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4610100" cy="3460750"/>
  <p:notesSz cx="4610100" cy="3460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2"/>
    <p:restoredTop sz="52584"/>
  </p:normalViewPr>
  <p:slideViewPr>
    <p:cSldViewPr>
      <p:cViewPr varScale="1">
        <p:scale>
          <a:sx n="134" d="100"/>
          <a:sy n="134" d="100"/>
        </p:scale>
        <p:origin x="3424" y="176"/>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7DE21595-36A3-1341-96BA-37698FEA4605}" type="datetimeFigureOut">
              <a:rPr lang="ru-RU" smtClean="0"/>
              <a:t>27.08.2025</a:t>
            </a:fld>
            <a:endParaRPr lang="ru-RU"/>
          </a:p>
        </p:txBody>
      </p:sp>
      <p:sp>
        <p:nvSpPr>
          <p:cNvPr id="4" name="Образ слайда 3"/>
          <p:cNvSpPr>
            <a:spLocks noGrp="1" noRot="1" noChangeAspect="1"/>
          </p:cNvSpPr>
          <p:nvPr>
            <p:ph type="sldImg" idx="2"/>
          </p:nvPr>
        </p:nvSpPr>
        <p:spPr>
          <a:xfrm>
            <a:off x="1527175" y="433388"/>
            <a:ext cx="1555750" cy="1166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460375" y="1665288"/>
            <a:ext cx="3689350" cy="136366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287713"/>
            <a:ext cx="1997075" cy="1730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2611438" y="3287713"/>
            <a:ext cx="1997075" cy="173037"/>
          </a:xfrm>
          <a:prstGeom prst="rect">
            <a:avLst/>
          </a:prstGeom>
        </p:spPr>
        <p:txBody>
          <a:bodyPr vert="horz" lIns="91440" tIns="45720" rIns="91440" bIns="45720" rtlCol="0" anchor="b"/>
          <a:lstStyle>
            <a:lvl1pPr algn="r">
              <a:defRPr sz="1200"/>
            </a:lvl1pPr>
          </a:lstStyle>
          <a:p>
            <a:fld id="{7C1BED88-890B-8140-B2E9-35D025950BC6}" type="slidenum">
              <a:rPr lang="ru-RU" smtClean="0"/>
              <a:t>‹#›</a:t>
            </a:fld>
            <a:endParaRPr lang="ru-RU"/>
          </a:p>
        </p:txBody>
      </p:sp>
    </p:spTree>
    <p:extLst>
      <p:ext uri="{BB962C8B-B14F-4D97-AF65-F5344CB8AC3E}">
        <p14:creationId xmlns:p14="http://schemas.microsoft.com/office/powerpoint/2010/main" val="403590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rtl="0"/>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a:t>
            </a:fld>
            <a:endParaRPr lang="ru-RU"/>
          </a:p>
        </p:txBody>
      </p:sp>
    </p:spTree>
    <p:extLst>
      <p:ext uri="{BB962C8B-B14F-4D97-AF65-F5344CB8AC3E}">
        <p14:creationId xmlns:p14="http://schemas.microsoft.com/office/powerpoint/2010/main" val="316144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10</a:t>
            </a:fld>
            <a:endParaRPr lang="ru-RU"/>
          </a:p>
        </p:txBody>
      </p:sp>
    </p:spTree>
    <p:extLst>
      <p:ext uri="{BB962C8B-B14F-4D97-AF65-F5344CB8AC3E}">
        <p14:creationId xmlns:p14="http://schemas.microsoft.com/office/powerpoint/2010/main" val="282619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11</a:t>
            </a:fld>
            <a:endParaRPr lang="ru-RU"/>
          </a:p>
        </p:txBody>
      </p:sp>
    </p:spTree>
    <p:extLst>
      <p:ext uri="{BB962C8B-B14F-4D97-AF65-F5344CB8AC3E}">
        <p14:creationId xmlns:p14="http://schemas.microsoft.com/office/powerpoint/2010/main" val="34575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12</a:t>
            </a:fld>
            <a:endParaRPr lang="ru-RU"/>
          </a:p>
        </p:txBody>
      </p:sp>
    </p:spTree>
    <p:extLst>
      <p:ext uri="{BB962C8B-B14F-4D97-AF65-F5344CB8AC3E}">
        <p14:creationId xmlns:p14="http://schemas.microsoft.com/office/powerpoint/2010/main" val="417204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13</a:t>
            </a:fld>
            <a:endParaRPr lang="ru-RU"/>
          </a:p>
        </p:txBody>
      </p:sp>
    </p:spTree>
    <p:extLst>
      <p:ext uri="{BB962C8B-B14F-4D97-AF65-F5344CB8AC3E}">
        <p14:creationId xmlns:p14="http://schemas.microsoft.com/office/powerpoint/2010/main" val="164324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14</a:t>
            </a:fld>
            <a:endParaRPr lang="ru-RU"/>
          </a:p>
        </p:txBody>
      </p:sp>
    </p:spTree>
    <p:extLst>
      <p:ext uri="{BB962C8B-B14F-4D97-AF65-F5344CB8AC3E}">
        <p14:creationId xmlns:p14="http://schemas.microsoft.com/office/powerpoint/2010/main" val="378610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15</a:t>
            </a:fld>
            <a:endParaRPr lang="ru-RU"/>
          </a:p>
        </p:txBody>
      </p:sp>
    </p:spTree>
    <p:extLst>
      <p:ext uri="{BB962C8B-B14F-4D97-AF65-F5344CB8AC3E}">
        <p14:creationId xmlns:p14="http://schemas.microsoft.com/office/powerpoint/2010/main" val="255920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16</a:t>
            </a:fld>
            <a:endParaRPr lang="ru-RU"/>
          </a:p>
        </p:txBody>
      </p:sp>
    </p:spTree>
    <p:extLst>
      <p:ext uri="{BB962C8B-B14F-4D97-AF65-F5344CB8AC3E}">
        <p14:creationId xmlns:p14="http://schemas.microsoft.com/office/powerpoint/2010/main" val="425103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17</a:t>
            </a:fld>
            <a:endParaRPr lang="ru-RU"/>
          </a:p>
        </p:txBody>
      </p:sp>
    </p:spTree>
    <p:extLst>
      <p:ext uri="{BB962C8B-B14F-4D97-AF65-F5344CB8AC3E}">
        <p14:creationId xmlns:p14="http://schemas.microsoft.com/office/powerpoint/2010/main" val="296266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18</a:t>
            </a:fld>
            <a:endParaRPr lang="ru-RU"/>
          </a:p>
        </p:txBody>
      </p:sp>
    </p:spTree>
    <p:extLst>
      <p:ext uri="{BB962C8B-B14F-4D97-AF65-F5344CB8AC3E}">
        <p14:creationId xmlns:p14="http://schemas.microsoft.com/office/powerpoint/2010/main" val="3868163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19</a:t>
            </a:fld>
            <a:endParaRPr lang="ru-RU"/>
          </a:p>
        </p:txBody>
      </p:sp>
    </p:spTree>
    <p:extLst>
      <p:ext uri="{BB962C8B-B14F-4D97-AF65-F5344CB8AC3E}">
        <p14:creationId xmlns:p14="http://schemas.microsoft.com/office/powerpoint/2010/main" val="28533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a:t>
            </a:fld>
            <a:endParaRPr lang="ru-RU"/>
          </a:p>
        </p:txBody>
      </p:sp>
    </p:spTree>
    <p:extLst>
      <p:ext uri="{BB962C8B-B14F-4D97-AF65-F5344CB8AC3E}">
        <p14:creationId xmlns:p14="http://schemas.microsoft.com/office/powerpoint/2010/main" val="1743007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20</a:t>
            </a:fld>
            <a:endParaRPr lang="ru-RU"/>
          </a:p>
        </p:txBody>
      </p:sp>
    </p:spTree>
    <p:extLst>
      <p:ext uri="{BB962C8B-B14F-4D97-AF65-F5344CB8AC3E}">
        <p14:creationId xmlns:p14="http://schemas.microsoft.com/office/powerpoint/2010/main" val="2142511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21</a:t>
            </a:fld>
            <a:endParaRPr lang="ru-RU"/>
          </a:p>
        </p:txBody>
      </p:sp>
    </p:spTree>
    <p:extLst>
      <p:ext uri="{BB962C8B-B14F-4D97-AF65-F5344CB8AC3E}">
        <p14:creationId xmlns:p14="http://schemas.microsoft.com/office/powerpoint/2010/main" val="423649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22</a:t>
            </a:fld>
            <a:endParaRPr lang="ru-RU"/>
          </a:p>
        </p:txBody>
      </p:sp>
    </p:spTree>
    <p:extLst>
      <p:ext uri="{BB962C8B-B14F-4D97-AF65-F5344CB8AC3E}">
        <p14:creationId xmlns:p14="http://schemas.microsoft.com/office/powerpoint/2010/main" val="357677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23</a:t>
            </a:fld>
            <a:endParaRPr lang="ru-RU"/>
          </a:p>
        </p:txBody>
      </p:sp>
    </p:spTree>
    <p:extLst>
      <p:ext uri="{BB962C8B-B14F-4D97-AF65-F5344CB8AC3E}">
        <p14:creationId xmlns:p14="http://schemas.microsoft.com/office/powerpoint/2010/main" val="381849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24</a:t>
            </a:fld>
            <a:endParaRPr lang="ru-RU"/>
          </a:p>
        </p:txBody>
      </p:sp>
    </p:spTree>
    <p:extLst>
      <p:ext uri="{BB962C8B-B14F-4D97-AF65-F5344CB8AC3E}">
        <p14:creationId xmlns:p14="http://schemas.microsoft.com/office/powerpoint/2010/main" val="296407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25</a:t>
            </a:fld>
            <a:endParaRPr lang="ru-RU"/>
          </a:p>
        </p:txBody>
      </p:sp>
    </p:spTree>
    <p:extLst>
      <p:ext uri="{BB962C8B-B14F-4D97-AF65-F5344CB8AC3E}">
        <p14:creationId xmlns:p14="http://schemas.microsoft.com/office/powerpoint/2010/main" val="677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26</a:t>
            </a:fld>
            <a:endParaRPr lang="ru-RU"/>
          </a:p>
        </p:txBody>
      </p:sp>
    </p:spTree>
    <p:extLst>
      <p:ext uri="{BB962C8B-B14F-4D97-AF65-F5344CB8AC3E}">
        <p14:creationId xmlns:p14="http://schemas.microsoft.com/office/powerpoint/2010/main" val="1200298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27</a:t>
            </a:fld>
            <a:endParaRPr lang="ru-RU"/>
          </a:p>
        </p:txBody>
      </p:sp>
    </p:spTree>
    <p:extLst>
      <p:ext uri="{BB962C8B-B14F-4D97-AF65-F5344CB8AC3E}">
        <p14:creationId xmlns:p14="http://schemas.microsoft.com/office/powerpoint/2010/main" val="1679499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28</a:t>
            </a:fld>
            <a:endParaRPr lang="ru-RU"/>
          </a:p>
        </p:txBody>
      </p:sp>
    </p:spTree>
    <p:extLst>
      <p:ext uri="{BB962C8B-B14F-4D97-AF65-F5344CB8AC3E}">
        <p14:creationId xmlns:p14="http://schemas.microsoft.com/office/powerpoint/2010/main" val="38634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29</a:t>
            </a:fld>
            <a:endParaRPr lang="ru-RU"/>
          </a:p>
        </p:txBody>
      </p:sp>
    </p:spTree>
    <p:extLst>
      <p:ext uri="{BB962C8B-B14F-4D97-AF65-F5344CB8AC3E}">
        <p14:creationId xmlns:p14="http://schemas.microsoft.com/office/powerpoint/2010/main" val="339306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3</a:t>
            </a:fld>
            <a:endParaRPr lang="ru-RU"/>
          </a:p>
        </p:txBody>
      </p:sp>
    </p:spTree>
    <p:extLst>
      <p:ext uri="{BB962C8B-B14F-4D97-AF65-F5344CB8AC3E}">
        <p14:creationId xmlns:p14="http://schemas.microsoft.com/office/powerpoint/2010/main" val="123540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30</a:t>
            </a:fld>
            <a:endParaRPr lang="ru-RU"/>
          </a:p>
        </p:txBody>
      </p:sp>
    </p:spTree>
    <p:extLst>
      <p:ext uri="{BB962C8B-B14F-4D97-AF65-F5344CB8AC3E}">
        <p14:creationId xmlns:p14="http://schemas.microsoft.com/office/powerpoint/2010/main" val="272182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4</a:t>
            </a:fld>
            <a:endParaRPr lang="ru-RU"/>
          </a:p>
        </p:txBody>
      </p:sp>
    </p:spTree>
    <p:extLst>
      <p:ext uri="{BB962C8B-B14F-4D97-AF65-F5344CB8AC3E}">
        <p14:creationId xmlns:p14="http://schemas.microsoft.com/office/powerpoint/2010/main" val="30272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5</a:t>
            </a:fld>
            <a:endParaRPr lang="ru-RU"/>
          </a:p>
        </p:txBody>
      </p:sp>
    </p:spTree>
    <p:extLst>
      <p:ext uri="{BB962C8B-B14F-4D97-AF65-F5344CB8AC3E}">
        <p14:creationId xmlns:p14="http://schemas.microsoft.com/office/powerpoint/2010/main" val="204608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6</a:t>
            </a:fld>
            <a:endParaRPr lang="ru-RU"/>
          </a:p>
        </p:txBody>
      </p:sp>
    </p:spTree>
    <p:extLst>
      <p:ext uri="{BB962C8B-B14F-4D97-AF65-F5344CB8AC3E}">
        <p14:creationId xmlns:p14="http://schemas.microsoft.com/office/powerpoint/2010/main" val="284677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7</a:t>
            </a:fld>
            <a:endParaRPr lang="ru-RU"/>
          </a:p>
        </p:txBody>
      </p:sp>
    </p:spTree>
    <p:extLst>
      <p:ext uri="{BB962C8B-B14F-4D97-AF65-F5344CB8AC3E}">
        <p14:creationId xmlns:p14="http://schemas.microsoft.com/office/powerpoint/2010/main" val="189567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8</a:t>
            </a:fld>
            <a:endParaRPr lang="ru-RU"/>
          </a:p>
        </p:txBody>
      </p:sp>
    </p:spTree>
    <p:extLst>
      <p:ext uri="{BB962C8B-B14F-4D97-AF65-F5344CB8AC3E}">
        <p14:creationId xmlns:p14="http://schemas.microsoft.com/office/powerpoint/2010/main" val="112253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BED88-890B-8140-B2E9-35D025950BC6}" type="slidenum">
              <a:rPr lang="ru-RU" smtClean="0"/>
              <a:t>9</a:t>
            </a:fld>
            <a:endParaRPr lang="ru-RU"/>
          </a:p>
        </p:txBody>
      </p:sp>
    </p:spTree>
    <p:extLst>
      <p:ext uri="{BB962C8B-B14F-4D97-AF65-F5344CB8AC3E}">
        <p14:creationId xmlns:p14="http://schemas.microsoft.com/office/powerpoint/2010/main" val="161753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987" y="1158378"/>
            <a:ext cx="4482465" cy="454025"/>
          </a:xfrm>
          <a:custGeom>
            <a:avLst/>
            <a:gdLst/>
            <a:ahLst/>
            <a:cxnLst/>
            <a:rect l="l" t="t" r="r" b="b"/>
            <a:pathLst>
              <a:path w="4482465" h="454025">
                <a:moveTo>
                  <a:pt x="4481918" y="0"/>
                </a:moveTo>
                <a:lnTo>
                  <a:pt x="0" y="0"/>
                </a:lnTo>
                <a:lnTo>
                  <a:pt x="0" y="422101"/>
                </a:lnTo>
                <a:lnTo>
                  <a:pt x="4008" y="434256"/>
                </a:lnTo>
                <a:lnTo>
                  <a:pt x="14922" y="444209"/>
                </a:lnTo>
                <a:lnTo>
                  <a:pt x="31075" y="450934"/>
                </a:lnTo>
                <a:lnTo>
                  <a:pt x="50800" y="453404"/>
                </a:lnTo>
                <a:lnTo>
                  <a:pt x="4431106" y="453404"/>
                </a:lnTo>
                <a:lnTo>
                  <a:pt x="4450832" y="450934"/>
                </a:lnTo>
                <a:lnTo>
                  <a:pt x="4466990" y="444209"/>
                </a:lnTo>
                <a:lnTo>
                  <a:pt x="4477908" y="434256"/>
                </a:lnTo>
                <a:lnTo>
                  <a:pt x="4481918" y="422101"/>
                </a:lnTo>
                <a:lnTo>
                  <a:pt x="4481918" y="0"/>
                </a:lnTo>
                <a:close/>
              </a:path>
            </a:pathLst>
          </a:custGeom>
          <a:solidFill>
            <a:srgbClr val="339733"/>
          </a:solidFill>
        </p:spPr>
        <p:txBody>
          <a:bodyPr wrap="square" lIns="0" tIns="0" rIns="0" bIns="0" rtlCol="0"/>
          <a:lstStyle/>
          <a:p>
            <a:endParaRPr/>
          </a:p>
        </p:txBody>
      </p:sp>
      <p:sp>
        <p:nvSpPr>
          <p:cNvPr id="2" name="Holder 2"/>
          <p:cNvSpPr>
            <a:spLocks noGrp="1"/>
          </p:cNvSpPr>
          <p:nvPr>
            <p:ph type="ctrTitle"/>
          </p:nvPr>
        </p:nvSpPr>
        <p:spPr>
          <a:xfrm>
            <a:off x="1019530" y="1226820"/>
            <a:ext cx="2354579" cy="191769"/>
          </a:xfrm>
          <a:prstGeom prst="rect">
            <a:avLst/>
          </a:prstGeom>
        </p:spPr>
        <p:txBody>
          <a:bodyPr wrap="square" lIns="0" tIns="0" rIns="0" bIns="0">
            <a:spAutoFit/>
          </a:bodyPr>
          <a:lstStyle>
            <a:lvl1pPr>
              <a:defRPr sz="1100" b="1" i="0">
                <a:solidFill>
                  <a:srgbClr val="339733"/>
                </a:solidFill>
                <a:latin typeface="Calibri"/>
                <a:cs typeface="Calibri"/>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sz="9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rgbClr val="33973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9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rgbClr val="339733"/>
                </a:solidFill>
                <a:latin typeface="Calibri"/>
                <a:cs typeface="Calibri"/>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00" b="1" i="0">
                <a:solidFill>
                  <a:srgbClr val="33973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194B19"/>
          </a:solidFill>
        </p:spPr>
        <p:txBody>
          <a:bodyPr wrap="square" lIns="0" tIns="0" rIns="0" bIns="0" rtlCol="0"/>
          <a:lstStyle/>
          <a:p>
            <a:endParaRPr/>
          </a:p>
        </p:txBody>
      </p:sp>
      <p:sp>
        <p:nvSpPr>
          <p:cNvPr id="2" name="Holder 2"/>
          <p:cNvSpPr>
            <a:spLocks noGrp="1"/>
          </p:cNvSpPr>
          <p:nvPr>
            <p:ph type="title"/>
          </p:nvPr>
        </p:nvSpPr>
        <p:spPr>
          <a:xfrm>
            <a:off x="95300" y="154087"/>
            <a:ext cx="4419498" cy="382169"/>
          </a:xfrm>
          <a:prstGeom prst="rect">
            <a:avLst/>
          </a:prstGeom>
        </p:spPr>
        <p:txBody>
          <a:bodyPr wrap="square" lIns="0" tIns="0" rIns="0" bIns="0">
            <a:spAutoFit/>
          </a:bodyPr>
          <a:lstStyle>
            <a:lvl1pPr>
              <a:defRPr sz="1100" b="1" i="0">
                <a:solidFill>
                  <a:srgbClr val="339733"/>
                </a:solidFill>
                <a:latin typeface="Calibri"/>
                <a:cs typeface="Calibri"/>
              </a:defRPr>
            </a:lvl1pPr>
          </a:lstStyle>
          <a:p>
            <a:endParaRPr/>
          </a:p>
        </p:txBody>
      </p:sp>
      <p:sp>
        <p:nvSpPr>
          <p:cNvPr id="3" name="Holder 3"/>
          <p:cNvSpPr>
            <a:spLocks noGrp="1"/>
          </p:cNvSpPr>
          <p:nvPr>
            <p:ph type="body" idx="1"/>
          </p:nvPr>
        </p:nvSpPr>
        <p:spPr>
          <a:xfrm>
            <a:off x="2291295" y="621207"/>
            <a:ext cx="2181225" cy="784860"/>
          </a:xfrm>
          <a:prstGeom prst="rect">
            <a:avLst/>
          </a:prstGeom>
        </p:spPr>
        <p:txBody>
          <a:bodyPr wrap="square" lIns="0" tIns="0" rIns="0" bIns="0">
            <a:spAutoFit/>
          </a:bodyPr>
          <a:lstStyle>
            <a:lvl1pPr>
              <a:defRPr sz="9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8/27/25</a:t>
            </a:fld>
            <a:endParaRPr lang="en-US"/>
          </a:p>
        </p:txBody>
      </p:sp>
      <p:sp>
        <p:nvSpPr>
          <p:cNvPr id="6" name="Holder 6"/>
          <p:cNvSpPr>
            <a:spLocks noGrp="1"/>
          </p:cNvSpPr>
          <p:nvPr>
            <p:ph type="sldNum" sz="quarter" idx="7"/>
          </p:nvPr>
        </p:nvSpPr>
        <p:spPr>
          <a:xfrm>
            <a:off x="3319272" y="3218497"/>
            <a:ext cx="1060323" cy="1730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darpa.mil/work"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290929" y="1272164"/>
            <a:ext cx="2028242" cy="180819"/>
          </a:xfrm>
          <a:prstGeom prst="rect">
            <a:avLst/>
          </a:prstGeom>
        </p:spPr>
        <p:txBody>
          <a:bodyPr vert="horz" wrap="square" lIns="0" tIns="11430" rIns="0" bIns="0" rtlCol="0">
            <a:spAutoFit/>
          </a:bodyPr>
          <a:lstStyle/>
          <a:p>
            <a:pPr marL="12700">
              <a:lnSpc>
                <a:spcPct val="100000"/>
              </a:lnSpc>
              <a:spcBef>
                <a:spcPts val="90"/>
              </a:spcBef>
            </a:pPr>
            <a:r>
              <a:rPr b="0" spc="-10" dirty="0">
                <a:solidFill>
                  <a:srgbClr val="000000"/>
                </a:solidFill>
                <a:latin typeface="Calibri"/>
                <a:cs typeface="Calibri"/>
              </a:rPr>
              <a:t>«</a:t>
            </a:r>
            <a:r>
              <a:rPr lang="en-US" b="0" spc="-10" dirty="0">
                <a:solidFill>
                  <a:srgbClr val="000000"/>
                </a:solidFill>
              </a:rPr>
              <a:t>Practical applications of neutrinos</a:t>
            </a:r>
            <a:r>
              <a:rPr b="0" spc="-10" dirty="0">
                <a:solidFill>
                  <a:srgbClr val="000000"/>
                </a:solidFill>
                <a:latin typeface="Calibri"/>
                <a:cs typeface="Calibri"/>
              </a:rPr>
              <a:t>»</a:t>
            </a:r>
          </a:p>
        </p:txBody>
      </p:sp>
      <p:sp>
        <p:nvSpPr>
          <p:cNvPr id="3" name="object 3"/>
          <p:cNvSpPr txBox="1"/>
          <p:nvPr/>
        </p:nvSpPr>
        <p:spPr>
          <a:xfrm>
            <a:off x="323850" y="1633935"/>
            <a:ext cx="4018269" cy="1043234"/>
          </a:xfrm>
          <a:prstGeom prst="rect">
            <a:avLst/>
          </a:prstGeom>
        </p:spPr>
        <p:txBody>
          <a:bodyPr vert="horz" wrap="square" lIns="0" tIns="12065" rIns="0" bIns="0" rtlCol="0">
            <a:spAutoFit/>
          </a:bodyPr>
          <a:lstStyle/>
          <a:p>
            <a:pPr algn="ctr">
              <a:lnSpc>
                <a:spcPct val="100000"/>
              </a:lnSpc>
              <a:spcBef>
                <a:spcPts val="95"/>
              </a:spcBef>
            </a:pPr>
            <a:r>
              <a:rPr lang="en-US" sz="900" spc="-30" dirty="0">
                <a:latin typeface="Calibri"/>
                <a:cs typeface="Calibri"/>
              </a:rPr>
              <a:t>V. Efremov, K. </a:t>
            </a:r>
            <a:r>
              <a:rPr lang="en-US" sz="900" spc="-30" dirty="0" err="1">
                <a:latin typeface="Calibri"/>
                <a:cs typeface="Calibri"/>
              </a:rPr>
              <a:t>Kouzakov</a:t>
            </a:r>
            <a:r>
              <a:rPr lang="en-US" sz="900" spc="-30" dirty="0">
                <a:latin typeface="Calibri"/>
                <a:cs typeface="Calibri"/>
              </a:rPr>
              <a:t>, R. </a:t>
            </a:r>
            <a:r>
              <a:rPr lang="en-US" sz="900" spc="-30" dirty="0" err="1">
                <a:latin typeface="Calibri"/>
                <a:cs typeface="Calibri"/>
              </a:rPr>
              <a:t>Musyaev</a:t>
            </a:r>
            <a:r>
              <a:rPr sz="900" dirty="0">
                <a:latin typeface="Calibri"/>
                <a:cs typeface="Calibri"/>
              </a:rPr>
              <a:t>,</a:t>
            </a:r>
            <a:r>
              <a:rPr lang="en-US" sz="900" dirty="0">
                <a:latin typeface="Calibri"/>
                <a:cs typeface="Calibri"/>
              </a:rPr>
              <a:t> A. </a:t>
            </a:r>
            <a:r>
              <a:rPr lang="en-US" sz="900" dirty="0" err="1">
                <a:latin typeface="Calibri"/>
                <a:cs typeface="Calibri"/>
              </a:rPr>
              <a:t>Studenikin</a:t>
            </a:r>
            <a:r>
              <a:rPr lang="en-US" sz="900" dirty="0">
                <a:latin typeface="Calibri"/>
                <a:cs typeface="Calibri"/>
              </a:rPr>
              <a:t>, </a:t>
            </a:r>
            <a:r>
              <a:rPr lang="en-US" sz="900" b="1" dirty="0">
                <a:latin typeface="Calibri"/>
                <a:cs typeface="Calibri"/>
              </a:rPr>
              <a:t>M.</a:t>
            </a:r>
            <a:r>
              <a:rPr lang="en-US" sz="900" dirty="0">
                <a:latin typeface="Calibri"/>
                <a:cs typeface="Calibri"/>
              </a:rPr>
              <a:t> </a:t>
            </a:r>
            <a:r>
              <a:rPr lang="en-US" sz="900" b="1" dirty="0" err="1">
                <a:latin typeface="Calibri"/>
                <a:cs typeface="Calibri"/>
              </a:rPr>
              <a:t>Verkhovtsev</a:t>
            </a:r>
            <a:r>
              <a:rPr lang="en-US" sz="900" b="1" dirty="0">
                <a:latin typeface="Calibri"/>
                <a:cs typeface="Calibri"/>
              </a:rPr>
              <a:t> </a:t>
            </a:r>
            <a:r>
              <a:rPr lang="en-US" sz="900" dirty="0">
                <a:latin typeface="Calibri"/>
                <a:cs typeface="Calibri"/>
              </a:rPr>
              <a:t>, A. </a:t>
            </a:r>
            <a:r>
              <a:rPr lang="en-US" sz="900" dirty="0" err="1">
                <a:latin typeface="Calibri"/>
                <a:cs typeface="Calibri"/>
              </a:rPr>
              <a:t>Yukhimchuk</a:t>
            </a:r>
            <a:endParaRPr lang="en-US" sz="900" dirty="0">
              <a:latin typeface="Calibri"/>
              <a:cs typeface="Calibri"/>
            </a:endParaRPr>
          </a:p>
          <a:p>
            <a:pPr algn="ctr">
              <a:lnSpc>
                <a:spcPct val="100000"/>
              </a:lnSpc>
              <a:spcBef>
                <a:spcPts val="10"/>
              </a:spcBef>
            </a:pPr>
            <a:endParaRPr lang="en-US" sz="900" dirty="0">
              <a:latin typeface="Calibri"/>
              <a:cs typeface="Calibri"/>
            </a:endParaRPr>
          </a:p>
          <a:p>
            <a:pPr algn="ctr">
              <a:lnSpc>
                <a:spcPct val="100000"/>
              </a:lnSpc>
              <a:spcBef>
                <a:spcPts val="10"/>
              </a:spcBef>
            </a:pPr>
            <a:r>
              <a:rPr lang="en-US" sz="800" dirty="0">
                <a:latin typeface="Calibri"/>
                <a:cs typeface="Calibri"/>
              </a:rPr>
              <a:t>RFNC-VNIIEF</a:t>
            </a:r>
          </a:p>
          <a:p>
            <a:pPr algn="ctr">
              <a:lnSpc>
                <a:spcPct val="100000"/>
              </a:lnSpc>
              <a:spcBef>
                <a:spcPts val="10"/>
              </a:spcBef>
            </a:pPr>
            <a:r>
              <a:rPr lang="en-US" sz="800" dirty="0">
                <a:latin typeface="Calibri"/>
                <a:cs typeface="Calibri"/>
              </a:rPr>
              <a:t>  National Center for Physics and Mathematics</a:t>
            </a:r>
          </a:p>
          <a:p>
            <a:pPr algn="ctr">
              <a:lnSpc>
                <a:spcPct val="100000"/>
              </a:lnSpc>
              <a:spcBef>
                <a:spcPts val="10"/>
              </a:spcBef>
            </a:pPr>
            <a:r>
              <a:rPr lang="en-US" sz="800" dirty="0">
                <a:latin typeface="Calibri"/>
                <a:cs typeface="Calibri"/>
              </a:rPr>
              <a:t>     Lomonosov Moscow State University</a:t>
            </a:r>
            <a:r>
              <a:rPr lang="en-US" sz="800" b="1" spc="-10" dirty="0">
                <a:latin typeface="Calibri"/>
                <a:cs typeface="Calibri"/>
              </a:rPr>
              <a:t>     </a:t>
            </a:r>
          </a:p>
          <a:p>
            <a:pPr algn="ctr">
              <a:lnSpc>
                <a:spcPct val="100000"/>
              </a:lnSpc>
              <a:spcBef>
                <a:spcPts val="10"/>
              </a:spcBef>
            </a:pPr>
            <a:r>
              <a:rPr lang="en-US" sz="900" b="1" spc="-10" dirty="0">
                <a:latin typeface="Calibri"/>
                <a:cs typeface="Calibri"/>
              </a:rPr>
              <a:t> </a:t>
            </a:r>
          </a:p>
          <a:p>
            <a:pPr algn="ctr">
              <a:lnSpc>
                <a:spcPct val="100000"/>
              </a:lnSpc>
              <a:spcBef>
                <a:spcPts val="10"/>
              </a:spcBef>
            </a:pPr>
            <a:r>
              <a:rPr lang="en-US" sz="800" b="1" spc="-10" dirty="0">
                <a:latin typeface="Calibri"/>
                <a:cs typeface="Calibri"/>
              </a:rPr>
              <a:t>Moscow </a:t>
            </a:r>
          </a:p>
          <a:p>
            <a:pPr algn="ctr">
              <a:lnSpc>
                <a:spcPct val="100000"/>
              </a:lnSpc>
              <a:spcBef>
                <a:spcPts val="10"/>
              </a:spcBef>
            </a:pPr>
            <a:r>
              <a:rPr lang="en-US" sz="800" b="1" spc="-10" dirty="0">
                <a:latin typeface="Calibri"/>
                <a:cs typeface="Calibri"/>
              </a:rPr>
              <a:t>23.08.2025</a:t>
            </a:r>
            <a:endParaRPr sz="800" b="1" dirty="0">
              <a:latin typeface="Calibri"/>
              <a:cs typeface="Calibri"/>
            </a:endParaRPr>
          </a:p>
        </p:txBody>
      </p:sp>
      <p:pic>
        <p:nvPicPr>
          <p:cNvPr id="6" name="object 6"/>
          <p:cNvPicPr/>
          <p:nvPr/>
        </p:nvPicPr>
        <p:blipFill>
          <a:blip r:embed="rId3" cstate="print"/>
          <a:stretch>
            <a:fillRect/>
          </a:stretch>
        </p:blipFill>
        <p:spPr>
          <a:xfrm>
            <a:off x="3033" y="2668392"/>
            <a:ext cx="4604907" cy="782041"/>
          </a:xfrm>
          <a:prstGeom prst="rect">
            <a:avLst/>
          </a:prstGeom>
        </p:spPr>
      </p:pic>
      <p:sp>
        <p:nvSpPr>
          <p:cNvPr id="7" name="object 7"/>
          <p:cNvSpPr/>
          <p:nvPr/>
        </p:nvSpPr>
        <p:spPr>
          <a:xfrm>
            <a:off x="70987" y="1098885"/>
            <a:ext cx="4482465" cy="63500"/>
          </a:xfrm>
          <a:custGeom>
            <a:avLst/>
            <a:gdLst/>
            <a:ahLst/>
            <a:cxnLst/>
            <a:rect l="l" t="t" r="r" b="b"/>
            <a:pathLst>
              <a:path w="4482465" h="63500">
                <a:moveTo>
                  <a:pt x="4431106" y="0"/>
                </a:moveTo>
                <a:lnTo>
                  <a:pt x="50800" y="0"/>
                </a:lnTo>
                <a:lnTo>
                  <a:pt x="31075" y="3066"/>
                </a:lnTo>
                <a:lnTo>
                  <a:pt x="14922" y="11417"/>
                </a:lnTo>
                <a:lnTo>
                  <a:pt x="4008" y="23775"/>
                </a:lnTo>
                <a:lnTo>
                  <a:pt x="0" y="38866"/>
                </a:lnTo>
                <a:lnTo>
                  <a:pt x="0" y="63031"/>
                </a:lnTo>
                <a:lnTo>
                  <a:pt x="4481918" y="63031"/>
                </a:lnTo>
                <a:lnTo>
                  <a:pt x="4481918" y="38866"/>
                </a:lnTo>
                <a:lnTo>
                  <a:pt x="4477908" y="23775"/>
                </a:lnTo>
                <a:lnTo>
                  <a:pt x="4466990" y="11417"/>
                </a:lnTo>
                <a:lnTo>
                  <a:pt x="4450832" y="3066"/>
                </a:lnTo>
                <a:lnTo>
                  <a:pt x="4431106" y="0"/>
                </a:lnTo>
                <a:close/>
              </a:path>
            </a:pathLst>
          </a:custGeom>
          <a:solidFill>
            <a:srgbClr val="339733"/>
          </a:solidFill>
        </p:spPr>
        <p:txBody>
          <a:bodyPr wrap="square" lIns="0" tIns="0" rIns="0" bIns="0" rtlCol="0"/>
          <a:lstStyle/>
          <a:p>
            <a:endParaRPr/>
          </a:p>
        </p:txBody>
      </p:sp>
      <p:pic>
        <p:nvPicPr>
          <p:cNvPr id="10" name="object 4">
            <a:extLst>
              <a:ext uri="{FF2B5EF4-FFF2-40B4-BE49-F238E27FC236}">
                <a16:creationId xmlns:a16="http://schemas.microsoft.com/office/drawing/2014/main" id="{7F697685-DF76-3239-2458-8E8ED5E87410}"/>
              </a:ext>
            </a:extLst>
          </p:cNvPr>
          <p:cNvPicPr/>
          <p:nvPr/>
        </p:nvPicPr>
        <p:blipFill>
          <a:blip r:embed="rId4" cstate="print"/>
          <a:stretch>
            <a:fillRect/>
          </a:stretch>
        </p:blipFill>
        <p:spPr>
          <a:xfrm>
            <a:off x="171450" y="454550"/>
            <a:ext cx="1310299" cy="454816"/>
          </a:xfrm>
          <a:prstGeom prst="rect">
            <a:avLst/>
          </a:prstGeom>
        </p:spPr>
      </p:pic>
      <p:pic>
        <p:nvPicPr>
          <p:cNvPr id="11" name="object 5">
            <a:extLst>
              <a:ext uri="{FF2B5EF4-FFF2-40B4-BE49-F238E27FC236}">
                <a16:creationId xmlns:a16="http://schemas.microsoft.com/office/drawing/2014/main" id="{81BE5DDE-9D11-2031-9221-5ADF8D6C27ED}"/>
              </a:ext>
            </a:extLst>
          </p:cNvPr>
          <p:cNvPicPr/>
          <p:nvPr/>
        </p:nvPicPr>
        <p:blipFill>
          <a:blip r:embed="rId5" cstate="print"/>
          <a:stretch>
            <a:fillRect/>
          </a:stretch>
        </p:blipFill>
        <p:spPr>
          <a:xfrm>
            <a:off x="3005749" y="451544"/>
            <a:ext cx="1505718" cy="460829"/>
          </a:xfrm>
          <a:prstGeom prst="rect">
            <a:avLst/>
          </a:prstGeom>
        </p:spPr>
      </p:pic>
      <p:pic>
        <p:nvPicPr>
          <p:cNvPr id="12" name="Picture 4">
            <a:extLst>
              <a:ext uri="{FF2B5EF4-FFF2-40B4-BE49-F238E27FC236}">
                <a16:creationId xmlns:a16="http://schemas.microsoft.com/office/drawing/2014/main" id="{F197B224-0B8D-E4AC-9C51-C3F466329A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904" y="288114"/>
            <a:ext cx="787690" cy="787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14830"/>
          </a:xfrm>
          <a:prstGeom prst="rect">
            <a:avLst/>
          </a:prstGeom>
        </p:spPr>
        <p:txBody>
          <a:bodyPr vert="horz" wrap="square" lIns="0" tIns="37465" rIns="0" bIns="0" rtlCol="0">
            <a:spAutoFit/>
          </a:bodyPr>
          <a:lstStyle/>
          <a:p>
            <a:pPr marL="12700">
              <a:lnSpc>
                <a:spcPct val="100000"/>
              </a:lnSpc>
              <a:spcBef>
                <a:spcPts val="295"/>
              </a:spcBef>
            </a:pPr>
            <a:r>
              <a:rPr lang="en" spc="-10" dirty="0"/>
              <a:t>Monitoring of the Kalinin Nuclear Power Plant. </a:t>
            </a:r>
            <a:r>
              <a:rPr lang="en" spc="-10" dirty="0" err="1"/>
              <a:t>iDREAM</a:t>
            </a:r>
            <a:r>
              <a:rPr lang="en" spc="-10" dirty="0"/>
              <a:t> detector</a:t>
            </a:r>
            <a:br>
              <a:rPr lang="ru-RU" spc="-10" dirty="0"/>
            </a:br>
            <a:r>
              <a:rPr sz="700" spc="-10" dirty="0"/>
              <a:t>Industrial</a:t>
            </a:r>
            <a:r>
              <a:rPr sz="700" spc="10" dirty="0"/>
              <a:t> </a:t>
            </a:r>
            <a:r>
              <a:rPr sz="700" dirty="0"/>
              <a:t>Detector</a:t>
            </a:r>
            <a:r>
              <a:rPr sz="700" spc="10" dirty="0"/>
              <a:t> </a:t>
            </a:r>
            <a:r>
              <a:rPr sz="700" dirty="0"/>
              <a:t>of</a:t>
            </a:r>
            <a:r>
              <a:rPr sz="700" spc="15" dirty="0"/>
              <a:t> </a:t>
            </a:r>
            <a:r>
              <a:rPr sz="700" spc="-10" dirty="0"/>
              <a:t>REactor</a:t>
            </a:r>
            <a:r>
              <a:rPr sz="700" spc="10" dirty="0"/>
              <a:t> </a:t>
            </a:r>
            <a:r>
              <a:rPr sz="700" spc="-10" dirty="0"/>
              <a:t>Antineutrinos</a:t>
            </a:r>
            <a:r>
              <a:rPr sz="700" spc="10" dirty="0"/>
              <a:t> </a:t>
            </a:r>
            <a:r>
              <a:rPr sz="700" dirty="0"/>
              <a:t>for</a:t>
            </a:r>
            <a:r>
              <a:rPr sz="700" spc="15" dirty="0"/>
              <a:t> </a:t>
            </a:r>
            <a:r>
              <a:rPr sz="700" spc="-10" dirty="0"/>
              <a:t>Monitoring</a:t>
            </a:r>
            <a:endParaRPr sz="700" dirty="0"/>
          </a:p>
        </p:txBody>
      </p:sp>
      <p:sp>
        <p:nvSpPr>
          <p:cNvPr id="6" name="object 6"/>
          <p:cNvSpPr txBox="1"/>
          <p:nvPr/>
        </p:nvSpPr>
        <p:spPr>
          <a:xfrm>
            <a:off x="105267" y="882930"/>
            <a:ext cx="2329277" cy="820096"/>
          </a:xfrm>
          <a:prstGeom prst="rect">
            <a:avLst/>
          </a:prstGeom>
        </p:spPr>
        <p:txBody>
          <a:bodyPr vert="horz" wrap="square" lIns="0" tIns="12065" rIns="0" bIns="0" rtlCol="0">
            <a:spAutoFit/>
          </a:bodyPr>
          <a:lstStyle/>
          <a:p>
            <a:pPr marL="12700">
              <a:lnSpc>
                <a:spcPts val="1200"/>
              </a:lnSpc>
              <a:spcBef>
                <a:spcPts val="95"/>
              </a:spcBef>
            </a:pPr>
            <a:r>
              <a:rPr lang="en-US" sz="1000" b="1" spc="-20" dirty="0">
                <a:latin typeface="Calibri"/>
                <a:cs typeface="Calibri"/>
              </a:rPr>
              <a:t>Technical parameters</a:t>
            </a:r>
            <a:r>
              <a:rPr sz="1000" b="1" spc="-10" dirty="0">
                <a:latin typeface="Calibri"/>
                <a:cs typeface="Calibri"/>
              </a:rPr>
              <a:t>:</a:t>
            </a:r>
            <a:endParaRPr sz="1000" dirty="0">
              <a:latin typeface="Calibri"/>
              <a:cs typeface="Calibri"/>
            </a:endParaRPr>
          </a:p>
          <a:p>
            <a:pPr marL="240029"/>
            <a:r>
              <a:rPr lang="en-US" sz="1000" spc="-10" dirty="0">
                <a:latin typeface="Calibri"/>
                <a:cs typeface="Calibri"/>
              </a:rPr>
              <a:t>- Distance</a:t>
            </a:r>
            <a:r>
              <a:rPr sz="1000" spc="-10" dirty="0">
                <a:latin typeface="Calibri"/>
                <a:cs typeface="Calibri"/>
              </a:rPr>
              <a:t>:</a:t>
            </a:r>
            <a:r>
              <a:rPr sz="1000" spc="-5" dirty="0">
                <a:latin typeface="Calibri"/>
                <a:cs typeface="Calibri"/>
              </a:rPr>
              <a:t> </a:t>
            </a:r>
            <a:r>
              <a:rPr sz="1000" dirty="0">
                <a:latin typeface="Calibri"/>
                <a:cs typeface="Calibri"/>
              </a:rPr>
              <a:t>20</a:t>
            </a:r>
            <a:r>
              <a:rPr sz="1000" spc="-5" dirty="0">
                <a:latin typeface="Calibri"/>
                <a:cs typeface="Calibri"/>
              </a:rPr>
              <a:t> </a:t>
            </a:r>
            <a:r>
              <a:rPr lang="en-US" sz="1000" dirty="0">
                <a:latin typeface="Calibri"/>
                <a:cs typeface="Calibri"/>
              </a:rPr>
              <a:t>m</a:t>
            </a:r>
            <a:r>
              <a:rPr sz="1000" dirty="0">
                <a:latin typeface="Calibri"/>
                <a:cs typeface="Calibri"/>
              </a:rPr>
              <a:t> </a:t>
            </a:r>
            <a:r>
              <a:rPr lang="en-US" sz="1000" dirty="0">
                <a:latin typeface="Calibri"/>
                <a:cs typeface="Calibri"/>
              </a:rPr>
              <a:t>from</a:t>
            </a:r>
            <a:r>
              <a:rPr sz="1000" spc="-5" dirty="0">
                <a:latin typeface="Calibri"/>
                <a:cs typeface="Calibri"/>
              </a:rPr>
              <a:t> </a:t>
            </a:r>
            <a:r>
              <a:rPr lang="en-US" sz="1000" spc="-10" dirty="0">
                <a:latin typeface="Calibri"/>
                <a:cs typeface="Calibri"/>
              </a:rPr>
              <a:t>VVER</a:t>
            </a:r>
            <a:r>
              <a:rPr sz="1000" spc="-10" dirty="0">
                <a:latin typeface="Calibri"/>
                <a:cs typeface="Calibri"/>
              </a:rPr>
              <a:t>‐1000</a:t>
            </a:r>
            <a:r>
              <a:rPr lang="en-US" sz="1000" spc="-10" dirty="0">
                <a:latin typeface="Calibri"/>
                <a:cs typeface="Calibri"/>
              </a:rPr>
              <a:t>;</a:t>
            </a:r>
            <a:endParaRPr sz="1000" dirty="0">
              <a:latin typeface="Calibri"/>
              <a:cs typeface="Calibri"/>
            </a:endParaRPr>
          </a:p>
          <a:p>
            <a:pPr marL="240029" marR="421640">
              <a:spcBef>
                <a:spcPts val="300"/>
              </a:spcBef>
            </a:pPr>
            <a:r>
              <a:rPr lang="en-US" sz="1000" dirty="0">
                <a:latin typeface="Calibri"/>
                <a:cs typeface="Calibri"/>
              </a:rPr>
              <a:t>- Volume</a:t>
            </a:r>
            <a:r>
              <a:rPr sz="1000" dirty="0">
                <a:latin typeface="Calibri"/>
                <a:cs typeface="Calibri"/>
              </a:rPr>
              <a:t>:</a:t>
            </a:r>
            <a:r>
              <a:rPr sz="1000" spc="-30" dirty="0">
                <a:latin typeface="Calibri"/>
                <a:cs typeface="Calibri"/>
              </a:rPr>
              <a:t> </a:t>
            </a:r>
            <a:r>
              <a:rPr sz="1000" dirty="0">
                <a:latin typeface="Calibri"/>
                <a:cs typeface="Calibri"/>
              </a:rPr>
              <a:t>1</a:t>
            </a:r>
            <a:r>
              <a:rPr lang="en-US" sz="1000" dirty="0">
                <a:latin typeface="Calibri"/>
                <a:cs typeface="Calibri"/>
              </a:rPr>
              <a:t>,</a:t>
            </a:r>
            <a:r>
              <a:rPr sz="1000" dirty="0">
                <a:latin typeface="Calibri"/>
                <a:cs typeface="Calibri"/>
              </a:rPr>
              <a:t>1</a:t>
            </a:r>
            <a:r>
              <a:rPr sz="1000" spc="-30" dirty="0">
                <a:latin typeface="Calibri"/>
                <a:cs typeface="Calibri"/>
              </a:rPr>
              <a:t> </a:t>
            </a:r>
            <a:r>
              <a:rPr lang="en-US" sz="1000" dirty="0">
                <a:latin typeface="Calibri"/>
                <a:cs typeface="Calibri"/>
              </a:rPr>
              <a:t>m</a:t>
            </a:r>
            <a:r>
              <a:rPr sz="1000" dirty="0">
                <a:latin typeface="Calibri"/>
                <a:cs typeface="Calibri"/>
              </a:rPr>
              <a:t>³</a:t>
            </a:r>
            <a:r>
              <a:rPr sz="1000" spc="-25" dirty="0">
                <a:latin typeface="Calibri"/>
                <a:cs typeface="Calibri"/>
              </a:rPr>
              <a:t> </a:t>
            </a:r>
            <a:r>
              <a:rPr lang="en-US" sz="1000" spc="-10" dirty="0">
                <a:latin typeface="Calibri"/>
                <a:cs typeface="Calibri"/>
              </a:rPr>
              <a:t>liquid scintillator </a:t>
            </a:r>
            <a:r>
              <a:rPr lang="en-US" sz="1000" dirty="0">
                <a:latin typeface="Calibri"/>
                <a:cs typeface="Calibri"/>
              </a:rPr>
              <a:t>LAB</a:t>
            </a:r>
            <a:r>
              <a:rPr sz="1000" spc="-20" dirty="0">
                <a:latin typeface="Calibri"/>
                <a:cs typeface="Calibri"/>
              </a:rPr>
              <a:t> </a:t>
            </a:r>
            <a:r>
              <a:rPr sz="1000" dirty="0">
                <a:latin typeface="Calibri"/>
                <a:cs typeface="Calibri"/>
              </a:rPr>
              <a:t>+</a:t>
            </a:r>
            <a:r>
              <a:rPr sz="1000" spc="-20" dirty="0">
                <a:latin typeface="Calibri"/>
                <a:cs typeface="Calibri"/>
              </a:rPr>
              <a:t> </a:t>
            </a:r>
            <a:r>
              <a:rPr sz="1000" dirty="0">
                <a:latin typeface="Calibri"/>
                <a:cs typeface="Calibri"/>
              </a:rPr>
              <a:t>0</a:t>
            </a:r>
            <a:r>
              <a:rPr lang="en-US" sz="1000" dirty="0">
                <a:latin typeface="Calibri"/>
                <a:cs typeface="Calibri"/>
              </a:rPr>
              <a:t>,</a:t>
            </a:r>
            <a:r>
              <a:rPr sz="1000" dirty="0">
                <a:latin typeface="Calibri"/>
                <a:cs typeface="Calibri"/>
              </a:rPr>
              <a:t>1%</a:t>
            </a:r>
            <a:r>
              <a:rPr sz="1000" spc="-20" dirty="0">
                <a:latin typeface="Calibri"/>
                <a:cs typeface="Calibri"/>
              </a:rPr>
              <a:t> </a:t>
            </a:r>
            <a:r>
              <a:rPr sz="1000" spc="-25" dirty="0">
                <a:latin typeface="Calibri"/>
                <a:cs typeface="Calibri"/>
              </a:rPr>
              <a:t>Gd</a:t>
            </a:r>
            <a:r>
              <a:rPr lang="en-US" sz="1000" spc="-25" dirty="0">
                <a:latin typeface="Calibri"/>
                <a:cs typeface="Calibri"/>
              </a:rPr>
              <a:t>;</a:t>
            </a:r>
            <a:br>
              <a:rPr lang="en-US" sz="1000" spc="-25" dirty="0">
                <a:latin typeface="Calibri"/>
                <a:cs typeface="Calibri"/>
              </a:rPr>
            </a:br>
            <a:r>
              <a:rPr lang="en-US" sz="1000" spc="-25" dirty="0">
                <a:latin typeface="Calibri"/>
                <a:cs typeface="Calibri"/>
              </a:rPr>
              <a:t>- </a:t>
            </a:r>
            <a:r>
              <a:rPr lang="en-US" sz="1000" dirty="0">
                <a:latin typeface="Calibri"/>
                <a:cs typeface="Calibri"/>
              </a:rPr>
              <a:t>launch</a:t>
            </a:r>
            <a:r>
              <a:rPr sz="1000" dirty="0">
                <a:latin typeface="Calibri"/>
                <a:cs typeface="Calibri"/>
              </a:rPr>
              <a:t>:</a:t>
            </a:r>
            <a:r>
              <a:rPr sz="1000" spc="-40" dirty="0">
                <a:latin typeface="Calibri"/>
                <a:cs typeface="Calibri"/>
              </a:rPr>
              <a:t> </a:t>
            </a:r>
            <a:r>
              <a:rPr sz="1000" dirty="0">
                <a:latin typeface="Calibri"/>
                <a:cs typeface="Calibri"/>
              </a:rPr>
              <a:t>2021</a:t>
            </a:r>
            <a:r>
              <a:rPr lang="en-US" sz="1000" dirty="0">
                <a:latin typeface="Calibri"/>
                <a:cs typeface="Calibri"/>
              </a:rPr>
              <a:t>.</a:t>
            </a:r>
            <a:endParaRPr lang="en-US" sz="1000" spc="-40" dirty="0">
              <a:latin typeface="Calibri"/>
              <a:cs typeface="Calibri"/>
            </a:endParaRPr>
          </a:p>
        </p:txBody>
      </p:sp>
      <p:pic>
        <p:nvPicPr>
          <p:cNvPr id="7" name="object 7"/>
          <p:cNvPicPr/>
          <p:nvPr/>
        </p:nvPicPr>
        <p:blipFill>
          <a:blip r:embed="rId3" cstate="print"/>
          <a:stretch>
            <a:fillRect/>
          </a:stretch>
        </p:blipFill>
        <p:spPr>
          <a:xfrm>
            <a:off x="2175556" y="566713"/>
            <a:ext cx="2329277" cy="2091778"/>
          </a:xfrm>
          <a:prstGeom prst="rect">
            <a:avLst/>
          </a:prstGeom>
        </p:spPr>
      </p:pic>
      <p:sp>
        <p:nvSpPr>
          <p:cNvPr id="8" name="object 8"/>
          <p:cNvSpPr txBox="1"/>
          <p:nvPr/>
        </p:nvSpPr>
        <p:spPr>
          <a:xfrm>
            <a:off x="2603119" y="2689631"/>
            <a:ext cx="1752384" cy="135293"/>
          </a:xfrm>
          <a:prstGeom prst="rect">
            <a:avLst/>
          </a:prstGeom>
        </p:spPr>
        <p:txBody>
          <a:bodyPr vert="horz" wrap="square" lIns="0" tIns="12065" rIns="0" bIns="0" rtlCol="0">
            <a:spAutoFit/>
          </a:bodyPr>
          <a:lstStyle/>
          <a:p>
            <a:pPr marL="12700">
              <a:lnSpc>
                <a:spcPct val="100000"/>
              </a:lnSpc>
              <a:spcBef>
                <a:spcPts val="95"/>
              </a:spcBef>
            </a:pPr>
            <a:r>
              <a:rPr lang="en-US" sz="800" b="1" dirty="0">
                <a:solidFill>
                  <a:srgbClr val="339733"/>
                </a:solidFill>
                <a:latin typeface="Calibri"/>
                <a:cs typeface="Calibri"/>
              </a:rPr>
              <a:t>Figure</a:t>
            </a:r>
            <a:r>
              <a:rPr sz="800" b="1" spc="-25" dirty="0">
                <a:solidFill>
                  <a:srgbClr val="339733"/>
                </a:solidFill>
                <a:latin typeface="Calibri"/>
                <a:cs typeface="Calibri"/>
              </a:rPr>
              <a:t> </a:t>
            </a:r>
            <a:r>
              <a:rPr sz="800" b="1" dirty="0">
                <a:solidFill>
                  <a:srgbClr val="339733"/>
                </a:solidFill>
                <a:latin typeface="Calibri"/>
                <a:cs typeface="Calibri"/>
              </a:rPr>
              <a:t>6.</a:t>
            </a:r>
            <a:r>
              <a:rPr sz="800" b="1" spc="-25" dirty="0">
                <a:solidFill>
                  <a:srgbClr val="339733"/>
                </a:solidFill>
                <a:latin typeface="Calibri"/>
                <a:cs typeface="Calibri"/>
              </a:rPr>
              <a:t> </a:t>
            </a:r>
            <a:r>
              <a:rPr lang="en" sz="800" dirty="0">
                <a:latin typeface="Calibri"/>
                <a:cs typeface="Calibri"/>
              </a:rPr>
              <a:t>Sketch of the </a:t>
            </a:r>
            <a:r>
              <a:rPr lang="en" sz="800" dirty="0" err="1">
                <a:latin typeface="Calibri"/>
                <a:cs typeface="Calibri"/>
              </a:rPr>
              <a:t>iDREAM</a:t>
            </a:r>
            <a:r>
              <a:rPr lang="en" sz="800" dirty="0">
                <a:latin typeface="Calibri"/>
                <a:cs typeface="Calibri"/>
              </a:rPr>
              <a:t> detector</a:t>
            </a:r>
            <a:r>
              <a:rPr lang="ru-RU" sz="800" dirty="0">
                <a:latin typeface="Calibri"/>
                <a:cs typeface="Calibri"/>
              </a:rPr>
              <a:t>.</a:t>
            </a:r>
            <a:endParaRPr sz="800" dirty="0">
              <a:latin typeface="Calibri"/>
              <a:cs typeface="Calibri"/>
            </a:endParaRPr>
          </a:p>
        </p:txBody>
      </p:sp>
      <p:grpSp>
        <p:nvGrpSpPr>
          <p:cNvPr id="9" name="object 9"/>
          <p:cNvGrpSpPr/>
          <p:nvPr/>
        </p:nvGrpSpPr>
        <p:grpSpPr>
          <a:xfrm>
            <a:off x="63066" y="2897505"/>
            <a:ext cx="4482465" cy="374650"/>
            <a:chOff x="63066" y="2897505"/>
            <a:chExt cx="4482465" cy="374650"/>
          </a:xfrm>
        </p:grpSpPr>
        <p:sp>
          <p:nvSpPr>
            <p:cNvPr id="10" name="object 10"/>
            <p:cNvSpPr/>
            <p:nvPr/>
          </p:nvSpPr>
          <p:spPr>
            <a:xfrm>
              <a:off x="63066" y="2897505"/>
              <a:ext cx="4482465" cy="164465"/>
            </a:xfrm>
            <a:custGeom>
              <a:avLst/>
              <a:gdLst/>
              <a:ahLst/>
              <a:cxnLst/>
              <a:rect l="l" t="t" r="r" b="b"/>
              <a:pathLst>
                <a:path w="4482465" h="164464">
                  <a:moveTo>
                    <a:pt x="4431106" y="0"/>
                  </a:moveTo>
                  <a:lnTo>
                    <a:pt x="50800" y="0"/>
                  </a:lnTo>
                  <a:lnTo>
                    <a:pt x="31075" y="4008"/>
                  </a:lnTo>
                  <a:lnTo>
                    <a:pt x="14922" y="14922"/>
                  </a:lnTo>
                  <a:lnTo>
                    <a:pt x="4008" y="31075"/>
                  </a:lnTo>
                  <a:lnTo>
                    <a:pt x="0" y="50799"/>
                  </a:lnTo>
                  <a:lnTo>
                    <a:pt x="0" y="163982"/>
                  </a:lnTo>
                  <a:lnTo>
                    <a:pt x="4481918" y="163982"/>
                  </a:lnTo>
                  <a:lnTo>
                    <a:pt x="4481918" y="50799"/>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11" name="object 11"/>
            <p:cNvPicPr/>
            <p:nvPr/>
          </p:nvPicPr>
          <p:blipFill>
            <a:blip r:embed="rId4" cstate="print"/>
            <a:stretch>
              <a:fillRect/>
            </a:stretch>
          </p:blipFill>
          <p:spPr>
            <a:xfrm>
              <a:off x="63068" y="3048838"/>
              <a:ext cx="4481918" cy="50609"/>
            </a:xfrm>
            <a:prstGeom prst="rect">
              <a:avLst/>
            </a:prstGeom>
          </p:spPr>
        </p:pic>
        <p:sp>
          <p:nvSpPr>
            <p:cNvPr id="12" name="object 12"/>
            <p:cNvSpPr/>
            <p:nvPr/>
          </p:nvSpPr>
          <p:spPr>
            <a:xfrm>
              <a:off x="63066" y="3093110"/>
              <a:ext cx="4482465" cy="179070"/>
            </a:xfrm>
            <a:custGeom>
              <a:avLst/>
              <a:gdLst/>
              <a:ahLst/>
              <a:cxnLst/>
              <a:rect l="l" t="t" r="r" b="b"/>
              <a:pathLst>
                <a:path w="4482465" h="179070">
                  <a:moveTo>
                    <a:pt x="4481918" y="0"/>
                  </a:moveTo>
                  <a:lnTo>
                    <a:pt x="0" y="0"/>
                  </a:lnTo>
                  <a:lnTo>
                    <a:pt x="0" y="128041"/>
                  </a:lnTo>
                  <a:lnTo>
                    <a:pt x="4008" y="147766"/>
                  </a:lnTo>
                  <a:lnTo>
                    <a:pt x="14922" y="163918"/>
                  </a:lnTo>
                  <a:lnTo>
                    <a:pt x="31075" y="174832"/>
                  </a:lnTo>
                  <a:lnTo>
                    <a:pt x="50800" y="178841"/>
                  </a:lnTo>
                  <a:lnTo>
                    <a:pt x="4431106" y="178841"/>
                  </a:lnTo>
                  <a:lnTo>
                    <a:pt x="4450832" y="174832"/>
                  </a:lnTo>
                  <a:lnTo>
                    <a:pt x="4466990" y="163918"/>
                  </a:lnTo>
                  <a:lnTo>
                    <a:pt x="4477908" y="147766"/>
                  </a:lnTo>
                  <a:lnTo>
                    <a:pt x="4481918" y="128041"/>
                  </a:lnTo>
                  <a:lnTo>
                    <a:pt x="4481918" y="0"/>
                  </a:lnTo>
                  <a:close/>
                </a:path>
              </a:pathLst>
            </a:custGeom>
            <a:solidFill>
              <a:srgbClr val="E7EAE7"/>
            </a:solidFill>
          </p:spPr>
          <p:txBody>
            <a:bodyPr wrap="square" lIns="0" tIns="0" rIns="0" bIns="0" rtlCol="0"/>
            <a:lstStyle/>
            <a:p>
              <a:endParaRPr/>
            </a:p>
          </p:txBody>
        </p:sp>
      </p:grpSp>
      <p:sp>
        <p:nvSpPr>
          <p:cNvPr id="13" name="object 13"/>
          <p:cNvSpPr txBox="1"/>
          <p:nvPr/>
        </p:nvSpPr>
        <p:spPr>
          <a:xfrm>
            <a:off x="101168" y="2839410"/>
            <a:ext cx="4366260" cy="627095"/>
          </a:xfrm>
          <a:prstGeom prst="rect">
            <a:avLst/>
          </a:prstGeom>
        </p:spPr>
        <p:txBody>
          <a:bodyPr vert="horz" wrap="square" lIns="0" tIns="49530" rIns="0" bIns="0" rtlCol="0">
            <a:spAutoFit/>
          </a:bodyPr>
          <a:lstStyle/>
          <a:p>
            <a:pPr marL="12700">
              <a:lnSpc>
                <a:spcPct val="100000"/>
              </a:lnSpc>
              <a:spcBef>
                <a:spcPts val="390"/>
              </a:spcBef>
            </a:pPr>
            <a:r>
              <a:rPr lang="en-US" sz="1000" dirty="0">
                <a:solidFill>
                  <a:srgbClr val="FFFFFF"/>
                </a:solidFill>
                <a:latin typeface="Calibri"/>
                <a:cs typeface="Calibri"/>
              </a:rPr>
              <a:t>Key achievement</a:t>
            </a:r>
            <a:endParaRPr sz="1000" dirty="0">
              <a:latin typeface="Calibri"/>
              <a:cs typeface="Calibri"/>
            </a:endParaRPr>
          </a:p>
          <a:p>
            <a:pPr marL="12700">
              <a:lnSpc>
                <a:spcPct val="100000"/>
              </a:lnSpc>
              <a:spcBef>
                <a:spcPts val="285"/>
              </a:spcBef>
            </a:pPr>
            <a:r>
              <a:rPr lang="en" sz="1000" dirty="0">
                <a:latin typeface="Calibri"/>
                <a:cs typeface="Calibri"/>
              </a:rPr>
              <a:t>Direct observation of fuel burnup through changes in antineutrino flux</a:t>
            </a:r>
            <a:r>
              <a:rPr lang="ru-RU" sz="1000" dirty="0">
                <a:latin typeface="Calibri"/>
                <a:cs typeface="Calibri"/>
              </a:rPr>
              <a:t>.</a:t>
            </a:r>
          </a:p>
          <a:p>
            <a:pPr marL="12700">
              <a:lnSpc>
                <a:spcPct val="100000"/>
              </a:lnSpc>
              <a:spcBef>
                <a:spcPts val="285"/>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spc="-10" dirty="0">
                <a:latin typeface="Calibri"/>
                <a:cs typeface="Calibri"/>
              </a:rPr>
              <a:t>Abramov</a:t>
            </a:r>
            <a:r>
              <a:rPr sz="500" spc="5"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et</a:t>
            </a:r>
            <a:r>
              <a:rPr sz="500" spc="5" dirty="0">
                <a:latin typeface="Calibri"/>
                <a:cs typeface="Calibri"/>
              </a:rPr>
              <a:t> </a:t>
            </a:r>
            <a:r>
              <a:rPr sz="500" dirty="0">
                <a:latin typeface="Calibri"/>
                <a:cs typeface="Calibri"/>
              </a:rPr>
              <a:t>al.</a:t>
            </a:r>
            <a:r>
              <a:rPr sz="500" spc="10" dirty="0">
                <a:latin typeface="Calibri"/>
                <a:cs typeface="Calibri"/>
              </a:rPr>
              <a:t> </a:t>
            </a:r>
            <a:r>
              <a:rPr sz="500" spc="-10" dirty="0">
                <a:latin typeface="Calibri"/>
                <a:cs typeface="Calibri"/>
              </a:rPr>
              <a:t>Antineutrino</a:t>
            </a:r>
            <a:r>
              <a:rPr sz="500" spc="5" dirty="0">
                <a:latin typeface="Calibri"/>
                <a:cs typeface="Calibri"/>
              </a:rPr>
              <a:t> </a:t>
            </a:r>
            <a:r>
              <a:rPr sz="500" spc="-10" dirty="0">
                <a:latin typeface="Calibri"/>
                <a:cs typeface="Calibri"/>
              </a:rPr>
              <a:t>Signal</a:t>
            </a:r>
            <a:r>
              <a:rPr sz="500" spc="5" dirty="0">
                <a:latin typeface="Calibri"/>
                <a:cs typeface="Calibri"/>
              </a:rPr>
              <a:t> </a:t>
            </a:r>
            <a:r>
              <a:rPr sz="500" dirty="0">
                <a:latin typeface="Calibri"/>
                <a:cs typeface="Calibri"/>
              </a:rPr>
              <a:t>in</a:t>
            </a:r>
            <a:r>
              <a:rPr sz="500" spc="5"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iDREAM</a:t>
            </a:r>
            <a:r>
              <a:rPr sz="500" spc="10" dirty="0">
                <a:latin typeface="Calibri"/>
                <a:cs typeface="Calibri"/>
              </a:rPr>
              <a:t> </a:t>
            </a:r>
            <a:r>
              <a:rPr sz="500" spc="-10" dirty="0">
                <a:latin typeface="Calibri"/>
                <a:cs typeface="Calibri"/>
              </a:rPr>
              <a:t>Detector</a:t>
            </a:r>
            <a:r>
              <a:rPr sz="500" spc="5" dirty="0">
                <a:latin typeface="Calibri"/>
                <a:cs typeface="Calibri"/>
              </a:rPr>
              <a:t> </a:t>
            </a:r>
            <a:r>
              <a:rPr sz="500" dirty="0">
                <a:latin typeface="Calibri"/>
                <a:cs typeface="Calibri"/>
              </a:rPr>
              <a:t>at</a:t>
            </a:r>
            <a:r>
              <a:rPr sz="500" spc="5" dirty="0">
                <a:latin typeface="Calibri"/>
                <a:cs typeface="Calibri"/>
              </a:rPr>
              <a:t> </a:t>
            </a:r>
            <a:r>
              <a:rPr sz="500" spc="-10" dirty="0">
                <a:latin typeface="Calibri"/>
                <a:cs typeface="Calibri"/>
              </a:rPr>
              <a:t>Kalinin</a:t>
            </a:r>
            <a:r>
              <a:rPr sz="500" spc="5" dirty="0">
                <a:latin typeface="Calibri"/>
                <a:cs typeface="Calibri"/>
              </a:rPr>
              <a:t> </a:t>
            </a:r>
            <a:r>
              <a:rPr sz="500" dirty="0">
                <a:latin typeface="Calibri"/>
                <a:cs typeface="Calibri"/>
              </a:rPr>
              <a:t>NPP</a:t>
            </a:r>
            <a:r>
              <a:rPr sz="500" spc="5" dirty="0">
                <a:latin typeface="Calibri"/>
                <a:cs typeface="Calibri"/>
              </a:rPr>
              <a:t> </a:t>
            </a:r>
            <a:r>
              <a:rPr sz="500" dirty="0">
                <a:latin typeface="Calibri"/>
                <a:cs typeface="Calibri"/>
              </a:rPr>
              <a:t>//</a:t>
            </a:r>
            <a:r>
              <a:rPr sz="500" spc="5" dirty="0">
                <a:latin typeface="Calibri"/>
                <a:cs typeface="Calibri"/>
              </a:rPr>
              <a:t> </a:t>
            </a:r>
            <a:r>
              <a:rPr sz="500" spc="-10" dirty="0">
                <a:latin typeface="Calibri"/>
                <a:cs typeface="Calibri"/>
              </a:rPr>
              <a:t>Physics</a:t>
            </a:r>
            <a:r>
              <a:rPr sz="500" spc="10" dirty="0">
                <a:latin typeface="Calibri"/>
                <a:cs typeface="Calibri"/>
              </a:rPr>
              <a:t> </a:t>
            </a:r>
            <a:r>
              <a:rPr sz="500" dirty="0">
                <a:latin typeface="Calibri"/>
                <a:cs typeface="Calibri"/>
              </a:rPr>
              <a:t>of</a:t>
            </a:r>
            <a:r>
              <a:rPr sz="500" spc="10" dirty="0">
                <a:latin typeface="Calibri"/>
                <a:cs typeface="Calibri"/>
              </a:rPr>
              <a:t> </a:t>
            </a:r>
            <a:r>
              <a:rPr sz="500" spc="-10" dirty="0">
                <a:latin typeface="Calibri"/>
                <a:cs typeface="Calibri"/>
              </a:rPr>
              <a:t>Atomic</a:t>
            </a:r>
            <a:r>
              <a:rPr sz="500" spc="5" dirty="0">
                <a:latin typeface="Calibri"/>
                <a:cs typeface="Calibri"/>
              </a:rPr>
              <a:t> </a:t>
            </a:r>
            <a:r>
              <a:rPr sz="500" spc="-10" dirty="0">
                <a:latin typeface="Calibri"/>
                <a:cs typeface="Calibri"/>
              </a:rPr>
              <a:t>Nuclei.</a:t>
            </a:r>
            <a:r>
              <a:rPr sz="500" spc="5"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2024.</a:t>
            </a:r>
            <a:r>
              <a:rPr sz="500" spc="10" dirty="0">
                <a:latin typeface="Calibri"/>
                <a:cs typeface="Calibri"/>
              </a:rPr>
              <a:t> </a:t>
            </a:r>
            <a:r>
              <a:rPr sz="500" dirty="0">
                <a:latin typeface="Calibri"/>
                <a:cs typeface="Calibri"/>
              </a:rPr>
              <a:t>—</a:t>
            </a:r>
            <a:r>
              <a:rPr sz="500" spc="5" dirty="0">
                <a:latin typeface="Calibri"/>
                <a:cs typeface="Calibri"/>
              </a:rPr>
              <a:t> </a:t>
            </a:r>
            <a:r>
              <a:rPr sz="500" spc="-10" dirty="0">
                <a:latin typeface="Calibri"/>
                <a:cs typeface="Calibri"/>
              </a:rPr>
              <a:t>Vol.</a:t>
            </a:r>
            <a:r>
              <a:rPr sz="500" spc="5" dirty="0">
                <a:latin typeface="Calibri"/>
                <a:cs typeface="Calibri"/>
              </a:rPr>
              <a:t> </a:t>
            </a:r>
            <a:r>
              <a:rPr sz="500" dirty="0">
                <a:latin typeface="Calibri"/>
                <a:cs typeface="Calibri"/>
              </a:rPr>
              <a:t>86.</a:t>
            </a:r>
            <a:r>
              <a:rPr sz="500" spc="5" dirty="0">
                <a:latin typeface="Calibri"/>
                <a:cs typeface="Calibri"/>
              </a:rPr>
              <a:t> </a:t>
            </a:r>
            <a:r>
              <a:rPr sz="500" dirty="0">
                <a:latin typeface="Calibri"/>
                <a:cs typeface="Calibri"/>
              </a:rPr>
              <a:t>—</a:t>
            </a:r>
            <a:r>
              <a:rPr sz="500" spc="5" dirty="0">
                <a:latin typeface="Calibri"/>
                <a:cs typeface="Calibri"/>
              </a:rPr>
              <a:t> </a:t>
            </a:r>
            <a:r>
              <a:rPr sz="500" spc="-40" dirty="0">
                <a:latin typeface="Calibri"/>
                <a:cs typeface="Calibri"/>
              </a:rPr>
              <a:t>P.</a:t>
            </a:r>
            <a:r>
              <a:rPr sz="500" spc="5" dirty="0">
                <a:latin typeface="Calibri"/>
                <a:cs typeface="Calibri"/>
              </a:rPr>
              <a:t> </a:t>
            </a:r>
            <a:r>
              <a:rPr sz="500" spc="-10" dirty="0">
                <a:latin typeface="Calibri"/>
                <a:cs typeface="Calibri"/>
              </a:rPr>
              <a:t>1389–1393.</a:t>
            </a:r>
            <a:r>
              <a:rPr sz="500" spc="10" dirty="0">
                <a:latin typeface="Calibri"/>
                <a:cs typeface="Calibri"/>
              </a:rPr>
              <a:t> </a:t>
            </a:r>
            <a:r>
              <a:rPr sz="500" dirty="0">
                <a:latin typeface="Calibri"/>
                <a:cs typeface="Calibri"/>
              </a:rPr>
              <a:t>—</a:t>
            </a:r>
            <a:r>
              <a:rPr sz="500" spc="5" dirty="0">
                <a:latin typeface="Calibri"/>
                <a:cs typeface="Calibri"/>
              </a:rPr>
              <a:t> </a:t>
            </a:r>
            <a:endParaRPr lang="en-US" sz="500" spc="5" dirty="0">
              <a:latin typeface="Calibri"/>
              <a:cs typeface="Calibri"/>
            </a:endParaRPr>
          </a:p>
          <a:p>
            <a:pPr marL="12700">
              <a:lnSpc>
                <a:spcPct val="100000"/>
              </a:lnSpc>
              <a:spcBef>
                <a:spcPts val="285"/>
              </a:spcBef>
            </a:pPr>
            <a:r>
              <a:rPr sz="500" spc="-20" dirty="0">
                <a:latin typeface="Calibri"/>
                <a:cs typeface="Calibri"/>
              </a:rPr>
              <a:t>DOI:</a:t>
            </a:r>
            <a:endParaRPr sz="500" dirty="0">
              <a:latin typeface="Calibri"/>
              <a:cs typeface="Calibri"/>
            </a:endParaRPr>
          </a:p>
        </p:txBody>
      </p:sp>
      <p:sp>
        <p:nvSpPr>
          <p:cNvPr id="14" name="object 14"/>
          <p:cNvSpPr txBox="1"/>
          <p:nvPr/>
        </p:nvSpPr>
        <p:spPr>
          <a:xfrm>
            <a:off x="247650" y="3368680"/>
            <a:ext cx="815975" cy="101600"/>
          </a:xfrm>
          <a:prstGeom prst="rect">
            <a:avLst/>
          </a:prstGeom>
        </p:spPr>
        <p:txBody>
          <a:bodyPr vert="horz" wrap="square" lIns="0" tIns="12065" rIns="0" bIns="0" rtlCol="0">
            <a:spAutoFit/>
          </a:bodyPr>
          <a:lstStyle/>
          <a:p>
            <a:pPr marL="12700">
              <a:lnSpc>
                <a:spcPct val="100000"/>
              </a:lnSpc>
              <a:spcBef>
                <a:spcPts val="95"/>
              </a:spcBef>
            </a:pPr>
            <a:r>
              <a:rPr sz="500" spc="-10" dirty="0">
                <a:latin typeface="Calibri"/>
                <a:cs typeface="Calibri"/>
              </a:rPr>
              <a:t>10.1134/S1063778824010022.</a:t>
            </a:r>
            <a:endParaRPr sz="500" dirty="0">
              <a:latin typeface="Calibri"/>
              <a:cs typeface="Calibri"/>
            </a:endParaRPr>
          </a:p>
        </p:txBody>
      </p:sp>
      <p:sp>
        <p:nvSpPr>
          <p:cNvPr id="15" name="object 15"/>
          <p:cNvSpPr txBox="1"/>
          <p:nvPr/>
        </p:nvSpPr>
        <p:spPr>
          <a:xfrm>
            <a:off x="4355503" y="3339604"/>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10</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7" name="object 2">
            <a:extLst>
              <a:ext uri="{FF2B5EF4-FFF2-40B4-BE49-F238E27FC236}">
                <a16:creationId xmlns:a16="http://schemas.microsoft.com/office/drawing/2014/main" id="{395F2D76-D653-5E10-AA29-718DB42C6147}"/>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8" name="object 2">
            <a:extLst>
              <a:ext uri="{FF2B5EF4-FFF2-40B4-BE49-F238E27FC236}">
                <a16:creationId xmlns:a16="http://schemas.microsoft.com/office/drawing/2014/main" id="{32B52025-D3FA-C0B2-5916-B6BEF2F84001}"/>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
        <p:nvSpPr>
          <p:cNvPr id="26" name="TextBox 25">
            <a:extLst>
              <a:ext uri="{FF2B5EF4-FFF2-40B4-BE49-F238E27FC236}">
                <a16:creationId xmlns:a16="http://schemas.microsoft.com/office/drawing/2014/main" id="{B30BFCE5-1A66-B4C6-F9E4-F5FD75748C68}"/>
              </a:ext>
            </a:extLst>
          </p:cNvPr>
          <p:cNvSpPr txBox="1"/>
          <p:nvPr/>
        </p:nvSpPr>
        <p:spPr>
          <a:xfrm>
            <a:off x="-154559" y="1845473"/>
            <a:ext cx="2307054" cy="707886"/>
          </a:xfrm>
          <a:prstGeom prst="rect">
            <a:avLst/>
          </a:prstGeom>
          <a:noFill/>
        </p:spPr>
        <p:txBody>
          <a:bodyPr wrap="square">
            <a:spAutoFit/>
          </a:bodyPr>
          <a:lstStyle/>
          <a:p>
            <a:pPr marL="240029" algn="l">
              <a:lnSpc>
                <a:spcPts val="1195"/>
              </a:lnSpc>
            </a:pPr>
            <a:r>
              <a:rPr lang="en" sz="1000" b="1" spc="-10" dirty="0">
                <a:latin typeface="Calibri"/>
                <a:cs typeface="Calibri"/>
              </a:rPr>
              <a:t>Results</a:t>
            </a:r>
            <a:r>
              <a:rPr lang="en" sz="1000" b="1" spc="-35" dirty="0">
                <a:latin typeface="Calibri"/>
                <a:cs typeface="Calibri"/>
              </a:rPr>
              <a:t> </a:t>
            </a:r>
            <a:r>
              <a:rPr lang="en" sz="1000" b="1" spc="-10" dirty="0">
                <a:latin typeface="Calibri"/>
                <a:cs typeface="Calibri"/>
              </a:rPr>
              <a:t>(2021‐2022):</a:t>
            </a:r>
            <a:endParaRPr lang="en" sz="1000" dirty="0">
              <a:latin typeface="Calibri"/>
              <a:cs typeface="Calibri"/>
            </a:endParaRPr>
          </a:p>
          <a:p>
            <a:pPr marL="240029"/>
            <a:r>
              <a:rPr lang="en" sz="1000" dirty="0">
                <a:latin typeface="Calibri"/>
                <a:cs typeface="Calibri"/>
              </a:rPr>
              <a:t>        - 1584</a:t>
            </a:r>
            <a:r>
              <a:rPr lang="en" sz="1000" spc="-30" dirty="0">
                <a:latin typeface="Calibri"/>
                <a:cs typeface="Calibri"/>
              </a:rPr>
              <a:t> </a:t>
            </a:r>
            <a:r>
              <a:rPr lang="en" sz="1000" dirty="0">
                <a:latin typeface="Calibri"/>
                <a:cs typeface="Calibri"/>
              </a:rPr>
              <a:t>±</a:t>
            </a:r>
            <a:r>
              <a:rPr lang="en" sz="1000" spc="-25" dirty="0">
                <a:latin typeface="Calibri"/>
                <a:cs typeface="Calibri"/>
              </a:rPr>
              <a:t> </a:t>
            </a:r>
            <a:r>
              <a:rPr lang="en" sz="1000" dirty="0">
                <a:latin typeface="Calibri"/>
                <a:cs typeface="Calibri"/>
              </a:rPr>
              <a:t>10</a:t>
            </a:r>
            <a:r>
              <a:rPr lang="en" sz="1000" spc="-30" dirty="0">
                <a:latin typeface="Calibri"/>
                <a:cs typeface="Calibri"/>
              </a:rPr>
              <a:t> </a:t>
            </a:r>
            <a:r>
              <a:rPr lang="en-US" sz="1000" spc="-10" dirty="0">
                <a:latin typeface="Calibri"/>
                <a:cs typeface="Calibri"/>
              </a:rPr>
              <a:t>events</a:t>
            </a:r>
            <a:r>
              <a:rPr lang="ru-RU" sz="1000" spc="-10" dirty="0">
                <a:latin typeface="Calibri"/>
                <a:cs typeface="Calibri"/>
              </a:rPr>
              <a:t>/</a:t>
            </a:r>
            <a:r>
              <a:rPr lang="en-US" sz="1000" spc="-10" dirty="0">
                <a:latin typeface="Calibri"/>
                <a:cs typeface="Calibri"/>
              </a:rPr>
              <a:t>day</a:t>
            </a:r>
            <a:r>
              <a:rPr lang="ru-RU" sz="1000" spc="-10" dirty="0">
                <a:latin typeface="Calibri"/>
                <a:cs typeface="Calibri"/>
              </a:rPr>
              <a:t>;</a:t>
            </a:r>
            <a:endParaRPr lang="ru-RU" sz="1000" dirty="0">
              <a:latin typeface="Calibri"/>
              <a:cs typeface="Calibri"/>
            </a:endParaRPr>
          </a:p>
          <a:p>
            <a:pPr marL="240029"/>
            <a:r>
              <a:rPr lang="en-US" sz="1000" dirty="0">
                <a:latin typeface="Calibri"/>
                <a:cs typeface="Calibri"/>
              </a:rPr>
              <a:t>        - </a:t>
            </a:r>
            <a:r>
              <a:rPr lang="ru-RU" sz="1000" dirty="0">
                <a:latin typeface="Calibri"/>
                <a:cs typeface="Calibri"/>
              </a:rPr>
              <a:t>101.7</a:t>
            </a:r>
            <a:r>
              <a:rPr lang="ru-RU" sz="1000" spc="-40" dirty="0">
                <a:latin typeface="Calibri"/>
                <a:cs typeface="Calibri"/>
              </a:rPr>
              <a:t> </a:t>
            </a:r>
            <a:r>
              <a:rPr lang="en-US" sz="1000" dirty="0">
                <a:latin typeface="Calibri"/>
                <a:cs typeface="Calibri"/>
              </a:rPr>
              <a:t>days of data</a:t>
            </a:r>
            <a:r>
              <a:rPr lang="ru-RU" sz="1000" dirty="0">
                <a:latin typeface="Calibri"/>
                <a:cs typeface="Calibri"/>
              </a:rPr>
              <a:t>;</a:t>
            </a:r>
          </a:p>
          <a:p>
            <a:pPr marL="240029" algn="l"/>
            <a:r>
              <a:rPr lang="en-US" sz="1000" dirty="0">
                <a:latin typeface="Calibri"/>
                <a:cs typeface="Calibri"/>
              </a:rPr>
              <a:t>        - neutron capture time</a:t>
            </a:r>
            <a:r>
              <a:rPr lang="en" sz="1000" dirty="0">
                <a:latin typeface="Calibri"/>
                <a:cs typeface="Calibri"/>
              </a:rPr>
              <a:t>:</a:t>
            </a:r>
            <a:r>
              <a:rPr lang="en" sz="1000" spc="-35" dirty="0">
                <a:latin typeface="Calibri"/>
                <a:cs typeface="Calibri"/>
              </a:rPr>
              <a:t> </a:t>
            </a:r>
            <a:r>
              <a:rPr lang="en" sz="1000" dirty="0">
                <a:latin typeface="Calibri"/>
                <a:cs typeface="Calibri"/>
              </a:rPr>
              <a:t>33</a:t>
            </a:r>
            <a:r>
              <a:rPr lang="en" sz="1000" spc="-30" dirty="0">
                <a:latin typeface="Calibri"/>
                <a:cs typeface="Calibri"/>
              </a:rPr>
              <a:t> </a:t>
            </a:r>
            <a:r>
              <a:rPr lang="en" sz="1000" b="0" i="0" u="none" strike="noStrike" dirty="0">
                <a:solidFill>
                  <a:srgbClr val="000000"/>
                </a:solidFill>
                <a:effectLst/>
              </a:rPr>
              <a:t>µs</a:t>
            </a:r>
            <a:r>
              <a:rPr lang="ru-RU" sz="1000" b="0" i="0" u="none" strike="noStrike" dirty="0">
                <a:solidFill>
                  <a:srgbClr val="000000"/>
                </a:solidFill>
                <a:effectLst/>
              </a:rPr>
              <a:t>.</a:t>
            </a:r>
            <a:endParaRPr lang="en" sz="1000" b="0" i="0" u="none" strike="noStrike" dirty="0">
              <a:solidFill>
                <a:srgbClr val="000000"/>
              </a:solidFill>
              <a:effectLst/>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14830"/>
          </a:xfrm>
          <a:prstGeom prst="rect">
            <a:avLst/>
          </a:prstGeom>
        </p:spPr>
        <p:txBody>
          <a:bodyPr vert="horz" wrap="square" lIns="0" tIns="37465" rIns="0" bIns="0" rtlCol="0">
            <a:spAutoFit/>
          </a:bodyPr>
          <a:lstStyle/>
          <a:p>
            <a:pPr marL="12700">
              <a:lnSpc>
                <a:spcPct val="100000"/>
              </a:lnSpc>
              <a:spcBef>
                <a:spcPts val="295"/>
              </a:spcBef>
            </a:pPr>
            <a:r>
              <a:rPr lang="en" dirty="0"/>
              <a:t>Operation without underground shielding. PROSPECT experiment</a:t>
            </a:r>
            <a:br>
              <a:rPr lang="ru-RU" dirty="0"/>
            </a:br>
            <a:r>
              <a:rPr sz="700" dirty="0"/>
              <a:t>Precision </a:t>
            </a:r>
            <a:r>
              <a:rPr sz="700" spc="-10" dirty="0"/>
              <a:t>Reactor</a:t>
            </a:r>
            <a:r>
              <a:rPr sz="700" dirty="0"/>
              <a:t> </a:t>
            </a:r>
            <a:r>
              <a:rPr sz="700" spc="-10" dirty="0"/>
              <a:t>Oscillation</a:t>
            </a:r>
            <a:r>
              <a:rPr sz="700" dirty="0"/>
              <a:t> and</a:t>
            </a:r>
            <a:r>
              <a:rPr sz="700" spc="5" dirty="0"/>
              <a:t> </a:t>
            </a:r>
            <a:r>
              <a:rPr sz="700" dirty="0"/>
              <a:t>Spectrum </a:t>
            </a:r>
            <a:r>
              <a:rPr sz="700" spc="-10" dirty="0"/>
              <a:t>Experiment</a:t>
            </a:r>
            <a:endParaRPr sz="700" dirty="0"/>
          </a:p>
        </p:txBody>
      </p:sp>
      <p:grpSp>
        <p:nvGrpSpPr>
          <p:cNvPr id="6" name="object 6"/>
          <p:cNvGrpSpPr/>
          <p:nvPr/>
        </p:nvGrpSpPr>
        <p:grpSpPr>
          <a:xfrm>
            <a:off x="463492" y="632267"/>
            <a:ext cx="3681095" cy="437515"/>
            <a:chOff x="463492" y="632267"/>
            <a:chExt cx="3681095" cy="437515"/>
          </a:xfrm>
        </p:grpSpPr>
        <p:sp>
          <p:nvSpPr>
            <p:cNvPr id="7" name="object 7"/>
            <p:cNvSpPr/>
            <p:nvPr/>
          </p:nvSpPr>
          <p:spPr>
            <a:xfrm>
              <a:off x="466020" y="634794"/>
              <a:ext cx="3676015" cy="432434"/>
            </a:xfrm>
            <a:custGeom>
              <a:avLst/>
              <a:gdLst/>
              <a:ahLst/>
              <a:cxnLst/>
              <a:rect l="l" t="t" r="r" b="b"/>
              <a:pathLst>
                <a:path w="3676015" h="432434">
                  <a:moveTo>
                    <a:pt x="3625341" y="0"/>
                  </a:moveTo>
                  <a:lnTo>
                    <a:pt x="50609" y="0"/>
                  </a:lnTo>
                  <a:lnTo>
                    <a:pt x="30909" y="3976"/>
                  </a:lnTo>
                  <a:lnTo>
                    <a:pt x="14822" y="14822"/>
                  </a:lnTo>
                  <a:lnTo>
                    <a:pt x="3976" y="30909"/>
                  </a:lnTo>
                  <a:lnTo>
                    <a:pt x="0" y="50609"/>
                  </a:lnTo>
                  <a:lnTo>
                    <a:pt x="0" y="381622"/>
                  </a:lnTo>
                  <a:lnTo>
                    <a:pt x="3976" y="401322"/>
                  </a:lnTo>
                  <a:lnTo>
                    <a:pt x="14822" y="417409"/>
                  </a:lnTo>
                  <a:lnTo>
                    <a:pt x="30909" y="428254"/>
                  </a:lnTo>
                  <a:lnTo>
                    <a:pt x="50609" y="432231"/>
                  </a:lnTo>
                  <a:lnTo>
                    <a:pt x="3625341" y="432231"/>
                  </a:lnTo>
                  <a:lnTo>
                    <a:pt x="3645042" y="428254"/>
                  </a:lnTo>
                  <a:lnTo>
                    <a:pt x="3661129" y="417409"/>
                  </a:lnTo>
                  <a:lnTo>
                    <a:pt x="3671974" y="401322"/>
                  </a:lnTo>
                  <a:lnTo>
                    <a:pt x="3675951" y="381622"/>
                  </a:lnTo>
                  <a:lnTo>
                    <a:pt x="3675951" y="50609"/>
                  </a:lnTo>
                  <a:lnTo>
                    <a:pt x="3671974" y="30909"/>
                  </a:lnTo>
                  <a:lnTo>
                    <a:pt x="3661129" y="14822"/>
                  </a:lnTo>
                  <a:lnTo>
                    <a:pt x="3645042" y="3976"/>
                  </a:lnTo>
                  <a:lnTo>
                    <a:pt x="3625341" y="0"/>
                  </a:lnTo>
                  <a:close/>
                </a:path>
              </a:pathLst>
            </a:custGeom>
            <a:solidFill>
              <a:srgbClr val="E5E5FF"/>
            </a:solidFill>
          </p:spPr>
          <p:txBody>
            <a:bodyPr wrap="square" lIns="0" tIns="0" rIns="0" bIns="0" rtlCol="0"/>
            <a:lstStyle/>
            <a:p>
              <a:endParaRPr/>
            </a:p>
          </p:txBody>
        </p:sp>
        <p:sp>
          <p:nvSpPr>
            <p:cNvPr id="8" name="object 8"/>
            <p:cNvSpPr/>
            <p:nvPr/>
          </p:nvSpPr>
          <p:spPr>
            <a:xfrm>
              <a:off x="466020" y="634794"/>
              <a:ext cx="3676015" cy="432434"/>
            </a:xfrm>
            <a:custGeom>
              <a:avLst/>
              <a:gdLst/>
              <a:ahLst/>
              <a:cxnLst/>
              <a:rect l="l" t="t" r="r" b="b"/>
              <a:pathLst>
                <a:path w="3676015" h="432434">
                  <a:moveTo>
                    <a:pt x="3625341" y="0"/>
                  </a:moveTo>
                  <a:lnTo>
                    <a:pt x="50609" y="0"/>
                  </a:lnTo>
                  <a:lnTo>
                    <a:pt x="30909" y="3976"/>
                  </a:lnTo>
                  <a:lnTo>
                    <a:pt x="14822" y="14822"/>
                  </a:lnTo>
                  <a:lnTo>
                    <a:pt x="3976" y="30909"/>
                  </a:lnTo>
                  <a:lnTo>
                    <a:pt x="0" y="50609"/>
                  </a:lnTo>
                  <a:lnTo>
                    <a:pt x="0" y="381622"/>
                  </a:lnTo>
                  <a:lnTo>
                    <a:pt x="3976" y="401322"/>
                  </a:lnTo>
                  <a:lnTo>
                    <a:pt x="14822" y="417409"/>
                  </a:lnTo>
                  <a:lnTo>
                    <a:pt x="30909" y="428254"/>
                  </a:lnTo>
                  <a:lnTo>
                    <a:pt x="50609" y="432231"/>
                  </a:lnTo>
                  <a:lnTo>
                    <a:pt x="3625341" y="432231"/>
                  </a:lnTo>
                  <a:lnTo>
                    <a:pt x="3645042" y="428254"/>
                  </a:lnTo>
                  <a:lnTo>
                    <a:pt x="3661129" y="417409"/>
                  </a:lnTo>
                  <a:lnTo>
                    <a:pt x="3671974" y="401322"/>
                  </a:lnTo>
                  <a:lnTo>
                    <a:pt x="3675951" y="381622"/>
                  </a:lnTo>
                  <a:lnTo>
                    <a:pt x="3675951" y="50609"/>
                  </a:lnTo>
                  <a:lnTo>
                    <a:pt x="3671974" y="30909"/>
                  </a:lnTo>
                  <a:lnTo>
                    <a:pt x="3661129" y="14822"/>
                  </a:lnTo>
                  <a:lnTo>
                    <a:pt x="3645042" y="3976"/>
                  </a:lnTo>
                  <a:lnTo>
                    <a:pt x="3625341" y="0"/>
                  </a:lnTo>
                  <a:close/>
                </a:path>
              </a:pathLst>
            </a:custGeom>
            <a:ln w="5054">
              <a:solidFill>
                <a:srgbClr val="000000"/>
              </a:solidFill>
            </a:ln>
          </p:spPr>
          <p:txBody>
            <a:bodyPr wrap="square" lIns="0" tIns="0" rIns="0" bIns="0" rtlCol="0"/>
            <a:lstStyle/>
            <a:p>
              <a:endParaRPr/>
            </a:p>
          </p:txBody>
        </p:sp>
      </p:grpSp>
      <p:sp>
        <p:nvSpPr>
          <p:cNvPr id="9" name="object 9"/>
          <p:cNvSpPr txBox="1"/>
          <p:nvPr/>
        </p:nvSpPr>
        <p:spPr>
          <a:xfrm>
            <a:off x="523137" y="696277"/>
            <a:ext cx="3561715" cy="286232"/>
          </a:xfrm>
          <a:prstGeom prst="rect">
            <a:avLst/>
          </a:prstGeom>
        </p:spPr>
        <p:txBody>
          <a:bodyPr vert="horz" wrap="square" lIns="0" tIns="10795" rIns="0" bIns="0" rtlCol="0">
            <a:spAutoFit/>
          </a:bodyPr>
          <a:lstStyle/>
          <a:p>
            <a:pPr marL="12700" marR="5080" algn="just">
              <a:lnSpc>
                <a:spcPct val="101000"/>
              </a:lnSpc>
              <a:spcBef>
                <a:spcPts val="85"/>
              </a:spcBef>
            </a:pPr>
            <a:r>
              <a:rPr lang="en" sz="900" b="1" dirty="0">
                <a:latin typeface="Calibri"/>
                <a:cs typeface="Calibri"/>
              </a:rPr>
              <a:t>First successful registration of reactor antineutrinos from the HFIR (High Flux Isotope Reactor, Oak Ridge, Tennessee, USA) on the surface</a:t>
            </a:r>
            <a:endParaRPr sz="900" dirty="0">
              <a:latin typeface="Calibri"/>
              <a:cs typeface="Calibri"/>
            </a:endParaRPr>
          </a:p>
        </p:txBody>
      </p:sp>
      <p:sp>
        <p:nvSpPr>
          <p:cNvPr id="10" name="object 10"/>
          <p:cNvSpPr/>
          <p:nvPr/>
        </p:nvSpPr>
        <p:spPr>
          <a:xfrm>
            <a:off x="17080" y="1152486"/>
            <a:ext cx="1547495" cy="156210"/>
          </a:xfrm>
          <a:custGeom>
            <a:avLst/>
            <a:gdLst/>
            <a:ahLst/>
            <a:cxnLst/>
            <a:rect l="l" t="t" r="r" b="b"/>
            <a:pathLst>
              <a:path w="1547495" h="156209">
                <a:moveTo>
                  <a:pt x="1496314" y="0"/>
                </a:moveTo>
                <a:lnTo>
                  <a:pt x="50800" y="0"/>
                </a:lnTo>
                <a:lnTo>
                  <a:pt x="31075" y="4008"/>
                </a:lnTo>
                <a:lnTo>
                  <a:pt x="14922" y="14922"/>
                </a:lnTo>
                <a:lnTo>
                  <a:pt x="4008" y="31075"/>
                </a:lnTo>
                <a:lnTo>
                  <a:pt x="0" y="50800"/>
                </a:lnTo>
                <a:lnTo>
                  <a:pt x="0" y="155600"/>
                </a:lnTo>
                <a:lnTo>
                  <a:pt x="1547114" y="155600"/>
                </a:lnTo>
                <a:lnTo>
                  <a:pt x="1547114" y="50800"/>
                </a:lnTo>
                <a:lnTo>
                  <a:pt x="1543105" y="31075"/>
                </a:lnTo>
                <a:lnTo>
                  <a:pt x="1532191" y="14922"/>
                </a:lnTo>
                <a:lnTo>
                  <a:pt x="1516038" y="4008"/>
                </a:lnTo>
                <a:lnTo>
                  <a:pt x="1496314" y="0"/>
                </a:lnTo>
                <a:close/>
              </a:path>
            </a:pathLst>
          </a:custGeom>
          <a:solidFill>
            <a:srgbClr val="267126"/>
          </a:solidFill>
        </p:spPr>
        <p:txBody>
          <a:bodyPr wrap="square" lIns="0" tIns="0" rIns="0" bIns="0" rtlCol="0"/>
          <a:lstStyle/>
          <a:p>
            <a:endParaRPr/>
          </a:p>
        </p:txBody>
      </p:sp>
      <p:sp>
        <p:nvSpPr>
          <p:cNvPr id="11" name="object 11"/>
          <p:cNvSpPr txBox="1"/>
          <p:nvPr/>
        </p:nvSpPr>
        <p:spPr>
          <a:xfrm>
            <a:off x="568667" y="1177131"/>
            <a:ext cx="443865" cy="117020"/>
          </a:xfrm>
          <a:prstGeom prst="rect">
            <a:avLst/>
          </a:prstGeom>
        </p:spPr>
        <p:txBody>
          <a:bodyPr vert="horz" wrap="square" lIns="0" tIns="0" rIns="0" bIns="0" rtlCol="0">
            <a:spAutoFit/>
          </a:bodyPr>
          <a:lstStyle/>
          <a:p>
            <a:pPr>
              <a:lnSpc>
                <a:spcPts val="850"/>
              </a:lnSpc>
            </a:pPr>
            <a:r>
              <a:rPr lang="en-US" sz="900" spc="-20" dirty="0">
                <a:solidFill>
                  <a:srgbClr val="FFFFFF"/>
                </a:solidFill>
                <a:latin typeface="Calibri"/>
                <a:cs typeface="Calibri"/>
              </a:rPr>
              <a:t>Detector</a:t>
            </a:r>
            <a:endParaRPr sz="900" dirty="0">
              <a:latin typeface="Calibri"/>
              <a:cs typeface="Calibri"/>
            </a:endParaRPr>
          </a:p>
        </p:txBody>
      </p:sp>
      <p:grpSp>
        <p:nvGrpSpPr>
          <p:cNvPr id="12" name="object 12"/>
          <p:cNvGrpSpPr/>
          <p:nvPr/>
        </p:nvGrpSpPr>
        <p:grpSpPr>
          <a:xfrm>
            <a:off x="17080" y="1295425"/>
            <a:ext cx="1547495" cy="622757"/>
            <a:chOff x="17080" y="1295425"/>
            <a:chExt cx="1547495" cy="622757"/>
          </a:xfrm>
        </p:grpSpPr>
        <p:pic>
          <p:nvPicPr>
            <p:cNvPr id="13" name="object 13"/>
            <p:cNvPicPr/>
            <p:nvPr/>
          </p:nvPicPr>
          <p:blipFill>
            <a:blip r:embed="rId3" cstate="print"/>
            <a:stretch>
              <a:fillRect/>
            </a:stretch>
          </p:blipFill>
          <p:spPr>
            <a:xfrm>
              <a:off x="17081" y="1295425"/>
              <a:ext cx="1547114" cy="50609"/>
            </a:xfrm>
            <a:prstGeom prst="rect">
              <a:avLst/>
            </a:prstGeom>
          </p:spPr>
        </p:pic>
        <p:sp>
          <p:nvSpPr>
            <p:cNvPr id="15" name="object 15"/>
            <p:cNvSpPr/>
            <p:nvPr/>
          </p:nvSpPr>
          <p:spPr>
            <a:xfrm>
              <a:off x="17080" y="1339697"/>
              <a:ext cx="1547495" cy="578485"/>
            </a:xfrm>
            <a:custGeom>
              <a:avLst/>
              <a:gdLst/>
              <a:ahLst/>
              <a:cxnLst/>
              <a:rect l="l" t="t" r="r" b="b"/>
              <a:pathLst>
                <a:path w="1547495" h="578485">
                  <a:moveTo>
                    <a:pt x="1547114" y="0"/>
                  </a:moveTo>
                  <a:lnTo>
                    <a:pt x="0" y="0"/>
                  </a:lnTo>
                  <a:lnTo>
                    <a:pt x="0" y="527100"/>
                  </a:lnTo>
                  <a:lnTo>
                    <a:pt x="4008" y="546825"/>
                  </a:lnTo>
                  <a:lnTo>
                    <a:pt x="14922" y="562978"/>
                  </a:lnTo>
                  <a:lnTo>
                    <a:pt x="31075" y="573892"/>
                  </a:lnTo>
                  <a:lnTo>
                    <a:pt x="50800" y="577900"/>
                  </a:lnTo>
                  <a:lnTo>
                    <a:pt x="1496314" y="577900"/>
                  </a:lnTo>
                  <a:lnTo>
                    <a:pt x="1516038" y="573892"/>
                  </a:lnTo>
                  <a:lnTo>
                    <a:pt x="1532191" y="562978"/>
                  </a:lnTo>
                  <a:lnTo>
                    <a:pt x="1543105" y="546825"/>
                  </a:lnTo>
                  <a:lnTo>
                    <a:pt x="1547114" y="527100"/>
                  </a:lnTo>
                  <a:lnTo>
                    <a:pt x="1547114" y="0"/>
                  </a:lnTo>
                  <a:close/>
                </a:path>
              </a:pathLst>
            </a:custGeom>
            <a:solidFill>
              <a:srgbClr val="E9F0E9"/>
            </a:solidFill>
          </p:spPr>
          <p:txBody>
            <a:bodyPr wrap="square" lIns="0" tIns="0" rIns="0" bIns="0" rtlCol="0"/>
            <a:lstStyle/>
            <a:p>
              <a:endParaRPr/>
            </a:p>
          </p:txBody>
        </p:sp>
      </p:grpSp>
      <p:sp>
        <p:nvSpPr>
          <p:cNvPr id="16" name="object 16"/>
          <p:cNvSpPr txBox="1"/>
          <p:nvPr/>
        </p:nvSpPr>
        <p:spPr>
          <a:xfrm>
            <a:off x="171450" y="1310728"/>
            <a:ext cx="1175560" cy="566181"/>
          </a:xfrm>
          <a:prstGeom prst="rect">
            <a:avLst/>
          </a:prstGeom>
        </p:spPr>
        <p:txBody>
          <a:bodyPr vert="horz" wrap="square" lIns="0" tIns="12065" rIns="0" bIns="0" rtlCol="0">
            <a:spAutoFit/>
          </a:bodyPr>
          <a:lstStyle/>
          <a:p>
            <a:pPr algn="ctr">
              <a:lnSpc>
                <a:spcPct val="100000"/>
              </a:lnSpc>
              <a:spcBef>
                <a:spcPts val="95"/>
              </a:spcBef>
            </a:pPr>
            <a:r>
              <a:rPr sz="900" b="1" dirty="0">
                <a:latin typeface="Calibri"/>
                <a:cs typeface="Calibri"/>
              </a:rPr>
              <a:t>4</a:t>
            </a:r>
            <a:r>
              <a:rPr sz="900" b="1" spc="-5" dirty="0">
                <a:latin typeface="Calibri"/>
                <a:cs typeface="Calibri"/>
              </a:rPr>
              <a:t> </a:t>
            </a:r>
            <a:r>
              <a:rPr lang="en-US" sz="900" b="1" spc="-10" dirty="0">
                <a:latin typeface="Calibri"/>
                <a:cs typeface="Calibri"/>
              </a:rPr>
              <a:t>tons</a:t>
            </a:r>
            <a:endParaRPr sz="900" dirty="0">
              <a:latin typeface="Calibri"/>
              <a:cs typeface="Calibri"/>
            </a:endParaRPr>
          </a:p>
          <a:p>
            <a:pPr algn="ctr">
              <a:lnSpc>
                <a:spcPct val="100000"/>
              </a:lnSpc>
              <a:spcBef>
                <a:spcPts val="10"/>
              </a:spcBef>
            </a:pPr>
            <a:r>
              <a:rPr sz="900" dirty="0">
                <a:latin typeface="Calibri"/>
                <a:cs typeface="Calibri"/>
              </a:rPr>
              <a:t>154</a:t>
            </a:r>
            <a:r>
              <a:rPr sz="900" spc="-5" dirty="0">
                <a:latin typeface="Calibri"/>
                <a:cs typeface="Calibri"/>
              </a:rPr>
              <a:t> </a:t>
            </a:r>
            <a:r>
              <a:rPr lang="en-US" sz="900" spc="-10" dirty="0">
                <a:latin typeface="Calibri"/>
                <a:cs typeface="Calibri"/>
              </a:rPr>
              <a:t>segments</a:t>
            </a:r>
            <a:endParaRPr sz="900" dirty="0">
              <a:latin typeface="Calibri"/>
              <a:cs typeface="Calibri"/>
            </a:endParaRPr>
          </a:p>
          <a:p>
            <a:pPr algn="ctr">
              <a:lnSpc>
                <a:spcPct val="100000"/>
              </a:lnSpc>
              <a:spcBef>
                <a:spcPts val="10"/>
              </a:spcBef>
            </a:pPr>
            <a:r>
              <a:rPr sz="975" spc="-15" baseline="29914" dirty="0">
                <a:latin typeface="Calibri"/>
                <a:cs typeface="Calibri"/>
              </a:rPr>
              <a:t>6</a:t>
            </a:r>
            <a:r>
              <a:rPr sz="900" spc="-10" dirty="0">
                <a:latin typeface="Calibri"/>
                <a:cs typeface="Calibri"/>
              </a:rPr>
              <a:t>Li‐</a:t>
            </a:r>
            <a:r>
              <a:rPr lang="en-US" sz="900" spc="-10" dirty="0">
                <a:latin typeface="Calibri"/>
                <a:cs typeface="Calibri"/>
              </a:rPr>
              <a:t>doped scintillator</a:t>
            </a:r>
            <a:br>
              <a:rPr lang="en-US" sz="900" spc="-10" dirty="0">
                <a:latin typeface="Calibri"/>
                <a:cs typeface="Calibri"/>
              </a:rPr>
            </a:br>
            <a:r>
              <a:rPr sz="900" dirty="0">
                <a:latin typeface="Calibri"/>
                <a:cs typeface="Calibri"/>
              </a:rPr>
              <a:t>7</a:t>
            </a:r>
            <a:r>
              <a:rPr lang="en-US" sz="900" dirty="0">
                <a:latin typeface="Calibri"/>
                <a:cs typeface="Calibri"/>
              </a:rPr>
              <a:t>-</a:t>
            </a:r>
            <a:r>
              <a:rPr sz="900" dirty="0">
                <a:latin typeface="Calibri"/>
                <a:cs typeface="Calibri"/>
              </a:rPr>
              <a:t>9</a:t>
            </a:r>
            <a:r>
              <a:rPr sz="900" spc="-20" dirty="0">
                <a:latin typeface="Calibri"/>
                <a:cs typeface="Calibri"/>
              </a:rPr>
              <a:t> </a:t>
            </a:r>
            <a:r>
              <a:rPr lang="en-US" sz="900" spc="-20" dirty="0">
                <a:latin typeface="Calibri"/>
                <a:cs typeface="Calibri"/>
              </a:rPr>
              <a:t>m</a:t>
            </a:r>
            <a:r>
              <a:rPr sz="900" spc="-15" dirty="0">
                <a:latin typeface="Calibri"/>
                <a:cs typeface="Calibri"/>
              </a:rPr>
              <a:t> </a:t>
            </a:r>
            <a:r>
              <a:rPr lang="en-US" sz="900" dirty="0">
                <a:latin typeface="Calibri"/>
                <a:cs typeface="Calibri"/>
              </a:rPr>
              <a:t>from HFIR</a:t>
            </a:r>
            <a:endParaRPr sz="900" dirty="0">
              <a:latin typeface="Calibri"/>
              <a:cs typeface="Calibri"/>
            </a:endParaRPr>
          </a:p>
        </p:txBody>
      </p:sp>
      <p:sp>
        <p:nvSpPr>
          <p:cNvPr id="17" name="object 17"/>
          <p:cNvSpPr/>
          <p:nvPr/>
        </p:nvSpPr>
        <p:spPr>
          <a:xfrm>
            <a:off x="1530450" y="1149781"/>
            <a:ext cx="1547495" cy="155575"/>
          </a:xfrm>
          <a:custGeom>
            <a:avLst/>
            <a:gdLst/>
            <a:ahLst/>
            <a:cxnLst/>
            <a:rect l="l" t="t" r="r" b="b"/>
            <a:pathLst>
              <a:path w="1547495" h="155575">
                <a:moveTo>
                  <a:pt x="1496314" y="0"/>
                </a:moveTo>
                <a:lnTo>
                  <a:pt x="50800" y="0"/>
                </a:lnTo>
                <a:lnTo>
                  <a:pt x="31075" y="4008"/>
                </a:lnTo>
                <a:lnTo>
                  <a:pt x="14922" y="14922"/>
                </a:lnTo>
                <a:lnTo>
                  <a:pt x="4008" y="31075"/>
                </a:lnTo>
                <a:lnTo>
                  <a:pt x="0" y="50800"/>
                </a:lnTo>
                <a:lnTo>
                  <a:pt x="0" y="155219"/>
                </a:lnTo>
                <a:lnTo>
                  <a:pt x="1547114" y="155219"/>
                </a:lnTo>
                <a:lnTo>
                  <a:pt x="1547114" y="50800"/>
                </a:lnTo>
                <a:lnTo>
                  <a:pt x="1543105" y="31075"/>
                </a:lnTo>
                <a:lnTo>
                  <a:pt x="1532191" y="14922"/>
                </a:lnTo>
                <a:lnTo>
                  <a:pt x="1516038" y="4008"/>
                </a:lnTo>
                <a:lnTo>
                  <a:pt x="1496314" y="0"/>
                </a:lnTo>
                <a:close/>
              </a:path>
            </a:pathLst>
          </a:custGeom>
          <a:solidFill>
            <a:srgbClr val="267126"/>
          </a:solidFill>
        </p:spPr>
        <p:txBody>
          <a:bodyPr wrap="square" lIns="0" tIns="0" rIns="0" bIns="0" rtlCol="0"/>
          <a:lstStyle/>
          <a:p>
            <a:endParaRPr/>
          </a:p>
        </p:txBody>
      </p:sp>
      <p:sp>
        <p:nvSpPr>
          <p:cNvPr id="18" name="object 18"/>
          <p:cNvSpPr txBox="1"/>
          <p:nvPr/>
        </p:nvSpPr>
        <p:spPr>
          <a:xfrm>
            <a:off x="2041918" y="1175315"/>
            <a:ext cx="524510" cy="117020"/>
          </a:xfrm>
          <a:prstGeom prst="rect">
            <a:avLst/>
          </a:prstGeom>
        </p:spPr>
        <p:txBody>
          <a:bodyPr vert="horz" wrap="square" lIns="0" tIns="0" rIns="0" bIns="0" rtlCol="0">
            <a:spAutoFit/>
          </a:bodyPr>
          <a:lstStyle/>
          <a:p>
            <a:pPr>
              <a:lnSpc>
                <a:spcPts val="850"/>
              </a:lnSpc>
            </a:pPr>
            <a:r>
              <a:rPr lang="en" sz="900" spc="-10" dirty="0">
                <a:solidFill>
                  <a:srgbClr val="FFFFFF"/>
                </a:solidFill>
                <a:latin typeface="Calibri"/>
                <a:cs typeface="Calibri"/>
              </a:rPr>
              <a:t>Statistics</a:t>
            </a:r>
            <a:endParaRPr lang="ru-RU" sz="900" dirty="0">
              <a:latin typeface="Calibri"/>
              <a:cs typeface="Calibri"/>
            </a:endParaRPr>
          </a:p>
        </p:txBody>
      </p:sp>
      <p:grpSp>
        <p:nvGrpSpPr>
          <p:cNvPr id="19" name="object 19"/>
          <p:cNvGrpSpPr/>
          <p:nvPr/>
        </p:nvGrpSpPr>
        <p:grpSpPr>
          <a:xfrm>
            <a:off x="1530450" y="1292352"/>
            <a:ext cx="1547495" cy="628472"/>
            <a:chOff x="1530450" y="1292352"/>
            <a:chExt cx="1547495" cy="628472"/>
          </a:xfrm>
        </p:grpSpPr>
        <p:pic>
          <p:nvPicPr>
            <p:cNvPr id="20" name="object 20"/>
            <p:cNvPicPr/>
            <p:nvPr/>
          </p:nvPicPr>
          <p:blipFill>
            <a:blip r:embed="rId4" cstate="print"/>
            <a:stretch>
              <a:fillRect/>
            </a:stretch>
          </p:blipFill>
          <p:spPr>
            <a:xfrm>
              <a:off x="1530451" y="1292352"/>
              <a:ext cx="1547113" cy="50609"/>
            </a:xfrm>
            <a:prstGeom prst="rect">
              <a:avLst/>
            </a:prstGeom>
          </p:spPr>
        </p:pic>
        <p:sp>
          <p:nvSpPr>
            <p:cNvPr id="22" name="object 22"/>
            <p:cNvSpPr/>
            <p:nvPr/>
          </p:nvSpPr>
          <p:spPr>
            <a:xfrm>
              <a:off x="1530450" y="1336624"/>
              <a:ext cx="1547495" cy="584200"/>
            </a:xfrm>
            <a:custGeom>
              <a:avLst/>
              <a:gdLst/>
              <a:ahLst/>
              <a:cxnLst/>
              <a:rect l="l" t="t" r="r" b="b"/>
              <a:pathLst>
                <a:path w="1547495" h="584200">
                  <a:moveTo>
                    <a:pt x="1547114" y="0"/>
                  </a:moveTo>
                  <a:lnTo>
                    <a:pt x="0" y="0"/>
                  </a:lnTo>
                  <a:lnTo>
                    <a:pt x="0" y="532879"/>
                  </a:lnTo>
                  <a:lnTo>
                    <a:pt x="4008" y="552603"/>
                  </a:lnTo>
                  <a:lnTo>
                    <a:pt x="14922" y="568756"/>
                  </a:lnTo>
                  <a:lnTo>
                    <a:pt x="31075" y="579670"/>
                  </a:lnTo>
                  <a:lnTo>
                    <a:pt x="50800" y="583679"/>
                  </a:lnTo>
                  <a:lnTo>
                    <a:pt x="1496314" y="583679"/>
                  </a:lnTo>
                  <a:lnTo>
                    <a:pt x="1516038" y="579670"/>
                  </a:lnTo>
                  <a:lnTo>
                    <a:pt x="1532191" y="568756"/>
                  </a:lnTo>
                  <a:lnTo>
                    <a:pt x="1543105" y="552603"/>
                  </a:lnTo>
                  <a:lnTo>
                    <a:pt x="1547114" y="532879"/>
                  </a:lnTo>
                  <a:lnTo>
                    <a:pt x="1547114" y="0"/>
                  </a:lnTo>
                  <a:close/>
                </a:path>
              </a:pathLst>
            </a:custGeom>
            <a:solidFill>
              <a:srgbClr val="E9F0E9"/>
            </a:solidFill>
          </p:spPr>
          <p:txBody>
            <a:bodyPr wrap="square" lIns="0" tIns="0" rIns="0" bIns="0" rtlCol="0"/>
            <a:lstStyle/>
            <a:p>
              <a:endParaRPr/>
            </a:p>
          </p:txBody>
        </p:sp>
      </p:grpSp>
      <p:sp>
        <p:nvSpPr>
          <p:cNvPr id="23" name="object 23"/>
          <p:cNvSpPr txBox="1"/>
          <p:nvPr/>
        </p:nvSpPr>
        <p:spPr>
          <a:xfrm>
            <a:off x="1970163" y="1318056"/>
            <a:ext cx="668020" cy="150682"/>
          </a:xfrm>
          <a:prstGeom prst="rect">
            <a:avLst/>
          </a:prstGeom>
        </p:spPr>
        <p:txBody>
          <a:bodyPr vert="horz" wrap="square" lIns="0" tIns="12065" rIns="0" bIns="0" rtlCol="0">
            <a:spAutoFit/>
          </a:bodyPr>
          <a:lstStyle/>
          <a:p>
            <a:pPr marL="38100">
              <a:lnSpc>
                <a:spcPct val="100000"/>
              </a:lnSpc>
              <a:spcBef>
                <a:spcPts val="95"/>
              </a:spcBef>
            </a:pPr>
            <a:r>
              <a:rPr sz="900" b="1" dirty="0">
                <a:latin typeface="Calibri"/>
                <a:cs typeface="Calibri"/>
              </a:rPr>
              <a:t>700</a:t>
            </a:r>
            <a:r>
              <a:rPr sz="900" b="1" spc="5" dirty="0">
                <a:latin typeface="Calibri"/>
                <a:cs typeface="Calibri"/>
              </a:rPr>
              <a:t> </a:t>
            </a:r>
            <a:r>
              <a:rPr sz="900" i="1" spc="-85" dirty="0">
                <a:latin typeface="Calibri"/>
                <a:cs typeface="Calibri"/>
              </a:rPr>
              <a:t>𝜈</a:t>
            </a:r>
            <a:r>
              <a:rPr sz="900" b="1" spc="-85" dirty="0">
                <a:latin typeface="Roboto Bk"/>
                <a:cs typeface="Roboto Bk"/>
              </a:rPr>
              <a:t>¯</a:t>
            </a:r>
            <a:r>
              <a:rPr sz="975" i="1" spc="-127" baseline="-12820" dirty="0">
                <a:latin typeface="Calibri"/>
                <a:cs typeface="Calibri"/>
              </a:rPr>
              <a:t>e</a:t>
            </a:r>
            <a:r>
              <a:rPr sz="900" b="1" spc="-85" dirty="0">
                <a:latin typeface="Calibri"/>
                <a:cs typeface="Calibri"/>
              </a:rPr>
              <a:t>/</a:t>
            </a:r>
            <a:r>
              <a:rPr lang="en-US" sz="900" b="1" spc="-85" dirty="0">
                <a:latin typeface="Calibri"/>
                <a:cs typeface="Calibri"/>
              </a:rPr>
              <a:t>day</a:t>
            </a:r>
            <a:endParaRPr sz="900" dirty="0">
              <a:latin typeface="Calibri"/>
              <a:cs typeface="Calibri"/>
            </a:endParaRPr>
          </a:p>
        </p:txBody>
      </p:sp>
      <p:sp>
        <p:nvSpPr>
          <p:cNvPr id="24" name="object 24"/>
          <p:cNvSpPr txBox="1"/>
          <p:nvPr/>
        </p:nvSpPr>
        <p:spPr>
          <a:xfrm>
            <a:off x="1890344" y="1456601"/>
            <a:ext cx="828040" cy="439420"/>
          </a:xfrm>
          <a:prstGeom prst="rect">
            <a:avLst/>
          </a:prstGeom>
        </p:spPr>
        <p:txBody>
          <a:bodyPr vert="horz" wrap="square" lIns="0" tIns="12065" rIns="0" bIns="0" rtlCol="0">
            <a:spAutoFit/>
          </a:bodyPr>
          <a:lstStyle/>
          <a:p>
            <a:pPr algn="ctr">
              <a:lnSpc>
                <a:spcPct val="100000"/>
              </a:lnSpc>
              <a:spcBef>
                <a:spcPts val="95"/>
              </a:spcBef>
            </a:pPr>
            <a:r>
              <a:rPr lang="en-US" sz="900" dirty="0">
                <a:latin typeface="Calibri"/>
                <a:cs typeface="Calibri"/>
              </a:rPr>
              <a:t>7</a:t>
            </a:r>
            <a:r>
              <a:rPr sz="900" dirty="0">
                <a:latin typeface="Calibri"/>
                <a:cs typeface="Calibri"/>
              </a:rPr>
              <a:t>0</a:t>
            </a:r>
            <a:r>
              <a:rPr sz="900" spc="-55" dirty="0">
                <a:latin typeface="Calibri"/>
                <a:cs typeface="Calibri"/>
              </a:rPr>
              <a:t> </a:t>
            </a:r>
            <a:r>
              <a:rPr sz="900" dirty="0">
                <a:latin typeface="Calibri"/>
                <a:cs typeface="Calibri"/>
              </a:rPr>
              <a:t>000+</a:t>
            </a:r>
            <a:r>
              <a:rPr sz="900" spc="-5" dirty="0">
                <a:latin typeface="Calibri"/>
                <a:cs typeface="Calibri"/>
              </a:rPr>
              <a:t> </a:t>
            </a:r>
            <a:r>
              <a:rPr lang="en-US" sz="900" spc="-10" dirty="0">
                <a:latin typeface="Calibri"/>
                <a:cs typeface="Calibri"/>
              </a:rPr>
              <a:t>events</a:t>
            </a:r>
            <a:endParaRPr sz="900" dirty="0">
              <a:latin typeface="Calibri"/>
              <a:cs typeface="Calibri"/>
            </a:endParaRPr>
          </a:p>
          <a:p>
            <a:pPr algn="ctr">
              <a:lnSpc>
                <a:spcPct val="100000"/>
              </a:lnSpc>
              <a:spcBef>
                <a:spcPts val="10"/>
              </a:spcBef>
            </a:pPr>
            <a:r>
              <a:rPr sz="900" dirty="0">
                <a:latin typeface="Calibri"/>
                <a:cs typeface="Calibri"/>
              </a:rPr>
              <a:t>96</a:t>
            </a:r>
            <a:r>
              <a:rPr sz="900" spc="-5" dirty="0">
                <a:latin typeface="Calibri"/>
                <a:cs typeface="Calibri"/>
              </a:rPr>
              <a:t> </a:t>
            </a:r>
            <a:r>
              <a:rPr lang="en-US" sz="900" spc="-20" dirty="0">
                <a:latin typeface="Calibri"/>
                <a:cs typeface="Calibri"/>
              </a:rPr>
              <a:t>days</a:t>
            </a:r>
            <a:endParaRPr sz="900" dirty="0">
              <a:latin typeface="Calibri"/>
              <a:cs typeface="Calibri"/>
            </a:endParaRPr>
          </a:p>
          <a:p>
            <a:pPr algn="ctr">
              <a:lnSpc>
                <a:spcPct val="100000"/>
              </a:lnSpc>
              <a:spcBef>
                <a:spcPts val="10"/>
              </a:spcBef>
            </a:pPr>
            <a:r>
              <a:rPr lang="en-US" sz="900" dirty="0">
                <a:latin typeface="Calibri"/>
                <a:cs typeface="Calibri"/>
              </a:rPr>
              <a:t>S</a:t>
            </a:r>
            <a:r>
              <a:rPr sz="900" dirty="0">
                <a:latin typeface="Calibri"/>
                <a:cs typeface="Calibri"/>
              </a:rPr>
              <a:t>/</a:t>
            </a:r>
            <a:r>
              <a:rPr lang="en-US" sz="900" dirty="0">
                <a:latin typeface="Calibri"/>
                <a:cs typeface="Calibri"/>
              </a:rPr>
              <a:t>B</a:t>
            </a:r>
            <a:r>
              <a:rPr sz="900" spc="-20" dirty="0">
                <a:latin typeface="Calibri"/>
                <a:cs typeface="Calibri"/>
              </a:rPr>
              <a:t> </a:t>
            </a:r>
            <a:r>
              <a:rPr sz="900" dirty="0">
                <a:latin typeface="Calibri"/>
                <a:cs typeface="Calibri"/>
              </a:rPr>
              <a:t>=</a:t>
            </a:r>
            <a:r>
              <a:rPr sz="900" spc="-20" dirty="0">
                <a:latin typeface="Calibri"/>
                <a:cs typeface="Calibri"/>
              </a:rPr>
              <a:t> </a:t>
            </a:r>
            <a:r>
              <a:rPr sz="900" spc="-10" dirty="0">
                <a:latin typeface="Calibri"/>
                <a:cs typeface="Calibri"/>
              </a:rPr>
              <a:t>1.7:1</a:t>
            </a:r>
            <a:endParaRPr sz="900" dirty="0">
              <a:latin typeface="Calibri"/>
              <a:cs typeface="Calibri"/>
            </a:endParaRPr>
          </a:p>
        </p:txBody>
      </p:sp>
      <p:sp>
        <p:nvSpPr>
          <p:cNvPr id="25" name="object 25"/>
          <p:cNvSpPr/>
          <p:nvPr/>
        </p:nvSpPr>
        <p:spPr>
          <a:xfrm>
            <a:off x="3043820" y="1147915"/>
            <a:ext cx="1547495" cy="154940"/>
          </a:xfrm>
          <a:custGeom>
            <a:avLst/>
            <a:gdLst/>
            <a:ahLst/>
            <a:cxnLst/>
            <a:rect l="l" t="t" r="r" b="b"/>
            <a:pathLst>
              <a:path w="1547495" h="154940">
                <a:moveTo>
                  <a:pt x="1496314" y="0"/>
                </a:moveTo>
                <a:lnTo>
                  <a:pt x="50800" y="0"/>
                </a:lnTo>
                <a:lnTo>
                  <a:pt x="31075" y="4008"/>
                </a:lnTo>
                <a:lnTo>
                  <a:pt x="14922" y="14922"/>
                </a:lnTo>
                <a:lnTo>
                  <a:pt x="4008" y="31075"/>
                </a:lnTo>
                <a:lnTo>
                  <a:pt x="0" y="50800"/>
                </a:lnTo>
                <a:lnTo>
                  <a:pt x="0" y="154330"/>
                </a:lnTo>
                <a:lnTo>
                  <a:pt x="1547114" y="154330"/>
                </a:lnTo>
                <a:lnTo>
                  <a:pt x="1547114" y="50800"/>
                </a:lnTo>
                <a:lnTo>
                  <a:pt x="1543105" y="31075"/>
                </a:lnTo>
                <a:lnTo>
                  <a:pt x="1532191" y="14922"/>
                </a:lnTo>
                <a:lnTo>
                  <a:pt x="1516038" y="4008"/>
                </a:lnTo>
                <a:lnTo>
                  <a:pt x="1496314" y="0"/>
                </a:lnTo>
                <a:close/>
              </a:path>
            </a:pathLst>
          </a:custGeom>
          <a:solidFill>
            <a:srgbClr val="267126"/>
          </a:solidFill>
        </p:spPr>
        <p:txBody>
          <a:bodyPr wrap="square" lIns="0" tIns="0" rIns="0" bIns="0" rtlCol="0"/>
          <a:lstStyle/>
          <a:p>
            <a:endParaRPr/>
          </a:p>
        </p:txBody>
      </p:sp>
      <p:sp>
        <p:nvSpPr>
          <p:cNvPr id="26" name="object 26"/>
          <p:cNvSpPr txBox="1"/>
          <p:nvPr/>
        </p:nvSpPr>
        <p:spPr>
          <a:xfrm>
            <a:off x="3604755" y="1172572"/>
            <a:ext cx="426084" cy="117020"/>
          </a:xfrm>
          <a:prstGeom prst="rect">
            <a:avLst/>
          </a:prstGeom>
        </p:spPr>
        <p:txBody>
          <a:bodyPr vert="horz" wrap="square" lIns="0" tIns="0" rIns="0" bIns="0" rtlCol="0">
            <a:spAutoFit/>
          </a:bodyPr>
          <a:lstStyle/>
          <a:p>
            <a:pPr>
              <a:lnSpc>
                <a:spcPts val="850"/>
              </a:lnSpc>
            </a:pPr>
            <a:r>
              <a:rPr lang="en-US" sz="900" spc="-25" dirty="0">
                <a:solidFill>
                  <a:srgbClr val="FFFFFF"/>
                </a:solidFill>
                <a:latin typeface="Calibri"/>
                <a:cs typeface="Calibri"/>
              </a:rPr>
              <a:t>Accuracy</a:t>
            </a:r>
            <a:endParaRPr sz="900" dirty="0">
              <a:latin typeface="Calibri"/>
              <a:cs typeface="Calibri"/>
            </a:endParaRPr>
          </a:p>
        </p:txBody>
      </p:sp>
      <p:grpSp>
        <p:nvGrpSpPr>
          <p:cNvPr id="27" name="object 27"/>
          <p:cNvGrpSpPr/>
          <p:nvPr/>
        </p:nvGrpSpPr>
        <p:grpSpPr>
          <a:xfrm>
            <a:off x="3043820" y="1289596"/>
            <a:ext cx="1547495" cy="632930"/>
            <a:chOff x="3043820" y="1289596"/>
            <a:chExt cx="1547495" cy="632930"/>
          </a:xfrm>
        </p:grpSpPr>
        <p:pic>
          <p:nvPicPr>
            <p:cNvPr id="28" name="object 28"/>
            <p:cNvPicPr/>
            <p:nvPr/>
          </p:nvPicPr>
          <p:blipFill>
            <a:blip r:embed="rId5" cstate="print"/>
            <a:stretch>
              <a:fillRect/>
            </a:stretch>
          </p:blipFill>
          <p:spPr>
            <a:xfrm>
              <a:off x="3043821" y="1289596"/>
              <a:ext cx="1547114" cy="50609"/>
            </a:xfrm>
            <a:prstGeom prst="rect">
              <a:avLst/>
            </a:prstGeom>
          </p:spPr>
        </p:pic>
        <p:sp>
          <p:nvSpPr>
            <p:cNvPr id="30" name="object 30"/>
            <p:cNvSpPr/>
            <p:nvPr/>
          </p:nvSpPr>
          <p:spPr>
            <a:xfrm>
              <a:off x="3043820" y="1333881"/>
              <a:ext cx="1547495" cy="588645"/>
            </a:xfrm>
            <a:custGeom>
              <a:avLst/>
              <a:gdLst/>
              <a:ahLst/>
              <a:cxnLst/>
              <a:rect l="l" t="t" r="r" b="b"/>
              <a:pathLst>
                <a:path w="1547495" h="588644">
                  <a:moveTo>
                    <a:pt x="1547114" y="0"/>
                  </a:moveTo>
                  <a:lnTo>
                    <a:pt x="0" y="0"/>
                  </a:lnTo>
                  <a:lnTo>
                    <a:pt x="0" y="537489"/>
                  </a:lnTo>
                  <a:lnTo>
                    <a:pt x="4008" y="557214"/>
                  </a:lnTo>
                  <a:lnTo>
                    <a:pt x="14922" y="573366"/>
                  </a:lnTo>
                  <a:lnTo>
                    <a:pt x="31075" y="584280"/>
                  </a:lnTo>
                  <a:lnTo>
                    <a:pt x="50800" y="588289"/>
                  </a:lnTo>
                  <a:lnTo>
                    <a:pt x="1496314" y="588289"/>
                  </a:lnTo>
                  <a:lnTo>
                    <a:pt x="1516038" y="584280"/>
                  </a:lnTo>
                  <a:lnTo>
                    <a:pt x="1532191" y="573366"/>
                  </a:lnTo>
                  <a:lnTo>
                    <a:pt x="1543105" y="557214"/>
                  </a:lnTo>
                  <a:lnTo>
                    <a:pt x="1547114" y="537489"/>
                  </a:lnTo>
                  <a:lnTo>
                    <a:pt x="1547114" y="0"/>
                  </a:lnTo>
                  <a:close/>
                </a:path>
              </a:pathLst>
            </a:custGeom>
            <a:solidFill>
              <a:srgbClr val="E9F0E9"/>
            </a:solidFill>
          </p:spPr>
          <p:txBody>
            <a:bodyPr wrap="square" lIns="0" tIns="0" rIns="0" bIns="0" rtlCol="0"/>
            <a:lstStyle/>
            <a:p>
              <a:endParaRPr/>
            </a:p>
          </p:txBody>
        </p:sp>
      </p:grpSp>
      <p:sp>
        <p:nvSpPr>
          <p:cNvPr id="31" name="object 31"/>
          <p:cNvSpPr txBox="1"/>
          <p:nvPr/>
        </p:nvSpPr>
        <p:spPr>
          <a:xfrm>
            <a:off x="3261004" y="1315300"/>
            <a:ext cx="1134745" cy="566181"/>
          </a:xfrm>
          <a:prstGeom prst="rect">
            <a:avLst/>
          </a:prstGeom>
        </p:spPr>
        <p:txBody>
          <a:bodyPr vert="horz" wrap="square" lIns="0" tIns="12065" rIns="0" bIns="0" rtlCol="0">
            <a:spAutoFit/>
          </a:bodyPr>
          <a:lstStyle/>
          <a:p>
            <a:pPr marR="13335" algn="ctr">
              <a:lnSpc>
                <a:spcPct val="100000"/>
              </a:lnSpc>
              <a:spcBef>
                <a:spcPts val="95"/>
              </a:spcBef>
            </a:pPr>
            <a:r>
              <a:rPr lang="ru-RU" sz="900" b="1" spc="-10" dirty="0">
                <a:latin typeface="Calibri"/>
                <a:cs typeface="Calibri"/>
              </a:rPr>
              <a:t>1</a:t>
            </a:r>
            <a:r>
              <a:rPr sz="900" b="1" spc="-10" dirty="0">
                <a:latin typeface="Calibri"/>
                <a:cs typeface="Calibri"/>
              </a:rPr>
              <a:t>%</a:t>
            </a:r>
            <a:r>
              <a:rPr lang="en-US" sz="900" b="1" spc="-10" dirty="0">
                <a:latin typeface="Calibri"/>
                <a:cs typeface="Calibri"/>
              </a:rPr>
              <a:t>/week</a:t>
            </a:r>
            <a:endParaRPr sz="900" dirty="0">
              <a:latin typeface="Calibri"/>
              <a:cs typeface="Calibri"/>
            </a:endParaRPr>
          </a:p>
          <a:p>
            <a:pPr algn="ctr">
              <a:lnSpc>
                <a:spcPct val="100000"/>
              </a:lnSpc>
              <a:spcBef>
                <a:spcPts val="10"/>
              </a:spcBef>
            </a:pPr>
            <a:r>
              <a:rPr lang="en-US" sz="900" spc="-10" dirty="0">
                <a:latin typeface="Calibri"/>
                <a:cs typeface="Calibri"/>
              </a:rPr>
              <a:t>power monitoring</a:t>
            </a:r>
          </a:p>
          <a:p>
            <a:pPr algn="ctr">
              <a:lnSpc>
                <a:spcPct val="100000"/>
              </a:lnSpc>
              <a:spcBef>
                <a:spcPts val="10"/>
              </a:spcBef>
            </a:pPr>
            <a:r>
              <a:rPr lang="ru-RU" sz="900" b="1" dirty="0">
                <a:solidFill>
                  <a:srgbClr val="FF0000"/>
                </a:solidFill>
                <a:latin typeface="Calibri"/>
                <a:cs typeface="Calibri"/>
              </a:rPr>
              <a:t>2.9°</a:t>
            </a:r>
          </a:p>
          <a:p>
            <a:pPr algn="ctr">
              <a:lnSpc>
                <a:spcPct val="100000"/>
              </a:lnSpc>
              <a:spcBef>
                <a:spcPts val="10"/>
              </a:spcBef>
            </a:pPr>
            <a:r>
              <a:rPr lang="en-US" sz="900" dirty="0">
                <a:latin typeface="Calibri"/>
                <a:cs typeface="Calibri"/>
              </a:rPr>
              <a:t>direction </a:t>
            </a:r>
            <a:r>
              <a:rPr lang="ru-RU" sz="900" dirty="0">
                <a:latin typeface="Calibri"/>
                <a:cs typeface="Calibri"/>
              </a:rPr>
              <a:t>(</a:t>
            </a:r>
            <a:r>
              <a:rPr lang="en-US" sz="900" dirty="0">
                <a:latin typeface="Calibri"/>
                <a:cs typeface="Calibri"/>
              </a:rPr>
              <a:t>record</a:t>
            </a:r>
            <a:r>
              <a:rPr lang="ru-RU" sz="900" dirty="0">
                <a:latin typeface="Calibri"/>
                <a:cs typeface="Calibri"/>
              </a:rPr>
              <a:t>!)</a:t>
            </a:r>
            <a:endParaRPr sz="900" dirty="0">
              <a:latin typeface="Calibri"/>
              <a:cs typeface="Calibri"/>
            </a:endParaRPr>
          </a:p>
        </p:txBody>
      </p:sp>
      <p:grpSp>
        <p:nvGrpSpPr>
          <p:cNvPr id="32" name="object 32"/>
          <p:cNvGrpSpPr/>
          <p:nvPr/>
        </p:nvGrpSpPr>
        <p:grpSpPr>
          <a:xfrm>
            <a:off x="63066" y="2657538"/>
            <a:ext cx="4482465" cy="473709"/>
            <a:chOff x="63066" y="2657538"/>
            <a:chExt cx="4482465" cy="473709"/>
          </a:xfrm>
        </p:grpSpPr>
        <p:sp>
          <p:nvSpPr>
            <p:cNvPr id="33" name="object 33"/>
            <p:cNvSpPr/>
            <p:nvPr/>
          </p:nvSpPr>
          <p:spPr>
            <a:xfrm>
              <a:off x="63066" y="2657538"/>
              <a:ext cx="4482465" cy="154940"/>
            </a:xfrm>
            <a:custGeom>
              <a:avLst/>
              <a:gdLst/>
              <a:ahLst/>
              <a:cxnLst/>
              <a:rect l="l" t="t" r="r" b="b"/>
              <a:pathLst>
                <a:path w="4482465" h="154939">
                  <a:moveTo>
                    <a:pt x="4431106" y="0"/>
                  </a:moveTo>
                  <a:lnTo>
                    <a:pt x="50800" y="0"/>
                  </a:lnTo>
                  <a:lnTo>
                    <a:pt x="31075" y="4008"/>
                  </a:lnTo>
                  <a:lnTo>
                    <a:pt x="14922" y="14922"/>
                  </a:lnTo>
                  <a:lnTo>
                    <a:pt x="4008" y="31075"/>
                  </a:lnTo>
                  <a:lnTo>
                    <a:pt x="0" y="50800"/>
                  </a:lnTo>
                  <a:lnTo>
                    <a:pt x="0" y="154673"/>
                  </a:lnTo>
                  <a:lnTo>
                    <a:pt x="4481918" y="154673"/>
                  </a:lnTo>
                  <a:lnTo>
                    <a:pt x="4481918" y="50800"/>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34" name="object 34"/>
            <p:cNvPicPr/>
            <p:nvPr/>
          </p:nvPicPr>
          <p:blipFill>
            <a:blip r:embed="rId6" cstate="print"/>
            <a:stretch>
              <a:fillRect/>
            </a:stretch>
          </p:blipFill>
          <p:spPr>
            <a:xfrm>
              <a:off x="63068" y="2799549"/>
              <a:ext cx="4481918" cy="50609"/>
            </a:xfrm>
            <a:prstGeom prst="rect">
              <a:avLst/>
            </a:prstGeom>
          </p:spPr>
        </p:pic>
        <p:sp>
          <p:nvSpPr>
            <p:cNvPr id="35" name="object 35"/>
            <p:cNvSpPr/>
            <p:nvPr/>
          </p:nvSpPr>
          <p:spPr>
            <a:xfrm>
              <a:off x="63066" y="2843834"/>
              <a:ext cx="4482465" cy="287655"/>
            </a:xfrm>
            <a:custGeom>
              <a:avLst/>
              <a:gdLst/>
              <a:ahLst/>
              <a:cxnLst/>
              <a:rect l="l" t="t" r="r" b="b"/>
              <a:pathLst>
                <a:path w="4482465" h="287655">
                  <a:moveTo>
                    <a:pt x="4481918" y="0"/>
                  </a:moveTo>
                  <a:lnTo>
                    <a:pt x="0" y="0"/>
                  </a:lnTo>
                  <a:lnTo>
                    <a:pt x="0" y="236486"/>
                  </a:lnTo>
                  <a:lnTo>
                    <a:pt x="4008" y="256211"/>
                  </a:lnTo>
                  <a:lnTo>
                    <a:pt x="14922" y="272364"/>
                  </a:lnTo>
                  <a:lnTo>
                    <a:pt x="31075" y="283278"/>
                  </a:lnTo>
                  <a:lnTo>
                    <a:pt x="50800" y="287286"/>
                  </a:lnTo>
                  <a:lnTo>
                    <a:pt x="4431106" y="287286"/>
                  </a:lnTo>
                  <a:lnTo>
                    <a:pt x="4450832" y="283278"/>
                  </a:lnTo>
                  <a:lnTo>
                    <a:pt x="4466990" y="272364"/>
                  </a:lnTo>
                  <a:lnTo>
                    <a:pt x="4477908" y="256211"/>
                  </a:lnTo>
                  <a:lnTo>
                    <a:pt x="4481918" y="236486"/>
                  </a:lnTo>
                  <a:lnTo>
                    <a:pt x="4481918" y="0"/>
                  </a:lnTo>
                  <a:close/>
                </a:path>
              </a:pathLst>
            </a:custGeom>
            <a:solidFill>
              <a:srgbClr val="E7EAE7"/>
            </a:solidFill>
          </p:spPr>
          <p:txBody>
            <a:bodyPr wrap="square" lIns="0" tIns="0" rIns="0" bIns="0" rtlCol="0"/>
            <a:lstStyle/>
            <a:p>
              <a:endParaRPr/>
            </a:p>
          </p:txBody>
        </p:sp>
      </p:grpSp>
      <p:sp>
        <p:nvSpPr>
          <p:cNvPr id="36" name="object 36"/>
          <p:cNvSpPr txBox="1"/>
          <p:nvPr/>
        </p:nvSpPr>
        <p:spPr>
          <a:xfrm>
            <a:off x="56634" y="2101022"/>
            <a:ext cx="4507230" cy="1389610"/>
          </a:xfrm>
          <a:prstGeom prst="rect">
            <a:avLst/>
          </a:prstGeom>
        </p:spPr>
        <p:txBody>
          <a:bodyPr vert="horz" wrap="square" lIns="0" tIns="29209" rIns="0" bIns="0" rtlCol="0">
            <a:spAutoFit/>
          </a:bodyPr>
          <a:lstStyle/>
          <a:p>
            <a:pPr marL="277495" indent="-147955">
              <a:lnSpc>
                <a:spcPct val="100000"/>
              </a:lnSpc>
              <a:spcBef>
                <a:spcPts val="229"/>
              </a:spcBef>
              <a:buClr>
                <a:srgbClr val="339733"/>
              </a:buClr>
              <a:buFont typeface="MingLiU_HKSCS-ExtB"/>
              <a:buChar char="✓"/>
              <a:tabLst>
                <a:tab pos="277495" algn="l"/>
              </a:tabLst>
            </a:pPr>
            <a:r>
              <a:rPr lang="en" sz="900" dirty="0">
                <a:latin typeface="Calibri"/>
                <a:cs typeface="Calibri"/>
              </a:rPr>
              <a:t>Operation without underground shielding</a:t>
            </a:r>
            <a:endParaRPr lang="ru-RU" sz="900" dirty="0">
              <a:latin typeface="Calibri"/>
              <a:cs typeface="Calibri"/>
            </a:endParaRPr>
          </a:p>
          <a:p>
            <a:pPr marL="277495" indent="-147955">
              <a:lnSpc>
                <a:spcPct val="100000"/>
              </a:lnSpc>
              <a:spcBef>
                <a:spcPts val="125"/>
              </a:spcBef>
              <a:buClr>
                <a:srgbClr val="339733"/>
              </a:buClr>
              <a:buFont typeface="MingLiU_HKSCS-ExtB"/>
              <a:buChar char="✓"/>
              <a:tabLst>
                <a:tab pos="277495" algn="l"/>
              </a:tabLst>
            </a:pPr>
            <a:r>
              <a:rPr lang="en" sz="900" spc="-10" dirty="0">
                <a:latin typeface="Calibri"/>
                <a:cs typeface="Calibri"/>
              </a:rPr>
              <a:t>Differentiation of fuel isotopic composition</a:t>
            </a:r>
            <a:r>
              <a:rPr sz="900" spc="10" dirty="0">
                <a:latin typeface="Calibri"/>
                <a:cs typeface="Calibri"/>
              </a:rPr>
              <a:t> </a:t>
            </a:r>
            <a:r>
              <a:rPr sz="900" dirty="0">
                <a:latin typeface="Calibri"/>
                <a:cs typeface="Calibri"/>
              </a:rPr>
              <a:t>(93%</a:t>
            </a:r>
            <a:r>
              <a:rPr sz="900" spc="10" dirty="0">
                <a:latin typeface="Calibri"/>
                <a:cs typeface="Calibri"/>
              </a:rPr>
              <a:t> </a:t>
            </a:r>
            <a:r>
              <a:rPr sz="975" spc="-30" baseline="29914" dirty="0">
                <a:latin typeface="Calibri"/>
                <a:cs typeface="Calibri"/>
              </a:rPr>
              <a:t>235</a:t>
            </a:r>
            <a:r>
              <a:rPr sz="900" spc="-20" dirty="0">
                <a:latin typeface="Calibri"/>
                <a:cs typeface="Calibri"/>
              </a:rPr>
              <a:t>U)</a:t>
            </a:r>
            <a:endParaRPr lang="ru-RU" sz="900" spc="-20" dirty="0">
              <a:latin typeface="Calibri"/>
              <a:cs typeface="Calibri"/>
            </a:endParaRPr>
          </a:p>
          <a:p>
            <a:pPr marL="277495" indent="-147955">
              <a:lnSpc>
                <a:spcPct val="100000"/>
              </a:lnSpc>
              <a:spcBef>
                <a:spcPts val="125"/>
              </a:spcBef>
              <a:buClr>
                <a:srgbClr val="339733"/>
              </a:buClr>
              <a:buFont typeface="MingLiU_HKSCS-ExtB"/>
              <a:buChar char="✓"/>
              <a:tabLst>
                <a:tab pos="277495" algn="l"/>
              </a:tabLst>
            </a:pPr>
            <a:endParaRPr sz="900" dirty="0">
              <a:latin typeface="Calibri"/>
              <a:cs typeface="Calibri"/>
            </a:endParaRPr>
          </a:p>
          <a:p>
            <a:pPr marL="50800">
              <a:lnSpc>
                <a:spcPct val="100000"/>
              </a:lnSpc>
              <a:spcBef>
                <a:spcPts val="770"/>
              </a:spcBef>
            </a:pPr>
            <a:r>
              <a:rPr lang="en-US" sz="900" dirty="0">
                <a:solidFill>
                  <a:srgbClr val="FFFFFF"/>
                </a:solidFill>
                <a:latin typeface="Calibri"/>
                <a:cs typeface="Calibri"/>
              </a:rPr>
              <a:t>Key achievement</a:t>
            </a:r>
          </a:p>
          <a:p>
            <a:pPr marL="50800">
              <a:lnSpc>
                <a:spcPct val="100000"/>
              </a:lnSpc>
              <a:spcBef>
                <a:spcPts val="770"/>
              </a:spcBef>
            </a:pPr>
            <a:r>
              <a:rPr lang="en" sz="900" spc="-10" dirty="0">
                <a:latin typeface="Calibri"/>
                <a:cs typeface="Calibri"/>
              </a:rPr>
              <a:t>Compact monitoring system without underground shielding for nuclear safety control</a:t>
            </a:r>
          </a:p>
          <a:p>
            <a:pPr marL="50800" marR="522605">
              <a:lnSpc>
                <a:spcPct val="101000"/>
              </a:lnSpc>
              <a:spcBef>
                <a:spcPts val="320"/>
              </a:spcBef>
            </a:pPr>
            <a:endParaRPr lang="ru-RU" sz="500" spc="-10" dirty="0">
              <a:latin typeface="Calibri"/>
              <a:cs typeface="Calibri"/>
            </a:endParaRPr>
          </a:p>
          <a:p>
            <a:pPr marL="50800">
              <a:lnSpc>
                <a:spcPts val="600"/>
              </a:lnSpc>
              <a:spcBef>
                <a:spcPts val="414"/>
              </a:spcBef>
            </a:pPr>
            <a:r>
              <a:rPr lang="en-US" sz="500" spc="-10" dirty="0">
                <a:latin typeface="Calibri"/>
                <a:cs typeface="Calibri"/>
              </a:rPr>
              <a:t>Source</a:t>
            </a:r>
            <a:r>
              <a:rPr sz="500" spc="-10" dirty="0">
                <a:latin typeface="Calibri"/>
                <a:cs typeface="Calibri"/>
              </a:rPr>
              <a:t>:</a:t>
            </a:r>
            <a:r>
              <a:rPr sz="500" spc="10" dirty="0">
                <a:latin typeface="Calibri"/>
                <a:cs typeface="Calibri"/>
              </a:rPr>
              <a:t> </a:t>
            </a:r>
            <a:r>
              <a:rPr lang="en" sz="500" spc="10" dirty="0" err="1">
                <a:latin typeface="Calibri"/>
                <a:cs typeface="Calibri"/>
              </a:rPr>
              <a:t>Surukuchi</a:t>
            </a:r>
            <a:r>
              <a:rPr lang="en" sz="500" spc="10" dirty="0">
                <a:latin typeface="Calibri"/>
                <a:cs typeface="Calibri"/>
              </a:rPr>
              <a:t> P. T</a:t>
            </a:r>
            <a:r>
              <a:rPr sz="500" dirty="0">
                <a:latin typeface="Calibri"/>
                <a:cs typeface="Calibri"/>
              </a:rPr>
              <a:t>.</a:t>
            </a:r>
            <a:r>
              <a:rPr sz="500" spc="10" dirty="0">
                <a:latin typeface="Calibri"/>
                <a:cs typeface="Calibri"/>
              </a:rPr>
              <a:t> </a:t>
            </a:r>
            <a:r>
              <a:rPr lang="en" sz="500" dirty="0">
                <a:latin typeface="Calibri"/>
                <a:cs typeface="Calibri"/>
              </a:rPr>
              <a:t>Improved Short-Baseline 235U Antineutrino Oscillation and Energy Spectrum Measurement Using PROSPECT</a:t>
            </a:r>
            <a:r>
              <a:rPr sz="500" dirty="0">
                <a:latin typeface="Calibri"/>
                <a:cs typeface="Calibri"/>
              </a:rPr>
              <a:t>//</a:t>
            </a:r>
            <a:r>
              <a:rPr sz="500" spc="10" dirty="0">
                <a:latin typeface="Calibri"/>
                <a:cs typeface="Calibri"/>
              </a:rPr>
              <a:t> </a:t>
            </a:r>
            <a:r>
              <a:rPr lang="en" sz="500" spc="-10" dirty="0" err="1">
                <a:latin typeface="Calibri"/>
                <a:cs typeface="Calibri"/>
              </a:rPr>
              <a:t>arXiv</a:t>
            </a:r>
            <a:r>
              <a:rPr lang="en" sz="500" spc="-10" dirty="0">
                <a:latin typeface="Calibri"/>
                <a:cs typeface="Calibri"/>
              </a:rPr>
              <a:t>. – 2019. – arXiv:1910.04924.</a:t>
            </a:r>
            <a:br>
              <a:rPr lang="ru-RU" sz="500" spc="-10" dirty="0">
                <a:latin typeface="Calibri"/>
                <a:cs typeface="Calibri"/>
              </a:rPr>
            </a:br>
            <a:r>
              <a:rPr sz="500" dirty="0">
                <a:latin typeface="Calibri"/>
                <a:cs typeface="Calibri"/>
              </a:rPr>
              <a:t>DOI</a:t>
            </a:r>
            <a:r>
              <a:rPr sz="500" spc="-5" dirty="0">
                <a:latin typeface="Calibri"/>
                <a:cs typeface="Calibri"/>
              </a:rPr>
              <a:t> </a:t>
            </a:r>
            <a:r>
              <a:rPr lang="en" sz="500" spc="-10" dirty="0">
                <a:latin typeface="Calibri"/>
                <a:cs typeface="Calibri"/>
              </a:rPr>
              <a:t>10.48550/arXiv.1910.04924</a:t>
            </a:r>
            <a:r>
              <a:rPr lang="ru-RU" sz="500" spc="-10" dirty="0">
                <a:latin typeface="Calibri"/>
                <a:cs typeface="Calibri"/>
              </a:rPr>
              <a:t>.</a:t>
            </a:r>
            <a:endParaRPr sz="500" dirty="0">
              <a:latin typeface="Calibri"/>
              <a:cs typeface="Calibri"/>
            </a:endParaRPr>
          </a:p>
          <a:p>
            <a:pPr marR="17780" algn="r">
              <a:lnSpc>
                <a:spcPct val="100000"/>
              </a:lnSpc>
              <a:spcBef>
                <a:spcPts val="305"/>
              </a:spcBef>
            </a:pPr>
            <a:r>
              <a:rPr sz="500" b="1" dirty="0">
                <a:latin typeface="Calibri"/>
                <a:cs typeface="Calibri"/>
              </a:rPr>
              <a:t>11</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38" name="object 2">
            <a:extLst>
              <a:ext uri="{FF2B5EF4-FFF2-40B4-BE49-F238E27FC236}">
                <a16:creationId xmlns:a16="http://schemas.microsoft.com/office/drawing/2014/main" id="{916E5453-E406-4E75-4B23-1855191957AA}"/>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39" name="object 2">
            <a:extLst>
              <a:ext uri="{FF2B5EF4-FFF2-40B4-BE49-F238E27FC236}">
                <a16:creationId xmlns:a16="http://schemas.microsoft.com/office/drawing/2014/main" id="{7DD5781D-8926-51A5-E8BF-E2C00497FC50}"/>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pic>
        <p:nvPicPr>
          <p:cNvPr id="6" name="object 6"/>
          <p:cNvPicPr/>
          <p:nvPr/>
        </p:nvPicPr>
        <p:blipFill>
          <a:blip r:embed="rId3" cstate="print"/>
          <a:stretch>
            <a:fillRect/>
          </a:stretch>
        </p:blipFill>
        <p:spPr>
          <a:xfrm>
            <a:off x="476250" y="538403"/>
            <a:ext cx="3581400" cy="2259126"/>
          </a:xfrm>
          <a:prstGeom prst="rect">
            <a:avLst/>
          </a:prstGeom>
        </p:spPr>
      </p:pic>
      <p:sp>
        <p:nvSpPr>
          <p:cNvPr id="7" name="object 7"/>
          <p:cNvSpPr txBox="1"/>
          <p:nvPr/>
        </p:nvSpPr>
        <p:spPr>
          <a:xfrm>
            <a:off x="63068" y="2797529"/>
            <a:ext cx="4608194" cy="484107"/>
          </a:xfrm>
          <a:prstGeom prst="rect">
            <a:avLst/>
          </a:prstGeom>
        </p:spPr>
        <p:txBody>
          <a:bodyPr vert="horz" wrap="square" lIns="0" tIns="22225" rIns="0" bIns="0" rtlCol="0">
            <a:spAutoFit/>
          </a:bodyPr>
          <a:lstStyle/>
          <a:p>
            <a:pPr marL="50800" marR="193040">
              <a:lnSpc>
                <a:spcPts val="900"/>
              </a:lnSpc>
              <a:spcBef>
                <a:spcPts val="175"/>
              </a:spcBef>
            </a:pPr>
            <a:r>
              <a:rPr lang="en-US" sz="800" b="1" dirty="0">
                <a:solidFill>
                  <a:srgbClr val="339733"/>
                </a:solidFill>
                <a:latin typeface="Calibri"/>
                <a:cs typeface="Calibri"/>
              </a:rPr>
              <a:t>Figure</a:t>
            </a:r>
            <a:r>
              <a:rPr sz="800" b="1" spc="-5" dirty="0">
                <a:solidFill>
                  <a:srgbClr val="339733"/>
                </a:solidFill>
                <a:latin typeface="Calibri"/>
                <a:cs typeface="Calibri"/>
              </a:rPr>
              <a:t> </a:t>
            </a:r>
            <a:r>
              <a:rPr sz="800" b="1" dirty="0">
                <a:solidFill>
                  <a:srgbClr val="339733"/>
                </a:solidFill>
                <a:latin typeface="Calibri"/>
                <a:cs typeface="Calibri"/>
              </a:rPr>
              <a:t>7. </a:t>
            </a:r>
            <a:r>
              <a:rPr lang="en" sz="800" spc="-10" dirty="0">
                <a:latin typeface="Calibri"/>
                <a:cs typeface="Calibri"/>
              </a:rPr>
              <a:t>Spectrum of the ratio of distance to average neutrino energy</a:t>
            </a:r>
            <a:r>
              <a:rPr sz="800" dirty="0">
                <a:latin typeface="Calibri"/>
                <a:cs typeface="Calibri"/>
              </a:rPr>
              <a:t> L/</a:t>
            </a:r>
            <a:r>
              <a:rPr sz="800" dirty="0">
                <a:latin typeface="Cambria"/>
                <a:cs typeface="Cambria"/>
              </a:rPr>
              <a:t>⟨</a:t>
            </a:r>
            <a:r>
              <a:rPr sz="800" i="1" dirty="0">
                <a:latin typeface="Calibri"/>
                <a:cs typeface="Calibri"/>
              </a:rPr>
              <a:t>E</a:t>
            </a:r>
            <a:r>
              <a:rPr sz="900" i="1" baseline="-9259" dirty="0">
                <a:latin typeface="Calibri"/>
                <a:cs typeface="Calibri"/>
              </a:rPr>
              <a:t>𝜈</a:t>
            </a:r>
            <a:r>
              <a:rPr sz="900" i="1" spc="-37" baseline="-9259" dirty="0">
                <a:latin typeface="Calibri"/>
                <a:cs typeface="Calibri"/>
              </a:rPr>
              <a:t> </a:t>
            </a:r>
            <a:r>
              <a:rPr sz="800" dirty="0">
                <a:latin typeface="Cambria"/>
                <a:cs typeface="Cambria"/>
              </a:rPr>
              <a:t>⟩</a:t>
            </a:r>
            <a:r>
              <a:rPr sz="800" spc="45" dirty="0">
                <a:latin typeface="Cambria"/>
                <a:cs typeface="Cambria"/>
              </a:rPr>
              <a:t> </a:t>
            </a:r>
            <a:r>
              <a:rPr lang="en" sz="800" dirty="0">
                <a:latin typeface="Calibri"/>
                <a:cs typeface="Calibri"/>
              </a:rPr>
              <a:t>for inverse beta-decay signals with background subtracted (black dots) and estimated correlated (solid red line) and random (solid blue line) background during HFIR reactor operation periods. The predicted inverse beta-decay signal without oscillations is shown (black dashed line). Error bars represent statistical uncertainties</a:t>
            </a:r>
            <a:r>
              <a:rPr sz="800" spc="25" dirty="0">
                <a:latin typeface="Calibri"/>
                <a:cs typeface="Calibri"/>
              </a:rPr>
              <a:t> </a:t>
            </a:r>
            <a:r>
              <a:rPr sz="800" spc="210" dirty="0">
                <a:latin typeface="Calibri"/>
                <a:cs typeface="Calibri"/>
              </a:rPr>
              <a:t>1</a:t>
            </a:r>
            <a:r>
              <a:rPr sz="800" i="1" spc="210" dirty="0">
                <a:latin typeface="Sitka Text"/>
                <a:cs typeface="Sitka Text"/>
              </a:rPr>
              <a:t>𝜎</a:t>
            </a:r>
            <a:r>
              <a:rPr sz="800" spc="210" dirty="0">
                <a:latin typeface="Calibri"/>
                <a:cs typeface="Calibri"/>
              </a:rPr>
              <a:t>.</a:t>
            </a:r>
            <a:endParaRPr sz="800" dirty="0">
              <a:latin typeface="Calibri"/>
              <a:cs typeface="Calibri"/>
            </a:endParaRPr>
          </a:p>
        </p:txBody>
      </p:sp>
      <p:sp>
        <p:nvSpPr>
          <p:cNvPr id="8" name="object 8"/>
          <p:cNvSpPr txBox="1"/>
          <p:nvPr/>
        </p:nvSpPr>
        <p:spPr>
          <a:xfrm>
            <a:off x="4355503" y="3339600"/>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12</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0" name="object 2">
            <a:extLst>
              <a:ext uri="{FF2B5EF4-FFF2-40B4-BE49-F238E27FC236}">
                <a16:creationId xmlns:a16="http://schemas.microsoft.com/office/drawing/2014/main" id="{BEA2441C-AA2E-2DED-97E2-11D672BBE0A9}"/>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1" name="object 2">
            <a:extLst>
              <a:ext uri="{FF2B5EF4-FFF2-40B4-BE49-F238E27FC236}">
                <a16:creationId xmlns:a16="http://schemas.microsoft.com/office/drawing/2014/main" id="{345B4CDE-FBC5-5E48-B94B-FBBDF8A708D4}"/>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
        <p:nvSpPr>
          <p:cNvPr id="14" name="object 5">
            <a:extLst>
              <a:ext uri="{FF2B5EF4-FFF2-40B4-BE49-F238E27FC236}">
                <a16:creationId xmlns:a16="http://schemas.microsoft.com/office/drawing/2014/main" id="{B7FCCDCC-72AD-B4F0-C24B-BBE3AE862076}"/>
              </a:ext>
            </a:extLst>
          </p:cNvPr>
          <p:cNvSpPr txBox="1">
            <a:spLocks/>
          </p:cNvSpPr>
          <p:nvPr/>
        </p:nvSpPr>
        <p:spPr>
          <a:xfrm>
            <a:off x="95300" y="154087"/>
            <a:ext cx="4419498" cy="314830"/>
          </a:xfrm>
          <a:prstGeom prst="rect">
            <a:avLst/>
          </a:prstGeom>
        </p:spPr>
        <p:txBody>
          <a:bodyPr vert="horz" wrap="square" lIns="0" tIns="37465" rIns="0" bIns="0" rtlCol="0">
            <a:spAutoFit/>
          </a:bodyPr>
          <a:lstStyle>
            <a:lvl1pPr>
              <a:defRPr sz="1100" b="1" i="0">
                <a:solidFill>
                  <a:srgbClr val="339733"/>
                </a:solidFill>
                <a:latin typeface="Calibri"/>
                <a:ea typeface="+mj-ea"/>
                <a:cs typeface="Calibri"/>
              </a:defRPr>
            </a:lvl1pPr>
          </a:lstStyle>
          <a:p>
            <a:pPr marL="12700">
              <a:spcBef>
                <a:spcPts val="295"/>
              </a:spcBef>
            </a:pPr>
            <a:r>
              <a:rPr lang="en"/>
              <a:t>Operation without underground shielding. PROSPECT experiment</a:t>
            </a:r>
            <a:br>
              <a:rPr lang="en"/>
            </a:br>
            <a:r>
              <a:rPr lang="en" sz="700"/>
              <a:t>Precision </a:t>
            </a:r>
            <a:r>
              <a:rPr lang="en" sz="700" spc="-10"/>
              <a:t>Reactor</a:t>
            </a:r>
            <a:r>
              <a:rPr lang="en" sz="700"/>
              <a:t> </a:t>
            </a:r>
            <a:r>
              <a:rPr lang="en" sz="700" spc="-10"/>
              <a:t>Oscillation</a:t>
            </a:r>
            <a:r>
              <a:rPr lang="en" sz="700"/>
              <a:t> and</a:t>
            </a:r>
            <a:r>
              <a:rPr lang="en" sz="700" spc="5"/>
              <a:t> </a:t>
            </a:r>
            <a:r>
              <a:rPr lang="en" sz="700"/>
              <a:t>Spectrum </a:t>
            </a:r>
            <a:r>
              <a:rPr lang="en" sz="700" spc="-10"/>
              <a:t>Experiment</a:t>
            </a:r>
            <a:endParaRPr lang="en" sz="700" dirty="0"/>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80022"/>
            <a:ext cx="3733750" cy="180819"/>
          </a:xfrm>
          <a:prstGeom prst="rect">
            <a:avLst/>
          </a:prstGeom>
        </p:spPr>
        <p:txBody>
          <a:bodyPr vert="horz" wrap="square" lIns="0" tIns="11430" rIns="0" bIns="0" rtlCol="0">
            <a:spAutoFit/>
          </a:bodyPr>
          <a:lstStyle/>
          <a:p>
            <a:pPr marL="12700">
              <a:lnSpc>
                <a:spcPct val="100000"/>
              </a:lnSpc>
              <a:spcBef>
                <a:spcPts val="90"/>
              </a:spcBef>
            </a:pPr>
            <a:r>
              <a:rPr lang="en" spc="-10" dirty="0"/>
              <a:t>Differentiation of isotopic composition. Daya Bay experiment</a:t>
            </a:r>
            <a:endParaRPr spc="-25" dirty="0"/>
          </a:p>
        </p:txBody>
      </p:sp>
      <p:pic>
        <p:nvPicPr>
          <p:cNvPr id="6" name="object 6"/>
          <p:cNvPicPr/>
          <p:nvPr/>
        </p:nvPicPr>
        <p:blipFill>
          <a:blip r:embed="rId3" cstate="print"/>
          <a:stretch>
            <a:fillRect/>
          </a:stretch>
        </p:blipFill>
        <p:spPr>
          <a:xfrm>
            <a:off x="467271" y="856373"/>
            <a:ext cx="45161" cy="45161"/>
          </a:xfrm>
          <a:prstGeom prst="rect">
            <a:avLst/>
          </a:prstGeom>
        </p:spPr>
      </p:pic>
      <p:pic>
        <p:nvPicPr>
          <p:cNvPr id="7" name="object 7"/>
          <p:cNvPicPr/>
          <p:nvPr/>
        </p:nvPicPr>
        <p:blipFill>
          <a:blip r:embed="rId4" cstate="print"/>
          <a:stretch>
            <a:fillRect/>
          </a:stretch>
        </p:blipFill>
        <p:spPr>
          <a:xfrm>
            <a:off x="467271" y="970241"/>
            <a:ext cx="45161" cy="45161"/>
          </a:xfrm>
          <a:prstGeom prst="rect">
            <a:avLst/>
          </a:prstGeom>
        </p:spPr>
      </p:pic>
      <p:sp>
        <p:nvSpPr>
          <p:cNvPr id="8" name="object 8"/>
          <p:cNvSpPr txBox="1"/>
          <p:nvPr/>
        </p:nvSpPr>
        <p:spPr>
          <a:xfrm>
            <a:off x="328917" y="468769"/>
            <a:ext cx="3549015" cy="734060"/>
          </a:xfrm>
          <a:prstGeom prst="rect">
            <a:avLst/>
          </a:prstGeom>
        </p:spPr>
        <p:txBody>
          <a:bodyPr vert="horz" wrap="square" lIns="0" tIns="12700" rIns="0" bIns="0" rtlCol="0">
            <a:spAutoFit/>
          </a:bodyPr>
          <a:lstStyle/>
          <a:p>
            <a:pPr marL="12700" marR="960119">
              <a:lnSpc>
                <a:spcPct val="124500"/>
              </a:lnSpc>
              <a:spcBef>
                <a:spcPts val="100"/>
              </a:spcBef>
            </a:pPr>
            <a:r>
              <a:rPr lang="en" sz="800" dirty="0">
                <a:latin typeface="Calibri"/>
                <a:cs typeface="Calibri"/>
              </a:rPr>
              <a:t>6 commercial reactors (17.4 GW total capacity)</a:t>
            </a:r>
            <a:endParaRPr lang="en" sz="800" spc="500" dirty="0">
              <a:latin typeface="Calibri"/>
              <a:cs typeface="Calibri"/>
            </a:endParaRPr>
          </a:p>
          <a:p>
            <a:pPr marL="12700" marR="960119">
              <a:lnSpc>
                <a:spcPct val="124500"/>
              </a:lnSpc>
              <a:spcBef>
                <a:spcPts val="100"/>
              </a:spcBef>
            </a:pPr>
            <a:r>
              <a:rPr lang="en" sz="800" spc="-10" dirty="0">
                <a:latin typeface="Calibri"/>
                <a:cs typeface="Calibri"/>
              </a:rPr>
              <a:t>Tracking changes in composition over the fuel cycle</a:t>
            </a:r>
            <a:r>
              <a:rPr sz="800" spc="-10" dirty="0">
                <a:latin typeface="Calibri"/>
                <a:cs typeface="Calibri"/>
              </a:rPr>
              <a:t>:</a:t>
            </a:r>
            <a:endParaRPr sz="800" dirty="0">
              <a:latin typeface="Calibri"/>
              <a:cs typeface="Calibri"/>
            </a:endParaRPr>
          </a:p>
          <a:p>
            <a:pPr marL="240029">
              <a:lnSpc>
                <a:spcPts val="930"/>
              </a:lnSpc>
              <a:spcBef>
                <a:spcPts val="135"/>
              </a:spcBef>
            </a:pPr>
            <a:r>
              <a:rPr sz="800" dirty="0">
                <a:latin typeface="Calibri"/>
                <a:cs typeface="Calibri"/>
              </a:rPr>
              <a:t>U‐235:</a:t>
            </a:r>
            <a:r>
              <a:rPr sz="800" spc="-5" dirty="0">
                <a:latin typeface="Calibri"/>
                <a:cs typeface="Calibri"/>
              </a:rPr>
              <a:t> </a:t>
            </a:r>
            <a:r>
              <a:rPr sz="800" dirty="0">
                <a:latin typeface="Calibri"/>
                <a:cs typeface="Calibri"/>
              </a:rPr>
              <a:t>60%</a:t>
            </a:r>
            <a:r>
              <a:rPr sz="800" spc="-5" dirty="0">
                <a:latin typeface="Calibri"/>
                <a:cs typeface="Calibri"/>
              </a:rPr>
              <a:t> </a:t>
            </a:r>
            <a:r>
              <a:rPr sz="800" spc="135" dirty="0">
                <a:latin typeface="Cambria"/>
                <a:cs typeface="Cambria"/>
              </a:rPr>
              <a:t>→</a:t>
            </a:r>
            <a:r>
              <a:rPr sz="800" dirty="0">
                <a:latin typeface="Cambria"/>
                <a:cs typeface="Cambria"/>
              </a:rPr>
              <a:t> </a:t>
            </a:r>
            <a:r>
              <a:rPr sz="800" dirty="0">
                <a:latin typeface="Calibri"/>
                <a:cs typeface="Calibri"/>
              </a:rPr>
              <a:t>40%</a:t>
            </a:r>
            <a:r>
              <a:rPr sz="800" spc="-5" dirty="0">
                <a:latin typeface="Calibri"/>
                <a:cs typeface="Calibri"/>
              </a:rPr>
              <a:t> </a:t>
            </a:r>
            <a:r>
              <a:rPr sz="800" spc="-10" dirty="0">
                <a:latin typeface="Calibri"/>
                <a:cs typeface="Calibri"/>
              </a:rPr>
              <a:t>(</a:t>
            </a:r>
            <a:r>
              <a:rPr lang="en-US" sz="800" spc="-10" dirty="0">
                <a:latin typeface="Calibri"/>
                <a:cs typeface="Calibri"/>
              </a:rPr>
              <a:t>b</a:t>
            </a:r>
            <a:r>
              <a:rPr lang="en" sz="800" spc="-10" dirty="0" err="1">
                <a:latin typeface="Calibri"/>
                <a:cs typeface="Calibri"/>
              </a:rPr>
              <a:t>urnup</a:t>
            </a:r>
            <a:r>
              <a:rPr sz="800" spc="-10" dirty="0">
                <a:latin typeface="Calibri"/>
                <a:cs typeface="Calibri"/>
              </a:rPr>
              <a:t>)</a:t>
            </a:r>
            <a:endParaRPr sz="800" dirty="0">
              <a:latin typeface="Calibri"/>
              <a:cs typeface="Calibri"/>
            </a:endParaRPr>
          </a:p>
          <a:p>
            <a:pPr marL="240029">
              <a:lnSpc>
                <a:spcPts val="930"/>
              </a:lnSpc>
            </a:pPr>
            <a:r>
              <a:rPr sz="800" dirty="0">
                <a:latin typeface="Calibri"/>
                <a:cs typeface="Calibri"/>
              </a:rPr>
              <a:t>Pu‐239:</a:t>
            </a:r>
            <a:r>
              <a:rPr sz="800" spc="-15" dirty="0">
                <a:latin typeface="Calibri"/>
                <a:cs typeface="Calibri"/>
              </a:rPr>
              <a:t> </a:t>
            </a:r>
            <a:r>
              <a:rPr sz="800" dirty="0">
                <a:latin typeface="Calibri"/>
                <a:cs typeface="Calibri"/>
              </a:rPr>
              <a:t>7%</a:t>
            </a:r>
            <a:r>
              <a:rPr sz="800" spc="-15" dirty="0">
                <a:latin typeface="Calibri"/>
                <a:cs typeface="Calibri"/>
              </a:rPr>
              <a:t> </a:t>
            </a:r>
            <a:r>
              <a:rPr sz="800" spc="135" dirty="0">
                <a:latin typeface="Cambria"/>
                <a:cs typeface="Cambria"/>
              </a:rPr>
              <a:t>→</a:t>
            </a:r>
            <a:r>
              <a:rPr sz="800" spc="-10" dirty="0">
                <a:latin typeface="Cambria"/>
                <a:cs typeface="Cambria"/>
              </a:rPr>
              <a:t> </a:t>
            </a:r>
            <a:r>
              <a:rPr sz="800" dirty="0">
                <a:latin typeface="Calibri"/>
                <a:cs typeface="Calibri"/>
              </a:rPr>
              <a:t>30%</a:t>
            </a:r>
            <a:r>
              <a:rPr sz="800" spc="-10" dirty="0">
                <a:latin typeface="Calibri"/>
                <a:cs typeface="Calibri"/>
              </a:rPr>
              <a:t> (</a:t>
            </a:r>
            <a:r>
              <a:rPr lang="en" sz="800" spc="-10" dirty="0">
                <a:latin typeface="Calibri"/>
                <a:cs typeface="Calibri"/>
              </a:rPr>
              <a:t>accumulation</a:t>
            </a:r>
            <a:r>
              <a:rPr sz="800" spc="-10" dirty="0">
                <a:latin typeface="Calibri"/>
                <a:cs typeface="Calibri"/>
              </a:rPr>
              <a:t>)</a:t>
            </a:r>
            <a:endParaRPr sz="800" dirty="0">
              <a:latin typeface="Calibri"/>
              <a:cs typeface="Calibri"/>
            </a:endParaRPr>
          </a:p>
          <a:p>
            <a:pPr marL="12700">
              <a:lnSpc>
                <a:spcPct val="100000"/>
              </a:lnSpc>
              <a:spcBef>
                <a:spcPts val="235"/>
              </a:spcBef>
            </a:pPr>
            <a:r>
              <a:rPr lang="en" sz="800" spc="-10" dirty="0">
                <a:latin typeface="Calibri"/>
                <a:cs typeface="Calibri"/>
              </a:rPr>
              <a:t>Differentiation of spectra of different isotopes by the shape of the energy distribution</a:t>
            </a:r>
            <a:endParaRPr sz="800" dirty="0">
              <a:latin typeface="Calibri"/>
              <a:cs typeface="Calibri"/>
            </a:endParaRPr>
          </a:p>
        </p:txBody>
      </p:sp>
      <p:sp>
        <p:nvSpPr>
          <p:cNvPr id="9" name="object 9"/>
          <p:cNvSpPr/>
          <p:nvPr/>
        </p:nvSpPr>
        <p:spPr>
          <a:xfrm>
            <a:off x="63066" y="1251064"/>
            <a:ext cx="4482465" cy="146685"/>
          </a:xfrm>
          <a:custGeom>
            <a:avLst/>
            <a:gdLst/>
            <a:ahLst/>
            <a:cxnLst/>
            <a:rect l="l" t="t" r="r" b="b"/>
            <a:pathLst>
              <a:path w="4482465" h="146684">
                <a:moveTo>
                  <a:pt x="4431106" y="0"/>
                </a:moveTo>
                <a:lnTo>
                  <a:pt x="50800" y="0"/>
                </a:lnTo>
                <a:lnTo>
                  <a:pt x="31075" y="4008"/>
                </a:lnTo>
                <a:lnTo>
                  <a:pt x="14922" y="14922"/>
                </a:lnTo>
                <a:lnTo>
                  <a:pt x="4008" y="31075"/>
                </a:lnTo>
                <a:lnTo>
                  <a:pt x="0" y="50800"/>
                </a:lnTo>
                <a:lnTo>
                  <a:pt x="0" y="146342"/>
                </a:lnTo>
                <a:lnTo>
                  <a:pt x="4481918" y="146342"/>
                </a:lnTo>
                <a:lnTo>
                  <a:pt x="4481918" y="50800"/>
                </a:lnTo>
                <a:lnTo>
                  <a:pt x="4477908" y="31075"/>
                </a:lnTo>
                <a:lnTo>
                  <a:pt x="4466990" y="14922"/>
                </a:lnTo>
                <a:lnTo>
                  <a:pt x="4450832" y="4008"/>
                </a:lnTo>
                <a:lnTo>
                  <a:pt x="4431106" y="0"/>
                </a:lnTo>
                <a:close/>
              </a:path>
            </a:pathLst>
          </a:custGeom>
          <a:solidFill>
            <a:srgbClr val="267126"/>
          </a:solidFill>
        </p:spPr>
        <p:txBody>
          <a:bodyPr wrap="square" lIns="0" tIns="0" rIns="0" bIns="0" rtlCol="0"/>
          <a:lstStyle/>
          <a:p>
            <a:endParaRPr/>
          </a:p>
        </p:txBody>
      </p:sp>
      <p:sp>
        <p:nvSpPr>
          <p:cNvPr id="10" name="object 10"/>
          <p:cNvSpPr txBox="1"/>
          <p:nvPr/>
        </p:nvSpPr>
        <p:spPr>
          <a:xfrm>
            <a:off x="113868" y="1277207"/>
            <a:ext cx="1668145" cy="104003"/>
          </a:xfrm>
          <a:prstGeom prst="rect">
            <a:avLst/>
          </a:prstGeom>
        </p:spPr>
        <p:txBody>
          <a:bodyPr vert="horz" wrap="square" lIns="0" tIns="0" rIns="0" bIns="0" rtlCol="0">
            <a:spAutoFit/>
          </a:bodyPr>
          <a:lstStyle/>
          <a:p>
            <a:pPr>
              <a:lnSpc>
                <a:spcPts val="760"/>
              </a:lnSpc>
            </a:pPr>
            <a:r>
              <a:rPr lang="en" sz="800" spc="-10" dirty="0">
                <a:solidFill>
                  <a:srgbClr val="FFFFFF"/>
                </a:solidFill>
                <a:latin typeface="Calibri"/>
                <a:cs typeface="Calibri"/>
              </a:rPr>
              <a:t>Technical parameters of the experiment</a:t>
            </a:r>
            <a:endParaRPr sz="800" dirty="0">
              <a:latin typeface="Calibri"/>
              <a:cs typeface="Calibri"/>
            </a:endParaRPr>
          </a:p>
        </p:txBody>
      </p:sp>
      <p:grpSp>
        <p:nvGrpSpPr>
          <p:cNvPr id="11" name="object 11"/>
          <p:cNvGrpSpPr/>
          <p:nvPr/>
        </p:nvGrpSpPr>
        <p:grpSpPr>
          <a:xfrm>
            <a:off x="63066" y="1384757"/>
            <a:ext cx="4482465" cy="657047"/>
            <a:chOff x="63066" y="1384757"/>
            <a:chExt cx="4482465" cy="657047"/>
          </a:xfrm>
        </p:grpSpPr>
        <p:pic>
          <p:nvPicPr>
            <p:cNvPr id="12" name="object 12"/>
            <p:cNvPicPr/>
            <p:nvPr/>
          </p:nvPicPr>
          <p:blipFill>
            <a:blip r:embed="rId5" cstate="print"/>
            <a:stretch>
              <a:fillRect/>
            </a:stretch>
          </p:blipFill>
          <p:spPr>
            <a:xfrm>
              <a:off x="63068" y="1384757"/>
              <a:ext cx="4481918" cy="50609"/>
            </a:xfrm>
            <a:prstGeom prst="rect">
              <a:avLst/>
            </a:prstGeom>
          </p:spPr>
        </p:pic>
        <p:sp>
          <p:nvSpPr>
            <p:cNvPr id="14" name="object 14"/>
            <p:cNvSpPr/>
            <p:nvPr/>
          </p:nvSpPr>
          <p:spPr>
            <a:xfrm>
              <a:off x="63066" y="1429029"/>
              <a:ext cx="4482465" cy="612775"/>
            </a:xfrm>
            <a:custGeom>
              <a:avLst/>
              <a:gdLst/>
              <a:ahLst/>
              <a:cxnLst/>
              <a:rect l="l" t="t" r="r" b="b"/>
              <a:pathLst>
                <a:path w="4482465" h="612775">
                  <a:moveTo>
                    <a:pt x="4481918" y="0"/>
                  </a:moveTo>
                  <a:lnTo>
                    <a:pt x="0" y="0"/>
                  </a:lnTo>
                  <a:lnTo>
                    <a:pt x="0" y="561708"/>
                  </a:lnTo>
                  <a:lnTo>
                    <a:pt x="4008" y="581432"/>
                  </a:lnTo>
                  <a:lnTo>
                    <a:pt x="14922" y="597585"/>
                  </a:lnTo>
                  <a:lnTo>
                    <a:pt x="31075" y="608499"/>
                  </a:lnTo>
                  <a:lnTo>
                    <a:pt x="50800" y="612508"/>
                  </a:lnTo>
                  <a:lnTo>
                    <a:pt x="4431106" y="612508"/>
                  </a:lnTo>
                  <a:lnTo>
                    <a:pt x="4450832" y="608499"/>
                  </a:lnTo>
                  <a:lnTo>
                    <a:pt x="4466990" y="597585"/>
                  </a:lnTo>
                  <a:lnTo>
                    <a:pt x="4477908" y="581432"/>
                  </a:lnTo>
                  <a:lnTo>
                    <a:pt x="4481918" y="561708"/>
                  </a:lnTo>
                  <a:lnTo>
                    <a:pt x="4481918" y="0"/>
                  </a:lnTo>
                  <a:close/>
                </a:path>
              </a:pathLst>
            </a:custGeom>
            <a:solidFill>
              <a:srgbClr val="E9F0E9"/>
            </a:solidFill>
          </p:spPr>
          <p:txBody>
            <a:bodyPr wrap="square" lIns="0" tIns="0" rIns="0" bIns="0" rtlCol="0"/>
            <a:lstStyle/>
            <a:p>
              <a:endParaRPr/>
            </a:p>
          </p:txBody>
        </p:sp>
      </p:grpSp>
      <p:sp>
        <p:nvSpPr>
          <p:cNvPr id="15" name="object 15"/>
          <p:cNvSpPr txBox="1"/>
          <p:nvPr/>
        </p:nvSpPr>
        <p:spPr>
          <a:xfrm>
            <a:off x="63220" y="1407515"/>
            <a:ext cx="1185545" cy="135293"/>
          </a:xfrm>
          <a:prstGeom prst="rect">
            <a:avLst/>
          </a:prstGeom>
        </p:spPr>
        <p:txBody>
          <a:bodyPr vert="horz" wrap="square" lIns="0" tIns="12065" rIns="0" bIns="0" rtlCol="0">
            <a:spAutoFit/>
          </a:bodyPr>
          <a:lstStyle/>
          <a:p>
            <a:pPr marL="12700">
              <a:lnSpc>
                <a:spcPct val="100000"/>
              </a:lnSpc>
              <a:spcBef>
                <a:spcPts val="95"/>
              </a:spcBef>
            </a:pPr>
            <a:r>
              <a:rPr sz="800" dirty="0">
                <a:latin typeface="Calibri"/>
                <a:cs typeface="Calibri"/>
              </a:rPr>
              <a:t>‐</a:t>
            </a:r>
            <a:r>
              <a:rPr sz="800" spc="-10" dirty="0">
                <a:latin typeface="Calibri"/>
                <a:cs typeface="Calibri"/>
              </a:rPr>
              <a:t> </a:t>
            </a:r>
            <a:r>
              <a:rPr lang="en" sz="800" dirty="0">
                <a:latin typeface="Calibri"/>
                <a:cs typeface="Calibri"/>
              </a:rPr>
              <a:t>8 identical detectors</a:t>
            </a:r>
            <a:endParaRPr sz="800" dirty="0">
              <a:latin typeface="Calibri"/>
              <a:cs typeface="Calibri"/>
            </a:endParaRPr>
          </a:p>
        </p:txBody>
      </p:sp>
      <p:sp>
        <p:nvSpPr>
          <p:cNvPr id="16" name="object 16"/>
          <p:cNvSpPr txBox="1"/>
          <p:nvPr/>
        </p:nvSpPr>
        <p:spPr>
          <a:xfrm>
            <a:off x="63220" y="1528470"/>
            <a:ext cx="923290" cy="135293"/>
          </a:xfrm>
          <a:prstGeom prst="rect">
            <a:avLst/>
          </a:prstGeom>
        </p:spPr>
        <p:txBody>
          <a:bodyPr vert="horz" wrap="square" lIns="0" tIns="12065" rIns="0" bIns="0" rtlCol="0">
            <a:spAutoFit/>
          </a:bodyPr>
          <a:lstStyle/>
          <a:p>
            <a:pPr marL="12700">
              <a:lnSpc>
                <a:spcPct val="100000"/>
              </a:lnSpc>
              <a:spcBef>
                <a:spcPts val="95"/>
              </a:spcBef>
            </a:pPr>
            <a:r>
              <a:rPr sz="800" dirty="0">
                <a:latin typeface="Calibri"/>
                <a:cs typeface="Calibri"/>
              </a:rPr>
              <a:t>‐</a:t>
            </a:r>
            <a:r>
              <a:rPr sz="800" spc="10" dirty="0">
                <a:latin typeface="Calibri"/>
                <a:cs typeface="Calibri"/>
              </a:rPr>
              <a:t> </a:t>
            </a:r>
            <a:r>
              <a:rPr lang="en-US" sz="800" spc="-10" dirty="0">
                <a:latin typeface="Calibri"/>
                <a:cs typeface="Calibri"/>
              </a:rPr>
              <a:t>distance</a:t>
            </a:r>
            <a:r>
              <a:rPr sz="800" spc="-10" dirty="0">
                <a:latin typeface="Calibri"/>
                <a:cs typeface="Calibri"/>
              </a:rPr>
              <a:t>:</a:t>
            </a:r>
            <a:r>
              <a:rPr sz="800" spc="15" dirty="0">
                <a:latin typeface="Calibri"/>
                <a:cs typeface="Calibri"/>
              </a:rPr>
              <a:t> </a:t>
            </a:r>
            <a:r>
              <a:rPr sz="800" spc="-20" dirty="0">
                <a:latin typeface="Cambria"/>
                <a:cs typeface="Cambria"/>
              </a:rPr>
              <a:t>∼</a:t>
            </a:r>
            <a:r>
              <a:rPr sz="800" spc="-20" dirty="0">
                <a:latin typeface="Calibri"/>
                <a:cs typeface="Calibri"/>
              </a:rPr>
              <a:t>550</a:t>
            </a:r>
            <a:r>
              <a:rPr sz="800" spc="10" dirty="0">
                <a:latin typeface="Calibri"/>
                <a:cs typeface="Calibri"/>
              </a:rPr>
              <a:t> </a:t>
            </a:r>
            <a:r>
              <a:rPr lang="en-US" sz="800" spc="-50" dirty="0">
                <a:latin typeface="Calibri"/>
                <a:cs typeface="Calibri"/>
              </a:rPr>
              <a:t>m</a:t>
            </a:r>
            <a:endParaRPr sz="800" dirty="0">
              <a:latin typeface="Calibri"/>
              <a:cs typeface="Calibri"/>
            </a:endParaRPr>
          </a:p>
        </p:txBody>
      </p:sp>
      <p:sp>
        <p:nvSpPr>
          <p:cNvPr id="17" name="object 17"/>
          <p:cNvSpPr txBox="1"/>
          <p:nvPr/>
        </p:nvSpPr>
        <p:spPr>
          <a:xfrm>
            <a:off x="63220" y="1649425"/>
            <a:ext cx="1251230" cy="135293"/>
          </a:xfrm>
          <a:prstGeom prst="rect">
            <a:avLst/>
          </a:prstGeom>
        </p:spPr>
        <p:txBody>
          <a:bodyPr vert="horz" wrap="square" lIns="0" tIns="12065" rIns="0" bIns="0" rtlCol="0">
            <a:spAutoFit/>
          </a:bodyPr>
          <a:lstStyle/>
          <a:p>
            <a:pPr marL="12700">
              <a:lnSpc>
                <a:spcPct val="100000"/>
              </a:lnSpc>
              <a:spcBef>
                <a:spcPts val="95"/>
              </a:spcBef>
            </a:pPr>
            <a:r>
              <a:rPr sz="800" dirty="0">
                <a:latin typeface="Calibri"/>
                <a:cs typeface="Calibri"/>
              </a:rPr>
              <a:t>‐</a:t>
            </a:r>
            <a:r>
              <a:rPr sz="800" spc="-15" dirty="0">
                <a:latin typeface="Calibri"/>
                <a:cs typeface="Calibri"/>
              </a:rPr>
              <a:t> </a:t>
            </a:r>
            <a:r>
              <a:rPr sz="800" dirty="0">
                <a:latin typeface="Calibri"/>
                <a:cs typeface="Calibri"/>
              </a:rPr>
              <a:t>1958</a:t>
            </a:r>
            <a:r>
              <a:rPr sz="800" spc="-15" dirty="0">
                <a:latin typeface="Calibri"/>
                <a:cs typeface="Calibri"/>
              </a:rPr>
              <a:t> </a:t>
            </a:r>
            <a:r>
              <a:rPr lang="en-US" sz="800" dirty="0">
                <a:latin typeface="Calibri"/>
                <a:cs typeface="Calibri"/>
              </a:rPr>
              <a:t>days of observation</a:t>
            </a:r>
            <a:endParaRPr sz="800" dirty="0">
              <a:latin typeface="Calibri"/>
              <a:cs typeface="Calibri"/>
            </a:endParaRPr>
          </a:p>
        </p:txBody>
      </p:sp>
      <p:sp>
        <p:nvSpPr>
          <p:cNvPr id="18" name="object 18"/>
          <p:cNvSpPr txBox="1"/>
          <p:nvPr/>
        </p:nvSpPr>
        <p:spPr>
          <a:xfrm>
            <a:off x="2329256" y="1409712"/>
            <a:ext cx="2115820" cy="358431"/>
          </a:xfrm>
          <a:prstGeom prst="rect">
            <a:avLst/>
          </a:prstGeom>
        </p:spPr>
        <p:txBody>
          <a:bodyPr vert="horz" wrap="square" lIns="0" tIns="12065" rIns="0" bIns="0" rtlCol="0">
            <a:spAutoFit/>
          </a:bodyPr>
          <a:lstStyle/>
          <a:p>
            <a:pPr marL="12700">
              <a:lnSpc>
                <a:spcPts val="930"/>
              </a:lnSpc>
              <a:spcBef>
                <a:spcPts val="95"/>
              </a:spcBef>
            </a:pPr>
            <a:r>
              <a:rPr sz="800" dirty="0">
                <a:latin typeface="Calibri"/>
                <a:cs typeface="Calibri"/>
              </a:rPr>
              <a:t>‐</a:t>
            </a:r>
            <a:r>
              <a:rPr lang="en-US" sz="800" spc="215" dirty="0">
                <a:latin typeface="Calibri"/>
                <a:cs typeface="Calibri"/>
              </a:rPr>
              <a:t> </a:t>
            </a:r>
            <a:r>
              <a:rPr lang="en" sz="800" spc="-10" dirty="0">
                <a:latin typeface="Calibri"/>
                <a:cs typeface="Calibri"/>
              </a:rPr>
              <a:t>Detector efficiency</a:t>
            </a:r>
            <a:r>
              <a:rPr sz="800" spc="-10" dirty="0">
                <a:latin typeface="Calibri"/>
                <a:cs typeface="Calibri"/>
              </a:rPr>
              <a:t>:</a:t>
            </a:r>
            <a:r>
              <a:rPr sz="800" spc="20" dirty="0">
                <a:latin typeface="Calibri"/>
                <a:cs typeface="Calibri"/>
              </a:rPr>
              <a:t> </a:t>
            </a:r>
            <a:r>
              <a:rPr sz="800" spc="-10" dirty="0">
                <a:latin typeface="Calibri"/>
                <a:cs typeface="Calibri"/>
              </a:rPr>
              <a:t>±0.2%</a:t>
            </a:r>
            <a:endParaRPr sz="800" dirty="0">
              <a:latin typeface="Calibri"/>
              <a:cs typeface="Calibri"/>
            </a:endParaRPr>
          </a:p>
          <a:p>
            <a:pPr marL="12700">
              <a:lnSpc>
                <a:spcPts val="894"/>
              </a:lnSpc>
            </a:pPr>
            <a:r>
              <a:rPr sz="800" dirty="0">
                <a:latin typeface="Calibri"/>
                <a:cs typeface="Calibri"/>
              </a:rPr>
              <a:t>-</a:t>
            </a:r>
            <a:r>
              <a:rPr sz="800" spc="5" dirty="0">
                <a:latin typeface="Calibri"/>
                <a:cs typeface="Calibri"/>
              </a:rPr>
              <a:t> </a:t>
            </a:r>
            <a:r>
              <a:rPr lang="en" sz="800" spc="-10" dirty="0">
                <a:latin typeface="Calibri"/>
                <a:cs typeface="Calibri"/>
              </a:rPr>
              <a:t>Energy calibration</a:t>
            </a:r>
            <a:r>
              <a:rPr sz="800" spc="-10" dirty="0">
                <a:latin typeface="Calibri"/>
                <a:cs typeface="Calibri"/>
              </a:rPr>
              <a:t>:</a:t>
            </a:r>
            <a:r>
              <a:rPr sz="800" spc="5" dirty="0">
                <a:latin typeface="Calibri"/>
                <a:cs typeface="Calibri"/>
              </a:rPr>
              <a:t> </a:t>
            </a:r>
            <a:r>
              <a:rPr sz="800" spc="-10" dirty="0">
                <a:latin typeface="Calibri"/>
                <a:cs typeface="Calibri"/>
              </a:rPr>
              <a:t>&lt;0.5%</a:t>
            </a:r>
            <a:endParaRPr sz="800" dirty="0">
              <a:latin typeface="Calibri"/>
              <a:cs typeface="Calibri"/>
            </a:endParaRPr>
          </a:p>
          <a:p>
            <a:pPr marL="12700">
              <a:lnSpc>
                <a:spcPts val="930"/>
              </a:lnSpc>
            </a:pPr>
            <a:r>
              <a:rPr sz="800" dirty="0">
                <a:latin typeface="Calibri"/>
                <a:cs typeface="Calibri"/>
              </a:rPr>
              <a:t>‐</a:t>
            </a:r>
            <a:r>
              <a:rPr sz="800" spc="-10" dirty="0">
                <a:latin typeface="Calibri"/>
                <a:cs typeface="Calibri"/>
              </a:rPr>
              <a:t> </a:t>
            </a:r>
            <a:r>
              <a:rPr lang="en-US" sz="800" spc="-10" dirty="0">
                <a:latin typeface="Calibri"/>
                <a:cs typeface="Calibri"/>
              </a:rPr>
              <a:t>on</a:t>
            </a:r>
            <a:r>
              <a:rPr sz="800" spc="-10" dirty="0">
                <a:latin typeface="Calibri"/>
                <a:cs typeface="Calibri"/>
              </a:rPr>
              <a:t>/</a:t>
            </a:r>
            <a:r>
              <a:rPr lang="en-US" sz="800" spc="-10" dirty="0">
                <a:latin typeface="Calibri"/>
                <a:cs typeface="Calibri"/>
              </a:rPr>
              <a:t>off</a:t>
            </a:r>
            <a:r>
              <a:rPr sz="800" spc="-5" dirty="0">
                <a:latin typeface="Calibri"/>
                <a:cs typeface="Calibri"/>
              </a:rPr>
              <a:t> </a:t>
            </a:r>
            <a:r>
              <a:rPr lang="en-US" sz="800" spc="-5" dirty="0">
                <a:latin typeface="Calibri"/>
                <a:cs typeface="Calibri"/>
              </a:rPr>
              <a:t>with</a:t>
            </a:r>
            <a:r>
              <a:rPr sz="800" spc="-5" dirty="0">
                <a:latin typeface="Calibri"/>
                <a:cs typeface="Calibri"/>
              </a:rPr>
              <a:t> </a:t>
            </a:r>
            <a:r>
              <a:rPr sz="800" b="1" dirty="0">
                <a:latin typeface="Calibri"/>
                <a:cs typeface="Calibri"/>
              </a:rPr>
              <a:t>5</a:t>
            </a:r>
            <a:r>
              <a:rPr sz="800" b="1" spc="-5" dirty="0">
                <a:latin typeface="Calibri"/>
                <a:cs typeface="Calibri"/>
              </a:rPr>
              <a:t> </a:t>
            </a:r>
            <a:r>
              <a:rPr lang="en-US" sz="800" b="1" dirty="0">
                <a:latin typeface="Calibri"/>
                <a:cs typeface="Calibri"/>
              </a:rPr>
              <a:t>hours</a:t>
            </a:r>
            <a:r>
              <a:rPr sz="800" b="1" spc="-5" dirty="0">
                <a:latin typeface="Calibri"/>
                <a:cs typeface="Calibri"/>
              </a:rPr>
              <a:t> </a:t>
            </a:r>
            <a:r>
              <a:rPr lang="en-US" sz="800" dirty="0">
                <a:latin typeface="Calibri"/>
                <a:cs typeface="Calibri"/>
              </a:rPr>
              <a:t>with a probability of over</a:t>
            </a:r>
            <a:r>
              <a:rPr sz="800" spc="-5" dirty="0">
                <a:latin typeface="Calibri"/>
                <a:cs typeface="Calibri"/>
              </a:rPr>
              <a:t> </a:t>
            </a:r>
            <a:r>
              <a:rPr sz="800" spc="-25" dirty="0">
                <a:latin typeface="Calibri"/>
                <a:cs typeface="Calibri"/>
              </a:rPr>
              <a:t>99%</a:t>
            </a:r>
            <a:endParaRPr sz="800" dirty="0">
              <a:latin typeface="Calibri"/>
              <a:cs typeface="Calibri"/>
            </a:endParaRPr>
          </a:p>
        </p:txBody>
      </p:sp>
      <p:grpSp>
        <p:nvGrpSpPr>
          <p:cNvPr id="19" name="object 19"/>
          <p:cNvGrpSpPr/>
          <p:nvPr/>
        </p:nvGrpSpPr>
        <p:grpSpPr>
          <a:xfrm>
            <a:off x="63066" y="2780817"/>
            <a:ext cx="4482465" cy="330200"/>
            <a:chOff x="63066" y="2780817"/>
            <a:chExt cx="4482465" cy="330200"/>
          </a:xfrm>
        </p:grpSpPr>
        <p:sp>
          <p:nvSpPr>
            <p:cNvPr id="20" name="object 20"/>
            <p:cNvSpPr/>
            <p:nvPr/>
          </p:nvSpPr>
          <p:spPr>
            <a:xfrm>
              <a:off x="63066" y="2780817"/>
              <a:ext cx="4482465" cy="146685"/>
            </a:xfrm>
            <a:custGeom>
              <a:avLst/>
              <a:gdLst/>
              <a:ahLst/>
              <a:cxnLst/>
              <a:rect l="l" t="t" r="r" b="b"/>
              <a:pathLst>
                <a:path w="4482465" h="146685">
                  <a:moveTo>
                    <a:pt x="4431106" y="0"/>
                  </a:moveTo>
                  <a:lnTo>
                    <a:pt x="50800" y="0"/>
                  </a:lnTo>
                  <a:lnTo>
                    <a:pt x="31075" y="4008"/>
                  </a:lnTo>
                  <a:lnTo>
                    <a:pt x="14922" y="14922"/>
                  </a:lnTo>
                  <a:lnTo>
                    <a:pt x="4008" y="31075"/>
                  </a:lnTo>
                  <a:lnTo>
                    <a:pt x="0" y="50800"/>
                  </a:lnTo>
                  <a:lnTo>
                    <a:pt x="0" y="146634"/>
                  </a:lnTo>
                  <a:lnTo>
                    <a:pt x="4481918" y="146634"/>
                  </a:lnTo>
                  <a:lnTo>
                    <a:pt x="4481918" y="50800"/>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21" name="object 21"/>
            <p:cNvPicPr/>
            <p:nvPr/>
          </p:nvPicPr>
          <p:blipFill>
            <a:blip r:embed="rId6" cstate="print"/>
            <a:stretch>
              <a:fillRect/>
            </a:stretch>
          </p:blipFill>
          <p:spPr>
            <a:xfrm>
              <a:off x="63068" y="2914802"/>
              <a:ext cx="4481918" cy="50609"/>
            </a:xfrm>
            <a:prstGeom prst="rect">
              <a:avLst/>
            </a:prstGeom>
          </p:spPr>
        </p:pic>
        <p:sp>
          <p:nvSpPr>
            <p:cNvPr id="22" name="object 22"/>
            <p:cNvSpPr/>
            <p:nvPr/>
          </p:nvSpPr>
          <p:spPr>
            <a:xfrm>
              <a:off x="63066" y="2959087"/>
              <a:ext cx="4482465" cy="151765"/>
            </a:xfrm>
            <a:custGeom>
              <a:avLst/>
              <a:gdLst/>
              <a:ahLst/>
              <a:cxnLst/>
              <a:rect l="l" t="t" r="r" b="b"/>
              <a:pathLst>
                <a:path w="4482465" h="151764">
                  <a:moveTo>
                    <a:pt x="4481918" y="0"/>
                  </a:moveTo>
                  <a:lnTo>
                    <a:pt x="0" y="0"/>
                  </a:lnTo>
                  <a:lnTo>
                    <a:pt x="0" y="100876"/>
                  </a:lnTo>
                  <a:lnTo>
                    <a:pt x="4008" y="120600"/>
                  </a:lnTo>
                  <a:lnTo>
                    <a:pt x="14922" y="136753"/>
                  </a:lnTo>
                  <a:lnTo>
                    <a:pt x="31075" y="147667"/>
                  </a:lnTo>
                  <a:lnTo>
                    <a:pt x="50800" y="151676"/>
                  </a:lnTo>
                  <a:lnTo>
                    <a:pt x="4431106" y="151676"/>
                  </a:lnTo>
                  <a:lnTo>
                    <a:pt x="4450832" y="147667"/>
                  </a:lnTo>
                  <a:lnTo>
                    <a:pt x="4466990" y="136753"/>
                  </a:lnTo>
                  <a:lnTo>
                    <a:pt x="4477908" y="120600"/>
                  </a:lnTo>
                  <a:lnTo>
                    <a:pt x="4481918" y="100876"/>
                  </a:lnTo>
                  <a:lnTo>
                    <a:pt x="4481918" y="0"/>
                  </a:lnTo>
                  <a:close/>
                </a:path>
              </a:pathLst>
            </a:custGeom>
            <a:solidFill>
              <a:srgbClr val="E7EAE7"/>
            </a:solidFill>
          </p:spPr>
          <p:txBody>
            <a:bodyPr wrap="square" lIns="0" tIns="0" rIns="0" bIns="0" rtlCol="0"/>
            <a:lstStyle/>
            <a:p>
              <a:endParaRPr/>
            </a:p>
          </p:txBody>
        </p:sp>
      </p:grpSp>
      <p:sp>
        <p:nvSpPr>
          <p:cNvPr id="23" name="object 23"/>
          <p:cNvSpPr txBox="1"/>
          <p:nvPr/>
        </p:nvSpPr>
        <p:spPr>
          <a:xfrm>
            <a:off x="63220" y="1770380"/>
            <a:ext cx="2998470" cy="1299715"/>
          </a:xfrm>
          <a:prstGeom prst="rect">
            <a:avLst/>
          </a:prstGeom>
        </p:spPr>
        <p:txBody>
          <a:bodyPr vert="horz" wrap="square" lIns="0" tIns="12065" rIns="0" bIns="0" rtlCol="0">
            <a:spAutoFit/>
          </a:bodyPr>
          <a:lstStyle/>
          <a:p>
            <a:pPr marL="12700">
              <a:lnSpc>
                <a:spcPct val="100000"/>
              </a:lnSpc>
              <a:spcBef>
                <a:spcPts val="95"/>
              </a:spcBef>
            </a:pPr>
            <a:r>
              <a:rPr sz="800" dirty="0">
                <a:latin typeface="Calibri"/>
                <a:cs typeface="Calibri"/>
              </a:rPr>
              <a:t>‐</a:t>
            </a:r>
            <a:r>
              <a:rPr sz="800" spc="-15" dirty="0">
                <a:latin typeface="Calibri"/>
                <a:cs typeface="Calibri"/>
              </a:rPr>
              <a:t> </a:t>
            </a:r>
            <a:r>
              <a:rPr sz="800" b="1" dirty="0">
                <a:latin typeface="Calibri"/>
                <a:cs typeface="Calibri"/>
              </a:rPr>
              <a:t>3.5</a:t>
            </a:r>
            <a:r>
              <a:rPr lang="en-US" sz="800" b="1" dirty="0">
                <a:latin typeface="Calibri"/>
                <a:cs typeface="Calibri"/>
              </a:rPr>
              <a:t>M</a:t>
            </a:r>
            <a:r>
              <a:rPr sz="800" spc="-10" dirty="0">
                <a:latin typeface="Calibri"/>
                <a:cs typeface="Calibri"/>
              </a:rPr>
              <a:t> </a:t>
            </a:r>
            <a:r>
              <a:rPr sz="800" spc="-25" dirty="0">
                <a:latin typeface="Calibri"/>
                <a:cs typeface="Calibri"/>
              </a:rPr>
              <a:t>IBD</a:t>
            </a:r>
            <a:r>
              <a:rPr lang="en-US" sz="800" spc="-25" dirty="0">
                <a:latin typeface="Calibri"/>
                <a:cs typeface="Calibri"/>
              </a:rPr>
              <a:t> events</a:t>
            </a:r>
            <a:endParaRPr sz="800" dirty="0">
              <a:latin typeface="Calibri"/>
              <a:cs typeface="Calibri"/>
            </a:endParaRPr>
          </a:p>
          <a:p>
            <a:pPr>
              <a:lnSpc>
                <a:spcPct val="100000"/>
              </a:lnSpc>
              <a:spcBef>
                <a:spcPts val="300"/>
              </a:spcBef>
            </a:pPr>
            <a:endParaRPr sz="800" dirty="0">
              <a:latin typeface="Calibri"/>
              <a:cs typeface="Calibri"/>
            </a:endParaRPr>
          </a:p>
          <a:p>
            <a:pPr marL="50165">
              <a:lnSpc>
                <a:spcPct val="100000"/>
              </a:lnSpc>
            </a:pPr>
            <a:r>
              <a:rPr lang="en" sz="800" b="1" spc="-10" dirty="0">
                <a:latin typeface="Calibri"/>
                <a:cs typeface="Calibri"/>
              </a:rPr>
              <a:t>Practical significance</a:t>
            </a:r>
            <a:r>
              <a:rPr sz="800" b="1" spc="-10" dirty="0">
                <a:latin typeface="Calibri"/>
                <a:cs typeface="Calibri"/>
              </a:rPr>
              <a:t>:</a:t>
            </a:r>
            <a:endParaRPr sz="800" dirty="0">
              <a:latin typeface="Calibri"/>
              <a:cs typeface="Calibri"/>
            </a:endParaRPr>
          </a:p>
          <a:p>
            <a:pPr marL="278130">
              <a:lnSpc>
                <a:spcPct val="100000"/>
              </a:lnSpc>
              <a:spcBef>
                <a:spcPts val="235"/>
              </a:spcBef>
            </a:pPr>
            <a:r>
              <a:rPr lang="en" sz="800" spc="-10" dirty="0">
                <a:latin typeface="Calibri"/>
                <a:cs typeface="Calibri"/>
              </a:rPr>
              <a:t>- Verification of declared fuel composition</a:t>
            </a:r>
          </a:p>
          <a:p>
            <a:pPr marL="278130">
              <a:lnSpc>
                <a:spcPct val="100000"/>
              </a:lnSpc>
              <a:spcBef>
                <a:spcPts val="235"/>
              </a:spcBef>
            </a:pPr>
            <a:r>
              <a:rPr lang="en" sz="800" spc="-10" dirty="0">
                <a:latin typeface="Calibri"/>
                <a:cs typeface="Calibri"/>
              </a:rPr>
              <a:t>- Detection of unauthorized material extraction</a:t>
            </a:r>
          </a:p>
          <a:p>
            <a:pPr marL="278130">
              <a:lnSpc>
                <a:spcPct val="100000"/>
              </a:lnSpc>
              <a:spcBef>
                <a:spcPts val="235"/>
              </a:spcBef>
            </a:pPr>
            <a:r>
              <a:rPr lang="en" sz="800" spc="-10" dirty="0">
                <a:latin typeface="Calibri"/>
                <a:cs typeface="Calibri"/>
              </a:rPr>
              <a:t>- Complements PROSPECT data on pure U-235</a:t>
            </a:r>
          </a:p>
          <a:p>
            <a:pPr marL="278130">
              <a:lnSpc>
                <a:spcPct val="100000"/>
              </a:lnSpc>
              <a:spcBef>
                <a:spcPts val="235"/>
              </a:spcBef>
            </a:pPr>
            <a:endParaRPr sz="800" dirty="0">
              <a:latin typeface="Calibri"/>
              <a:cs typeface="Calibri"/>
            </a:endParaRPr>
          </a:p>
          <a:p>
            <a:pPr marL="50165">
              <a:lnSpc>
                <a:spcPct val="100000"/>
              </a:lnSpc>
            </a:pPr>
            <a:r>
              <a:rPr lang="en-US" sz="800" dirty="0">
                <a:solidFill>
                  <a:srgbClr val="FFFFFF"/>
                </a:solidFill>
                <a:latin typeface="Calibri"/>
                <a:cs typeface="Calibri"/>
              </a:rPr>
              <a:t>Key achievement</a:t>
            </a:r>
            <a:endParaRPr sz="800" dirty="0">
              <a:latin typeface="Calibri"/>
              <a:cs typeface="Calibri"/>
            </a:endParaRPr>
          </a:p>
          <a:p>
            <a:pPr marL="50165">
              <a:lnSpc>
                <a:spcPct val="100000"/>
              </a:lnSpc>
              <a:spcBef>
                <a:spcPts val="340"/>
              </a:spcBef>
            </a:pPr>
            <a:r>
              <a:rPr lang="en" sz="800" spc="-10" dirty="0">
                <a:latin typeface="Calibri"/>
                <a:cs typeface="Calibri"/>
              </a:rPr>
              <a:t>Real-time monitoring of fuel evolution</a:t>
            </a:r>
            <a:endParaRPr sz="800" dirty="0">
              <a:latin typeface="Calibri"/>
              <a:cs typeface="Calibri"/>
            </a:endParaRPr>
          </a:p>
        </p:txBody>
      </p:sp>
      <p:sp>
        <p:nvSpPr>
          <p:cNvPr id="24" name="object 24"/>
          <p:cNvSpPr txBox="1"/>
          <p:nvPr/>
        </p:nvSpPr>
        <p:spPr>
          <a:xfrm>
            <a:off x="101168" y="3135985"/>
            <a:ext cx="4456430" cy="305435"/>
          </a:xfrm>
          <a:prstGeom prst="rect">
            <a:avLst/>
          </a:prstGeom>
        </p:spPr>
        <p:txBody>
          <a:bodyPr vert="horz" wrap="square" lIns="0" tIns="12065" rIns="0" bIns="0" rtlCol="0">
            <a:spAutoFit/>
          </a:bodyPr>
          <a:lstStyle/>
          <a:p>
            <a:pPr marL="12700" marR="93345">
              <a:lnSpc>
                <a:spcPct val="100000"/>
              </a:lnSpc>
              <a:spcBef>
                <a:spcPts val="95"/>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An</a:t>
            </a:r>
            <a:r>
              <a:rPr sz="500" spc="5" dirty="0">
                <a:latin typeface="Calibri"/>
                <a:cs typeface="Calibri"/>
              </a:rPr>
              <a:t> </a:t>
            </a:r>
            <a:r>
              <a:rPr sz="500" spc="-30" dirty="0">
                <a:latin typeface="Calibri"/>
                <a:cs typeface="Calibri"/>
              </a:rPr>
              <a:t>F.</a:t>
            </a:r>
            <a:r>
              <a:rPr sz="500" spc="5" dirty="0">
                <a:latin typeface="Calibri"/>
                <a:cs typeface="Calibri"/>
              </a:rPr>
              <a:t> </a:t>
            </a:r>
            <a:r>
              <a:rPr sz="500" spc="-25" dirty="0">
                <a:latin typeface="Calibri"/>
                <a:cs typeface="Calibri"/>
              </a:rPr>
              <a:t>P.,</a:t>
            </a:r>
            <a:r>
              <a:rPr sz="500" spc="5" dirty="0">
                <a:latin typeface="Calibri"/>
                <a:cs typeface="Calibri"/>
              </a:rPr>
              <a:t> </a:t>
            </a:r>
            <a:r>
              <a:rPr sz="500" dirty="0">
                <a:latin typeface="Calibri"/>
                <a:cs typeface="Calibri"/>
              </a:rPr>
              <a:t>Bai</a:t>
            </a:r>
            <a:r>
              <a:rPr sz="500" spc="5" dirty="0">
                <a:latin typeface="Calibri"/>
                <a:cs typeface="Calibri"/>
              </a:rPr>
              <a:t> </a:t>
            </a:r>
            <a:r>
              <a:rPr sz="500" spc="-35" dirty="0">
                <a:latin typeface="Calibri"/>
                <a:cs typeface="Calibri"/>
              </a:rPr>
              <a:t>W.</a:t>
            </a:r>
            <a:r>
              <a:rPr sz="500" spc="5" dirty="0">
                <a:latin typeface="Calibri"/>
                <a:cs typeface="Calibri"/>
              </a:rPr>
              <a:t> </a:t>
            </a:r>
            <a:r>
              <a:rPr sz="500" dirty="0">
                <a:latin typeface="Calibri"/>
                <a:cs typeface="Calibri"/>
              </a:rPr>
              <a:t>D.,</a:t>
            </a:r>
            <a:r>
              <a:rPr sz="500" spc="5" dirty="0">
                <a:latin typeface="Calibri"/>
                <a:cs typeface="Calibri"/>
              </a:rPr>
              <a:t> </a:t>
            </a:r>
            <a:r>
              <a:rPr sz="500" spc="-10" dirty="0">
                <a:latin typeface="Calibri"/>
                <a:cs typeface="Calibri"/>
              </a:rPr>
              <a:t>Balantekin</a:t>
            </a:r>
            <a:r>
              <a:rPr sz="500" spc="5"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B.</a:t>
            </a:r>
            <a:r>
              <a:rPr sz="500" spc="5" dirty="0">
                <a:latin typeface="Calibri"/>
                <a:cs typeface="Calibri"/>
              </a:rPr>
              <a:t> </a:t>
            </a:r>
            <a:r>
              <a:rPr lang="en-US" sz="500" spc="5" dirty="0">
                <a:latin typeface="Calibri"/>
                <a:cs typeface="Calibri"/>
              </a:rPr>
              <a:t>et al</a:t>
            </a:r>
            <a:r>
              <a:rPr sz="500" dirty="0">
                <a:latin typeface="Calibri"/>
                <a:cs typeface="Calibri"/>
              </a:rPr>
              <a:t>.</a:t>
            </a:r>
            <a:r>
              <a:rPr sz="500" spc="5" dirty="0">
                <a:latin typeface="Calibri"/>
                <a:cs typeface="Calibri"/>
              </a:rPr>
              <a:t> </a:t>
            </a:r>
            <a:r>
              <a:rPr sz="500" spc="-10" dirty="0">
                <a:latin typeface="Calibri"/>
                <a:cs typeface="Calibri"/>
              </a:rPr>
              <a:t>Comprehensive</a:t>
            </a:r>
            <a:r>
              <a:rPr sz="500" spc="5" dirty="0">
                <a:latin typeface="Calibri"/>
                <a:cs typeface="Calibri"/>
              </a:rPr>
              <a:t> </a:t>
            </a:r>
            <a:r>
              <a:rPr sz="500" spc="-10" dirty="0">
                <a:latin typeface="Calibri"/>
                <a:cs typeface="Calibri"/>
              </a:rPr>
              <a:t>Measurement</a:t>
            </a:r>
            <a:r>
              <a:rPr sz="500" spc="5" dirty="0">
                <a:latin typeface="Calibri"/>
                <a:cs typeface="Calibri"/>
              </a:rPr>
              <a:t> </a:t>
            </a:r>
            <a:r>
              <a:rPr sz="500" dirty="0">
                <a:latin typeface="Calibri"/>
                <a:cs typeface="Calibri"/>
              </a:rPr>
              <a:t>of</a:t>
            </a:r>
            <a:r>
              <a:rPr sz="500" spc="5"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Reactor</a:t>
            </a:r>
            <a:r>
              <a:rPr sz="500" spc="5" dirty="0">
                <a:latin typeface="Calibri"/>
                <a:cs typeface="Calibri"/>
              </a:rPr>
              <a:t> </a:t>
            </a:r>
            <a:r>
              <a:rPr sz="500" spc="-10" dirty="0">
                <a:latin typeface="Calibri"/>
                <a:cs typeface="Calibri"/>
              </a:rPr>
              <a:t>Antineutrino</a:t>
            </a:r>
            <a:r>
              <a:rPr sz="500" spc="5" dirty="0">
                <a:latin typeface="Calibri"/>
                <a:cs typeface="Calibri"/>
              </a:rPr>
              <a:t> </a:t>
            </a:r>
            <a:r>
              <a:rPr sz="500" dirty="0">
                <a:latin typeface="Calibri"/>
                <a:cs typeface="Calibri"/>
              </a:rPr>
              <a:t>Spectrum</a:t>
            </a:r>
            <a:r>
              <a:rPr sz="500" spc="5" dirty="0">
                <a:latin typeface="Calibri"/>
                <a:cs typeface="Calibri"/>
              </a:rPr>
              <a:t> </a:t>
            </a:r>
            <a:r>
              <a:rPr sz="500" dirty="0">
                <a:latin typeface="Calibri"/>
                <a:cs typeface="Calibri"/>
              </a:rPr>
              <a:t>and</a:t>
            </a:r>
            <a:r>
              <a:rPr sz="500" spc="5" dirty="0">
                <a:latin typeface="Calibri"/>
                <a:cs typeface="Calibri"/>
              </a:rPr>
              <a:t> </a:t>
            </a:r>
            <a:r>
              <a:rPr sz="500" dirty="0">
                <a:latin typeface="Calibri"/>
                <a:cs typeface="Calibri"/>
              </a:rPr>
              <a:t>Flux</a:t>
            </a:r>
            <a:r>
              <a:rPr sz="500" spc="10" dirty="0">
                <a:latin typeface="Calibri"/>
                <a:cs typeface="Calibri"/>
              </a:rPr>
              <a:t> </a:t>
            </a:r>
            <a:r>
              <a:rPr sz="500" dirty="0">
                <a:latin typeface="Calibri"/>
                <a:cs typeface="Calibri"/>
              </a:rPr>
              <a:t>at</a:t>
            </a:r>
            <a:r>
              <a:rPr sz="500" spc="5" dirty="0">
                <a:latin typeface="Calibri"/>
                <a:cs typeface="Calibri"/>
              </a:rPr>
              <a:t> </a:t>
            </a:r>
            <a:r>
              <a:rPr sz="500" spc="-10" dirty="0">
                <a:latin typeface="Calibri"/>
                <a:cs typeface="Calibri"/>
              </a:rPr>
              <a:t>Daya</a:t>
            </a:r>
            <a:r>
              <a:rPr sz="500" spc="5" dirty="0">
                <a:latin typeface="Calibri"/>
                <a:cs typeface="Calibri"/>
              </a:rPr>
              <a:t> </a:t>
            </a:r>
            <a:r>
              <a:rPr sz="500" dirty="0">
                <a:latin typeface="Calibri"/>
                <a:cs typeface="Calibri"/>
              </a:rPr>
              <a:t>Bay</a:t>
            </a:r>
            <a:r>
              <a:rPr sz="500" spc="5" dirty="0">
                <a:latin typeface="Calibri"/>
                <a:cs typeface="Calibri"/>
              </a:rPr>
              <a:t> </a:t>
            </a:r>
            <a:r>
              <a:rPr sz="500" dirty="0">
                <a:latin typeface="Calibri"/>
                <a:cs typeface="Calibri"/>
              </a:rPr>
              <a:t>//</a:t>
            </a:r>
            <a:r>
              <a:rPr sz="500" spc="5" dirty="0">
                <a:latin typeface="Calibri"/>
                <a:cs typeface="Calibri"/>
              </a:rPr>
              <a:t> </a:t>
            </a:r>
            <a:r>
              <a:rPr sz="500" spc="-10" dirty="0">
                <a:latin typeface="Calibri"/>
                <a:cs typeface="Calibri"/>
              </a:rPr>
              <a:t>Physical</a:t>
            </a:r>
            <a:r>
              <a:rPr sz="500" spc="5" dirty="0">
                <a:latin typeface="Calibri"/>
                <a:cs typeface="Calibri"/>
              </a:rPr>
              <a:t> </a:t>
            </a:r>
            <a:r>
              <a:rPr sz="500" spc="-10" dirty="0">
                <a:latin typeface="Calibri"/>
                <a:cs typeface="Calibri"/>
              </a:rPr>
              <a:t>Review</a:t>
            </a:r>
            <a:r>
              <a:rPr sz="500" spc="5" dirty="0">
                <a:latin typeface="Calibri"/>
                <a:cs typeface="Calibri"/>
              </a:rPr>
              <a:t> </a:t>
            </a:r>
            <a:r>
              <a:rPr sz="500" spc="-10" dirty="0">
                <a:latin typeface="Calibri"/>
                <a:cs typeface="Calibri"/>
              </a:rPr>
              <a:t>Letters.</a:t>
            </a:r>
            <a:r>
              <a:rPr sz="500" spc="5" dirty="0">
                <a:latin typeface="Calibri"/>
                <a:cs typeface="Calibri"/>
              </a:rPr>
              <a:t> </a:t>
            </a:r>
            <a:r>
              <a:rPr sz="500" spc="-50" dirty="0">
                <a:latin typeface="Calibri"/>
                <a:cs typeface="Calibri"/>
              </a:rPr>
              <a:t>–</a:t>
            </a:r>
            <a:r>
              <a:rPr sz="500" spc="500" dirty="0">
                <a:latin typeface="Calibri"/>
                <a:cs typeface="Calibri"/>
              </a:rPr>
              <a:t> </a:t>
            </a:r>
            <a:r>
              <a:rPr sz="500" dirty="0">
                <a:latin typeface="Calibri"/>
                <a:cs typeface="Calibri"/>
              </a:rPr>
              <a:t>2025.</a:t>
            </a:r>
            <a:r>
              <a:rPr sz="500" spc="-10" dirty="0">
                <a:latin typeface="Calibri"/>
                <a:cs typeface="Calibri"/>
              </a:rPr>
              <a:t> Vol. </a:t>
            </a:r>
            <a:r>
              <a:rPr sz="500" dirty="0">
                <a:latin typeface="Calibri"/>
                <a:cs typeface="Calibri"/>
              </a:rPr>
              <a:t>134.</a:t>
            </a:r>
            <a:r>
              <a:rPr sz="500" spc="-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Art.</a:t>
            </a:r>
            <a:r>
              <a:rPr sz="500" spc="-10" dirty="0">
                <a:latin typeface="Calibri"/>
                <a:cs typeface="Calibri"/>
              </a:rPr>
              <a:t> 201802.</a:t>
            </a:r>
            <a:r>
              <a:rPr sz="500" spc="-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DOI:</a:t>
            </a:r>
            <a:r>
              <a:rPr sz="500" spc="-5" dirty="0">
                <a:latin typeface="Calibri"/>
                <a:cs typeface="Calibri"/>
              </a:rPr>
              <a:t> </a:t>
            </a:r>
            <a:r>
              <a:rPr sz="500" spc="-10" dirty="0">
                <a:latin typeface="Calibri"/>
                <a:cs typeface="Calibri"/>
              </a:rPr>
              <a:t>10.1103/PhysRevLett.134.201802</a:t>
            </a:r>
            <a:endParaRPr sz="500" dirty="0">
              <a:latin typeface="Calibri"/>
              <a:cs typeface="Calibri"/>
            </a:endParaRPr>
          </a:p>
          <a:p>
            <a:pPr marR="5080" algn="r">
              <a:lnSpc>
                <a:spcPct val="100000"/>
              </a:lnSpc>
              <a:spcBef>
                <a:spcPts val="405"/>
              </a:spcBef>
            </a:pPr>
            <a:r>
              <a:rPr sz="500" b="1" dirty="0">
                <a:latin typeface="Calibri"/>
                <a:cs typeface="Calibri"/>
              </a:rPr>
              <a:t>13</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26" name="object 2">
            <a:extLst>
              <a:ext uri="{FF2B5EF4-FFF2-40B4-BE49-F238E27FC236}">
                <a16:creationId xmlns:a16="http://schemas.microsoft.com/office/drawing/2014/main" id="{C1F7B464-5410-0FEB-A956-BD444C9A17AE}"/>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27" name="object 2">
            <a:extLst>
              <a:ext uri="{FF2B5EF4-FFF2-40B4-BE49-F238E27FC236}">
                <a16:creationId xmlns:a16="http://schemas.microsoft.com/office/drawing/2014/main" id="{34B801A0-23E8-B0F2-B34C-C145C937E041}"/>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80021"/>
            <a:ext cx="1376045" cy="180819"/>
          </a:xfrm>
          <a:prstGeom prst="rect">
            <a:avLst/>
          </a:prstGeom>
        </p:spPr>
        <p:txBody>
          <a:bodyPr vert="horz" wrap="square" lIns="0" tIns="11430" rIns="0" bIns="0" rtlCol="0">
            <a:spAutoFit/>
          </a:bodyPr>
          <a:lstStyle/>
          <a:p>
            <a:pPr marL="12700">
              <a:lnSpc>
                <a:spcPct val="100000"/>
              </a:lnSpc>
              <a:spcBef>
                <a:spcPts val="90"/>
              </a:spcBef>
            </a:pPr>
            <a:r>
              <a:rPr sz="1100" b="1" dirty="0">
                <a:solidFill>
                  <a:srgbClr val="339733"/>
                </a:solidFill>
                <a:latin typeface="Calibri"/>
                <a:cs typeface="Calibri"/>
              </a:rPr>
              <a:t>Daya</a:t>
            </a:r>
            <a:r>
              <a:rPr sz="1100" b="1" spc="-15" dirty="0">
                <a:solidFill>
                  <a:srgbClr val="339733"/>
                </a:solidFill>
                <a:latin typeface="Calibri"/>
                <a:cs typeface="Calibri"/>
              </a:rPr>
              <a:t> </a:t>
            </a:r>
            <a:r>
              <a:rPr sz="1100" b="1" spc="-25" dirty="0">
                <a:solidFill>
                  <a:srgbClr val="339733"/>
                </a:solidFill>
                <a:latin typeface="Calibri"/>
                <a:cs typeface="Calibri"/>
              </a:rPr>
              <a:t>Bay</a:t>
            </a:r>
            <a:r>
              <a:rPr lang="en-US" sz="1100" b="1" spc="-25" dirty="0">
                <a:solidFill>
                  <a:srgbClr val="339733"/>
                </a:solidFill>
                <a:latin typeface="Calibri"/>
                <a:cs typeface="Calibri"/>
              </a:rPr>
              <a:t> experiment</a:t>
            </a:r>
            <a:endParaRPr sz="1100" dirty="0">
              <a:latin typeface="Calibri"/>
              <a:cs typeface="Calibri"/>
            </a:endParaRPr>
          </a:p>
        </p:txBody>
      </p:sp>
      <p:pic>
        <p:nvPicPr>
          <p:cNvPr id="7" name="object 7"/>
          <p:cNvPicPr/>
          <p:nvPr/>
        </p:nvPicPr>
        <p:blipFill>
          <a:blip r:embed="rId3" cstate="print"/>
          <a:stretch>
            <a:fillRect/>
          </a:stretch>
        </p:blipFill>
        <p:spPr>
          <a:xfrm>
            <a:off x="783322" y="433408"/>
            <a:ext cx="3276600" cy="2491917"/>
          </a:xfrm>
          <a:prstGeom prst="rect">
            <a:avLst/>
          </a:prstGeom>
        </p:spPr>
      </p:pic>
      <p:sp>
        <p:nvSpPr>
          <p:cNvPr id="8" name="object 8"/>
          <p:cNvSpPr txBox="1"/>
          <p:nvPr/>
        </p:nvSpPr>
        <p:spPr>
          <a:xfrm>
            <a:off x="101168" y="2943528"/>
            <a:ext cx="4208780" cy="358431"/>
          </a:xfrm>
          <a:prstGeom prst="rect">
            <a:avLst/>
          </a:prstGeom>
        </p:spPr>
        <p:txBody>
          <a:bodyPr vert="horz" wrap="square" lIns="0" tIns="12065" rIns="0" bIns="0" rtlCol="0">
            <a:spAutoFit/>
          </a:bodyPr>
          <a:lstStyle/>
          <a:p>
            <a:pPr marL="12700">
              <a:lnSpc>
                <a:spcPts val="930"/>
              </a:lnSpc>
              <a:spcBef>
                <a:spcPts val="95"/>
              </a:spcBef>
            </a:pPr>
            <a:r>
              <a:rPr lang="en-US" sz="800" b="1" dirty="0">
                <a:solidFill>
                  <a:srgbClr val="339733"/>
                </a:solidFill>
                <a:latin typeface="Calibri"/>
                <a:cs typeface="Calibri"/>
              </a:rPr>
              <a:t>Figure</a:t>
            </a:r>
            <a:r>
              <a:rPr sz="800" b="1" spc="-15" dirty="0">
                <a:solidFill>
                  <a:srgbClr val="339733"/>
                </a:solidFill>
                <a:latin typeface="Calibri"/>
                <a:cs typeface="Calibri"/>
              </a:rPr>
              <a:t> </a:t>
            </a:r>
            <a:r>
              <a:rPr sz="800" b="1" dirty="0">
                <a:solidFill>
                  <a:srgbClr val="339733"/>
                </a:solidFill>
                <a:latin typeface="Calibri"/>
                <a:cs typeface="Calibri"/>
              </a:rPr>
              <a:t>8.</a:t>
            </a:r>
            <a:r>
              <a:rPr sz="800" b="1" spc="-15" dirty="0">
                <a:solidFill>
                  <a:srgbClr val="339733"/>
                </a:solidFill>
                <a:latin typeface="Calibri"/>
                <a:cs typeface="Calibri"/>
              </a:rPr>
              <a:t> </a:t>
            </a:r>
            <a:r>
              <a:rPr lang="en" sz="800" spc="-10" dirty="0">
                <a:latin typeface="Calibri"/>
                <a:cs typeface="Calibri"/>
              </a:rPr>
              <a:t>Antineutrino spectrum from commercial reactors (Daya Bay): black dots — experimental data, colored lines — theoretical models (HM, SM2023, KI), lower panel — deviation of data from models. A "bump" in the 5-7 MeV range is visible — the famous reactor anomaly</a:t>
            </a:r>
            <a:r>
              <a:rPr sz="800" spc="-10" dirty="0">
                <a:latin typeface="Calibri"/>
                <a:cs typeface="Calibri"/>
              </a:rPr>
              <a:t>.</a:t>
            </a:r>
            <a:endParaRPr sz="800" dirty="0">
              <a:latin typeface="Calibri"/>
              <a:cs typeface="Calibri"/>
            </a:endParaRPr>
          </a:p>
        </p:txBody>
      </p:sp>
      <p:sp>
        <p:nvSpPr>
          <p:cNvPr id="9" name="object 9"/>
          <p:cNvSpPr txBox="1"/>
          <p:nvPr/>
        </p:nvSpPr>
        <p:spPr>
          <a:xfrm>
            <a:off x="4355503" y="3339600"/>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14</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1" name="object 2">
            <a:extLst>
              <a:ext uri="{FF2B5EF4-FFF2-40B4-BE49-F238E27FC236}">
                <a16:creationId xmlns:a16="http://schemas.microsoft.com/office/drawing/2014/main" id="{E2ADE2A0-EDBC-C76F-B8B7-61D09F0EA538}"/>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2" name="object 2">
            <a:extLst>
              <a:ext uri="{FF2B5EF4-FFF2-40B4-BE49-F238E27FC236}">
                <a16:creationId xmlns:a16="http://schemas.microsoft.com/office/drawing/2014/main" id="{E4351CEE-F282-ADC2-0905-BC89F4ABACF9}"/>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80021"/>
            <a:ext cx="1376045" cy="180819"/>
          </a:xfrm>
          <a:prstGeom prst="rect">
            <a:avLst/>
          </a:prstGeom>
        </p:spPr>
        <p:txBody>
          <a:bodyPr vert="horz" wrap="square" lIns="0" tIns="11430" rIns="0" bIns="0" rtlCol="0">
            <a:spAutoFit/>
          </a:bodyPr>
          <a:lstStyle/>
          <a:p>
            <a:pPr marL="12700">
              <a:lnSpc>
                <a:spcPct val="100000"/>
              </a:lnSpc>
              <a:spcBef>
                <a:spcPts val="90"/>
              </a:spcBef>
            </a:pPr>
            <a:r>
              <a:rPr sz="1100" b="1" dirty="0">
                <a:solidFill>
                  <a:srgbClr val="339733"/>
                </a:solidFill>
                <a:latin typeface="Calibri"/>
                <a:cs typeface="Calibri"/>
              </a:rPr>
              <a:t>Daya</a:t>
            </a:r>
            <a:r>
              <a:rPr sz="1100" b="1" spc="-15" dirty="0">
                <a:solidFill>
                  <a:srgbClr val="339733"/>
                </a:solidFill>
                <a:latin typeface="Calibri"/>
                <a:cs typeface="Calibri"/>
              </a:rPr>
              <a:t> </a:t>
            </a:r>
            <a:r>
              <a:rPr sz="1100" b="1" spc="-25" dirty="0">
                <a:solidFill>
                  <a:srgbClr val="339733"/>
                </a:solidFill>
                <a:latin typeface="Calibri"/>
                <a:cs typeface="Calibri"/>
              </a:rPr>
              <a:t>Bay</a:t>
            </a:r>
            <a:r>
              <a:rPr lang="en-US" sz="1100" b="1" spc="-25" dirty="0">
                <a:solidFill>
                  <a:srgbClr val="339733"/>
                </a:solidFill>
                <a:latin typeface="Calibri"/>
                <a:cs typeface="Calibri"/>
              </a:rPr>
              <a:t> experiment</a:t>
            </a:r>
            <a:endParaRPr sz="1100" dirty="0">
              <a:latin typeface="Calibri"/>
              <a:cs typeface="Calibri"/>
            </a:endParaRPr>
          </a:p>
        </p:txBody>
      </p:sp>
      <p:pic>
        <p:nvPicPr>
          <p:cNvPr id="7" name="object 7"/>
          <p:cNvPicPr/>
          <p:nvPr/>
        </p:nvPicPr>
        <p:blipFill>
          <a:blip r:embed="rId3" cstate="print"/>
          <a:stretch>
            <a:fillRect/>
          </a:stretch>
        </p:blipFill>
        <p:spPr>
          <a:xfrm>
            <a:off x="316915" y="451611"/>
            <a:ext cx="3962400" cy="2356140"/>
          </a:xfrm>
          <a:prstGeom prst="rect">
            <a:avLst/>
          </a:prstGeom>
        </p:spPr>
      </p:pic>
      <p:sp>
        <p:nvSpPr>
          <p:cNvPr id="8" name="object 8"/>
          <p:cNvSpPr txBox="1"/>
          <p:nvPr/>
        </p:nvSpPr>
        <p:spPr>
          <a:xfrm>
            <a:off x="95300" y="2871649"/>
            <a:ext cx="4184015" cy="488950"/>
          </a:xfrm>
          <a:prstGeom prst="rect">
            <a:avLst/>
          </a:prstGeom>
        </p:spPr>
        <p:txBody>
          <a:bodyPr vert="horz" wrap="square" lIns="0" tIns="12065" rIns="0" bIns="0" rtlCol="0">
            <a:spAutoFit/>
          </a:bodyPr>
          <a:lstStyle/>
          <a:p>
            <a:pPr marL="12700">
              <a:lnSpc>
                <a:spcPts val="930"/>
              </a:lnSpc>
              <a:spcBef>
                <a:spcPts val="95"/>
              </a:spcBef>
            </a:pPr>
            <a:r>
              <a:rPr lang="en-US" sz="800" b="1" dirty="0">
                <a:solidFill>
                  <a:srgbClr val="339733"/>
                </a:solidFill>
                <a:latin typeface="Calibri"/>
                <a:cs typeface="Calibri"/>
              </a:rPr>
              <a:t>Figure</a:t>
            </a:r>
            <a:r>
              <a:rPr sz="800" b="1" spc="-20" dirty="0">
                <a:solidFill>
                  <a:srgbClr val="339733"/>
                </a:solidFill>
                <a:latin typeface="Calibri"/>
                <a:cs typeface="Calibri"/>
              </a:rPr>
              <a:t> </a:t>
            </a:r>
            <a:r>
              <a:rPr sz="800" b="1" dirty="0">
                <a:solidFill>
                  <a:srgbClr val="339733"/>
                </a:solidFill>
                <a:latin typeface="Calibri"/>
                <a:cs typeface="Calibri"/>
              </a:rPr>
              <a:t>9.</a:t>
            </a:r>
            <a:r>
              <a:rPr sz="800" b="1" spc="-15" dirty="0">
                <a:solidFill>
                  <a:srgbClr val="339733"/>
                </a:solidFill>
                <a:latin typeface="Calibri"/>
                <a:cs typeface="Calibri"/>
              </a:rPr>
              <a:t> </a:t>
            </a:r>
            <a:r>
              <a:rPr lang="en" sz="800" dirty="0">
                <a:latin typeface="Calibri"/>
                <a:cs typeface="Calibri"/>
              </a:rPr>
              <a:t>Antineutrino spectra from U-235 (left) and Pu-239 (right): black dots — Daya Bay experimental data, colored lines — theoretical models (HM, SM2023). Lower panels show deviations from the HM model. Differences in the spectra shapes of the two isotopes are visible, enabling fuel composition determination via antineutrino measurements</a:t>
            </a:r>
            <a:r>
              <a:rPr sz="800" spc="-10" dirty="0">
                <a:latin typeface="Calibri"/>
                <a:cs typeface="Calibri"/>
              </a:rPr>
              <a:t>.</a:t>
            </a:r>
            <a:endParaRPr sz="800" dirty="0">
              <a:latin typeface="Calibri"/>
              <a:cs typeface="Calibri"/>
            </a:endParaRPr>
          </a:p>
        </p:txBody>
      </p:sp>
      <p:sp>
        <p:nvSpPr>
          <p:cNvPr id="9" name="object 9"/>
          <p:cNvSpPr txBox="1"/>
          <p:nvPr/>
        </p:nvSpPr>
        <p:spPr>
          <a:xfrm>
            <a:off x="4355503" y="3339600"/>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15</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1" name="object 2">
            <a:extLst>
              <a:ext uri="{FF2B5EF4-FFF2-40B4-BE49-F238E27FC236}">
                <a16:creationId xmlns:a16="http://schemas.microsoft.com/office/drawing/2014/main" id="{DFE961A5-33EA-67D4-A473-175FDF31EA8E}"/>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2" name="object 2">
            <a:extLst>
              <a:ext uri="{FF2B5EF4-FFF2-40B4-BE49-F238E27FC236}">
                <a16:creationId xmlns:a16="http://schemas.microsoft.com/office/drawing/2014/main" id="{DF01946C-D021-D884-EEA4-6372B69308B6}"/>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80021"/>
            <a:ext cx="3124150" cy="180819"/>
          </a:xfrm>
          <a:prstGeom prst="rect">
            <a:avLst/>
          </a:prstGeom>
        </p:spPr>
        <p:txBody>
          <a:bodyPr vert="horz" wrap="square" lIns="0" tIns="11430" rIns="0" bIns="0" rtlCol="0">
            <a:spAutoFit/>
          </a:bodyPr>
          <a:lstStyle/>
          <a:p>
            <a:pPr marL="12700">
              <a:lnSpc>
                <a:spcPct val="100000"/>
              </a:lnSpc>
              <a:spcBef>
                <a:spcPts val="90"/>
              </a:spcBef>
            </a:pPr>
            <a:r>
              <a:rPr lang="en-US" sz="1100" b="1" spc="-25" dirty="0">
                <a:solidFill>
                  <a:srgbClr val="339733"/>
                </a:solidFill>
                <a:latin typeface="Calibri"/>
                <a:cs typeface="Calibri"/>
              </a:rPr>
              <a:t>Long-range detection. </a:t>
            </a:r>
            <a:r>
              <a:rPr sz="1100" b="1" spc="-25" dirty="0">
                <a:solidFill>
                  <a:srgbClr val="339733"/>
                </a:solidFill>
                <a:latin typeface="Calibri"/>
                <a:cs typeface="Calibri"/>
              </a:rPr>
              <a:t>WATCHMAN</a:t>
            </a:r>
            <a:r>
              <a:rPr lang="en-US" sz="1100" b="1" spc="-25" dirty="0">
                <a:solidFill>
                  <a:srgbClr val="339733"/>
                </a:solidFill>
                <a:latin typeface="Calibri"/>
                <a:cs typeface="Calibri"/>
              </a:rPr>
              <a:t> project</a:t>
            </a:r>
            <a:endParaRPr sz="1100" dirty="0">
              <a:latin typeface="Calibri"/>
              <a:cs typeface="Calibri"/>
            </a:endParaRPr>
          </a:p>
        </p:txBody>
      </p:sp>
      <p:pic>
        <p:nvPicPr>
          <p:cNvPr id="7" name="object 7"/>
          <p:cNvPicPr/>
          <p:nvPr/>
        </p:nvPicPr>
        <p:blipFill>
          <a:blip r:embed="rId3" cstate="print"/>
          <a:stretch>
            <a:fillRect/>
          </a:stretch>
        </p:blipFill>
        <p:spPr>
          <a:xfrm>
            <a:off x="410532" y="445175"/>
            <a:ext cx="3786926" cy="2570400"/>
          </a:xfrm>
          <a:prstGeom prst="rect">
            <a:avLst/>
          </a:prstGeom>
        </p:spPr>
      </p:pic>
      <p:sp>
        <p:nvSpPr>
          <p:cNvPr id="8" name="object 8"/>
          <p:cNvSpPr txBox="1"/>
          <p:nvPr/>
        </p:nvSpPr>
        <p:spPr>
          <a:xfrm>
            <a:off x="257186" y="3086263"/>
            <a:ext cx="4131921" cy="135293"/>
          </a:xfrm>
          <a:prstGeom prst="rect">
            <a:avLst/>
          </a:prstGeom>
        </p:spPr>
        <p:txBody>
          <a:bodyPr vert="horz" wrap="square" lIns="0" tIns="12065" rIns="0" bIns="0" rtlCol="0">
            <a:spAutoFit/>
          </a:bodyPr>
          <a:lstStyle/>
          <a:p>
            <a:pPr marL="12700">
              <a:lnSpc>
                <a:spcPct val="100000"/>
              </a:lnSpc>
              <a:spcBef>
                <a:spcPts val="95"/>
              </a:spcBef>
            </a:pPr>
            <a:r>
              <a:rPr lang="en-US" sz="800" b="1" spc="-10" dirty="0">
                <a:solidFill>
                  <a:srgbClr val="339733"/>
                </a:solidFill>
                <a:latin typeface="Calibri"/>
                <a:cs typeface="Calibri"/>
              </a:rPr>
              <a:t>Figure</a:t>
            </a:r>
            <a:r>
              <a:rPr sz="800" b="1" spc="-10" dirty="0">
                <a:solidFill>
                  <a:srgbClr val="339733"/>
                </a:solidFill>
                <a:latin typeface="Calibri"/>
                <a:cs typeface="Calibri"/>
              </a:rPr>
              <a:t> </a:t>
            </a:r>
            <a:r>
              <a:rPr sz="800" b="1" dirty="0">
                <a:solidFill>
                  <a:srgbClr val="339733"/>
                </a:solidFill>
                <a:latin typeface="Calibri"/>
                <a:cs typeface="Calibri"/>
              </a:rPr>
              <a:t>10.</a:t>
            </a:r>
            <a:r>
              <a:rPr sz="800" b="1" spc="-10" dirty="0">
                <a:solidFill>
                  <a:srgbClr val="339733"/>
                </a:solidFill>
                <a:latin typeface="Calibri"/>
                <a:cs typeface="Calibri"/>
              </a:rPr>
              <a:t> </a:t>
            </a:r>
            <a:r>
              <a:rPr lang="en" sz="800" spc="-10" dirty="0">
                <a:latin typeface="Calibri"/>
                <a:cs typeface="Calibri"/>
              </a:rPr>
              <a:t>Detector in </a:t>
            </a:r>
            <a:r>
              <a:rPr lang="en" sz="800" spc="-10" dirty="0" err="1">
                <a:latin typeface="Calibri"/>
                <a:cs typeface="Calibri"/>
              </a:rPr>
              <a:t>Boulby</a:t>
            </a:r>
            <a:r>
              <a:rPr lang="en" sz="800" spc="-10" dirty="0">
                <a:latin typeface="Calibri"/>
                <a:cs typeface="Calibri"/>
              </a:rPr>
              <a:t> for monitoring Hartlepool Nuclear Power Station at a distance of 25 km</a:t>
            </a:r>
            <a:endParaRPr sz="800" dirty="0">
              <a:latin typeface="Calibri"/>
              <a:cs typeface="Calibri"/>
            </a:endParaRPr>
          </a:p>
        </p:txBody>
      </p:sp>
      <p:sp>
        <p:nvSpPr>
          <p:cNvPr id="9" name="object 9"/>
          <p:cNvSpPr txBox="1"/>
          <p:nvPr/>
        </p:nvSpPr>
        <p:spPr>
          <a:xfrm>
            <a:off x="101168" y="3260187"/>
            <a:ext cx="4456430" cy="166071"/>
          </a:xfrm>
          <a:prstGeom prst="rect">
            <a:avLst/>
          </a:prstGeom>
        </p:spPr>
        <p:txBody>
          <a:bodyPr vert="horz" wrap="square" lIns="0" tIns="12065" rIns="0" bIns="0" rtlCol="0">
            <a:spAutoFit/>
          </a:bodyPr>
          <a:lstStyle/>
          <a:p>
            <a:pPr marL="12700">
              <a:lnSpc>
                <a:spcPct val="100000"/>
              </a:lnSpc>
              <a:spcBef>
                <a:spcPts val="95"/>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Grant C. et</a:t>
            </a:r>
            <a:r>
              <a:rPr sz="500" spc="-5" dirty="0">
                <a:latin typeface="Calibri"/>
                <a:cs typeface="Calibri"/>
              </a:rPr>
              <a:t> </a:t>
            </a:r>
            <a:r>
              <a:rPr sz="500" dirty="0">
                <a:latin typeface="Calibri"/>
                <a:cs typeface="Calibri"/>
              </a:rPr>
              <a:t>al. </a:t>
            </a:r>
            <a:r>
              <a:rPr sz="500" spc="-10" dirty="0">
                <a:latin typeface="Calibri"/>
                <a:cs typeface="Calibri"/>
              </a:rPr>
              <a:t>WATCHMAN:</a:t>
            </a:r>
            <a:r>
              <a:rPr sz="500" dirty="0">
                <a:latin typeface="Calibri"/>
                <a:cs typeface="Calibri"/>
              </a:rPr>
              <a:t> A</a:t>
            </a:r>
            <a:r>
              <a:rPr sz="500" spc="-5" dirty="0">
                <a:latin typeface="Calibri"/>
                <a:cs typeface="Calibri"/>
              </a:rPr>
              <a:t> </a:t>
            </a:r>
            <a:r>
              <a:rPr sz="500" spc="-10" dirty="0">
                <a:latin typeface="Calibri"/>
                <a:cs typeface="Calibri"/>
              </a:rPr>
              <a:t>Remote</a:t>
            </a:r>
            <a:r>
              <a:rPr sz="500" dirty="0">
                <a:latin typeface="Calibri"/>
                <a:cs typeface="Calibri"/>
              </a:rPr>
              <a:t> </a:t>
            </a:r>
            <a:r>
              <a:rPr sz="500" spc="-10" dirty="0">
                <a:latin typeface="Calibri"/>
                <a:cs typeface="Calibri"/>
              </a:rPr>
              <a:t>Reactor</a:t>
            </a:r>
            <a:r>
              <a:rPr sz="500" dirty="0">
                <a:latin typeface="Calibri"/>
                <a:cs typeface="Calibri"/>
              </a:rPr>
              <a:t> Monitor and</a:t>
            </a:r>
            <a:r>
              <a:rPr sz="500" spc="-5" dirty="0">
                <a:latin typeface="Calibri"/>
                <a:cs typeface="Calibri"/>
              </a:rPr>
              <a:t> </a:t>
            </a:r>
            <a:r>
              <a:rPr sz="500" spc="-10" dirty="0">
                <a:latin typeface="Calibri"/>
                <a:cs typeface="Calibri"/>
              </a:rPr>
              <a:t>Advanced</a:t>
            </a:r>
            <a:r>
              <a:rPr sz="500" dirty="0">
                <a:latin typeface="Calibri"/>
                <a:cs typeface="Calibri"/>
              </a:rPr>
              <a:t> </a:t>
            </a:r>
            <a:r>
              <a:rPr sz="500" spc="-10" dirty="0">
                <a:latin typeface="Calibri"/>
                <a:cs typeface="Calibri"/>
              </a:rPr>
              <a:t>Instrumentation</a:t>
            </a:r>
            <a:r>
              <a:rPr sz="500" dirty="0">
                <a:latin typeface="Calibri"/>
                <a:cs typeface="Calibri"/>
              </a:rPr>
              <a:t> </a:t>
            </a:r>
            <a:r>
              <a:rPr sz="500" spc="-10" dirty="0">
                <a:latin typeface="Calibri"/>
                <a:cs typeface="Calibri"/>
              </a:rPr>
              <a:t>Testbed</a:t>
            </a:r>
            <a:r>
              <a:rPr sz="500" spc="-5" dirty="0">
                <a:latin typeface="Calibri"/>
                <a:cs typeface="Calibri"/>
              </a:rPr>
              <a:t> </a:t>
            </a:r>
            <a:r>
              <a:rPr sz="500" dirty="0">
                <a:latin typeface="Calibri"/>
                <a:cs typeface="Calibri"/>
              </a:rPr>
              <a:t>// J. </a:t>
            </a:r>
            <a:r>
              <a:rPr sz="500" spc="-10" dirty="0">
                <a:latin typeface="Calibri"/>
                <a:cs typeface="Calibri"/>
              </a:rPr>
              <a:t>Phys.:</a:t>
            </a:r>
            <a:r>
              <a:rPr sz="500" dirty="0">
                <a:latin typeface="Calibri"/>
                <a:cs typeface="Calibri"/>
              </a:rPr>
              <a:t> </a:t>
            </a:r>
            <a:r>
              <a:rPr sz="500" spc="-10" dirty="0">
                <a:latin typeface="Calibri"/>
                <a:cs typeface="Calibri"/>
              </a:rPr>
              <a:t>Conf.</a:t>
            </a:r>
            <a:r>
              <a:rPr sz="500" spc="-5" dirty="0">
                <a:latin typeface="Calibri"/>
                <a:cs typeface="Calibri"/>
              </a:rPr>
              <a:t> </a:t>
            </a:r>
            <a:r>
              <a:rPr sz="500" spc="-10" dirty="0">
                <a:latin typeface="Calibri"/>
                <a:cs typeface="Calibri"/>
              </a:rPr>
              <a:t>Ser.</a:t>
            </a:r>
            <a:r>
              <a:rPr sz="500" dirty="0">
                <a:latin typeface="Calibri"/>
                <a:cs typeface="Calibri"/>
              </a:rPr>
              <a:t> – 2020.</a:t>
            </a:r>
            <a:r>
              <a:rPr sz="500" spc="-5" dirty="0">
                <a:latin typeface="Calibri"/>
                <a:cs typeface="Calibri"/>
              </a:rPr>
              <a:t> </a:t>
            </a:r>
            <a:r>
              <a:rPr sz="500" dirty="0">
                <a:latin typeface="Calibri"/>
                <a:cs typeface="Calibri"/>
              </a:rPr>
              <a:t>– </a:t>
            </a:r>
            <a:r>
              <a:rPr sz="500" spc="-10" dirty="0">
                <a:latin typeface="Calibri"/>
                <a:cs typeface="Calibri"/>
              </a:rPr>
              <a:t>Vol.</a:t>
            </a:r>
            <a:r>
              <a:rPr sz="500" dirty="0">
                <a:latin typeface="Calibri"/>
                <a:cs typeface="Calibri"/>
              </a:rPr>
              <a:t> 1468, No</a:t>
            </a:r>
            <a:r>
              <a:rPr sz="500" spc="-5" dirty="0">
                <a:latin typeface="Calibri"/>
                <a:cs typeface="Calibri"/>
              </a:rPr>
              <a:t> </a:t>
            </a:r>
            <a:r>
              <a:rPr sz="500" dirty="0">
                <a:latin typeface="Calibri"/>
                <a:cs typeface="Calibri"/>
              </a:rPr>
              <a:t>1. – Art.</a:t>
            </a:r>
            <a:r>
              <a:rPr sz="500" spc="-5" dirty="0">
                <a:latin typeface="Calibri"/>
                <a:cs typeface="Calibri"/>
              </a:rPr>
              <a:t> </a:t>
            </a:r>
            <a:r>
              <a:rPr sz="500" spc="-10" dirty="0">
                <a:latin typeface="Calibri"/>
                <a:cs typeface="Calibri"/>
              </a:rPr>
              <a:t>012182.</a:t>
            </a:r>
            <a:r>
              <a:rPr sz="500" dirty="0">
                <a:latin typeface="Calibri"/>
                <a:cs typeface="Calibri"/>
              </a:rPr>
              <a:t> </a:t>
            </a:r>
            <a:r>
              <a:rPr sz="500" spc="-50" dirty="0">
                <a:latin typeface="Calibri"/>
                <a:cs typeface="Calibri"/>
              </a:rPr>
              <a:t>–</a:t>
            </a:r>
            <a:endParaRPr sz="500" dirty="0">
              <a:latin typeface="Calibri"/>
              <a:cs typeface="Calibri"/>
            </a:endParaRPr>
          </a:p>
          <a:p>
            <a:pPr marL="12700">
              <a:lnSpc>
                <a:spcPct val="100000"/>
              </a:lnSpc>
              <a:spcBef>
                <a:spcPts val="25"/>
              </a:spcBef>
              <a:tabLst>
                <a:tab pos="4266565" algn="l"/>
              </a:tabLst>
            </a:pPr>
            <a:r>
              <a:rPr sz="750" baseline="5555" dirty="0">
                <a:latin typeface="Calibri"/>
                <a:cs typeface="Calibri"/>
              </a:rPr>
              <a:t>DOI:</a:t>
            </a:r>
            <a:r>
              <a:rPr sz="750" spc="-22" baseline="5555" dirty="0">
                <a:latin typeface="Calibri"/>
                <a:cs typeface="Calibri"/>
              </a:rPr>
              <a:t> </a:t>
            </a:r>
            <a:r>
              <a:rPr sz="750" spc="-15" baseline="5555" dirty="0">
                <a:latin typeface="Calibri"/>
                <a:cs typeface="Calibri"/>
              </a:rPr>
              <a:t>10.1088/1742‐6596/1468/1/012182.</a:t>
            </a:r>
            <a:r>
              <a:rPr sz="750" baseline="5555" dirty="0">
                <a:latin typeface="Calibri"/>
                <a:cs typeface="Calibri"/>
              </a:rPr>
              <a:t>	</a:t>
            </a:r>
            <a:r>
              <a:rPr sz="500" b="1" dirty="0">
                <a:latin typeface="Calibri"/>
                <a:cs typeface="Calibri"/>
              </a:rPr>
              <a:t>16</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1" name="object 2">
            <a:extLst>
              <a:ext uri="{FF2B5EF4-FFF2-40B4-BE49-F238E27FC236}">
                <a16:creationId xmlns:a16="http://schemas.microsoft.com/office/drawing/2014/main" id="{AD7E0352-18FF-31C2-D1E7-75E51FBA3480}"/>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2" name="object 2">
            <a:extLst>
              <a:ext uri="{FF2B5EF4-FFF2-40B4-BE49-F238E27FC236}">
                <a16:creationId xmlns:a16="http://schemas.microsoft.com/office/drawing/2014/main" id="{6AA75FC8-18C8-FA5B-B624-7F22EBA010F1}"/>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35645" y="127889"/>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80021"/>
            <a:ext cx="2806065" cy="180819"/>
          </a:xfrm>
          <a:prstGeom prst="rect">
            <a:avLst/>
          </a:prstGeom>
        </p:spPr>
        <p:txBody>
          <a:bodyPr vert="horz" wrap="square" lIns="0" tIns="11430" rIns="0" bIns="0" rtlCol="0">
            <a:spAutoFit/>
          </a:bodyPr>
          <a:lstStyle/>
          <a:p>
            <a:pPr marL="12700">
              <a:lnSpc>
                <a:spcPct val="100000"/>
              </a:lnSpc>
              <a:spcBef>
                <a:spcPts val="90"/>
              </a:spcBef>
            </a:pPr>
            <a:r>
              <a:rPr lang="en" dirty="0"/>
              <a:t>On the path to detecting submarines?</a:t>
            </a:r>
            <a:endParaRPr spc="-10" dirty="0"/>
          </a:p>
        </p:txBody>
      </p:sp>
      <p:sp>
        <p:nvSpPr>
          <p:cNvPr id="6" name="object 6"/>
          <p:cNvSpPr/>
          <p:nvPr/>
        </p:nvSpPr>
        <p:spPr>
          <a:xfrm>
            <a:off x="63067" y="478103"/>
            <a:ext cx="4482465" cy="172085"/>
          </a:xfrm>
          <a:custGeom>
            <a:avLst/>
            <a:gdLst/>
            <a:ahLst/>
            <a:cxnLst/>
            <a:rect l="l" t="t" r="r" b="b"/>
            <a:pathLst>
              <a:path w="4482465" h="172084">
                <a:moveTo>
                  <a:pt x="4431112" y="0"/>
                </a:moveTo>
                <a:lnTo>
                  <a:pt x="50800" y="0"/>
                </a:lnTo>
                <a:lnTo>
                  <a:pt x="31075" y="4008"/>
                </a:lnTo>
                <a:lnTo>
                  <a:pt x="14922" y="14922"/>
                </a:lnTo>
                <a:lnTo>
                  <a:pt x="4008" y="31075"/>
                </a:lnTo>
                <a:lnTo>
                  <a:pt x="0" y="50800"/>
                </a:lnTo>
                <a:lnTo>
                  <a:pt x="0" y="171522"/>
                </a:lnTo>
                <a:lnTo>
                  <a:pt x="4481912" y="171522"/>
                </a:lnTo>
                <a:lnTo>
                  <a:pt x="4481912" y="50800"/>
                </a:lnTo>
                <a:lnTo>
                  <a:pt x="4477904" y="31075"/>
                </a:lnTo>
                <a:lnTo>
                  <a:pt x="4466989" y="14922"/>
                </a:lnTo>
                <a:lnTo>
                  <a:pt x="4450836" y="4008"/>
                </a:lnTo>
                <a:lnTo>
                  <a:pt x="4431112" y="0"/>
                </a:lnTo>
                <a:close/>
              </a:path>
            </a:pathLst>
          </a:custGeom>
          <a:solidFill>
            <a:srgbClr val="267126"/>
          </a:solidFill>
        </p:spPr>
        <p:txBody>
          <a:bodyPr wrap="square" lIns="0" tIns="0" rIns="0" bIns="0" rtlCol="0"/>
          <a:lstStyle/>
          <a:p>
            <a:endParaRPr/>
          </a:p>
        </p:txBody>
      </p:sp>
      <p:sp>
        <p:nvSpPr>
          <p:cNvPr id="7" name="object 7"/>
          <p:cNvSpPr txBox="1"/>
          <p:nvPr/>
        </p:nvSpPr>
        <p:spPr>
          <a:xfrm>
            <a:off x="113868" y="506933"/>
            <a:ext cx="3562985" cy="120418"/>
          </a:xfrm>
          <a:prstGeom prst="rect">
            <a:avLst/>
          </a:prstGeom>
        </p:spPr>
        <p:txBody>
          <a:bodyPr vert="horz" wrap="square" lIns="0" tIns="0" rIns="0" bIns="0" rtlCol="0">
            <a:spAutoFit/>
          </a:bodyPr>
          <a:lstStyle/>
          <a:p>
            <a:pPr>
              <a:lnSpc>
                <a:spcPts val="944"/>
              </a:lnSpc>
            </a:pPr>
            <a:r>
              <a:rPr lang="en" sz="1000" spc="-10" dirty="0">
                <a:solidFill>
                  <a:srgbClr val="FFFFFF"/>
                </a:solidFill>
                <a:latin typeface="Calibri"/>
                <a:cs typeface="Calibri"/>
              </a:rPr>
              <a:t>Revolutionary method: detection of shut-down reactors</a:t>
            </a:r>
            <a:endParaRPr sz="1000" dirty="0">
              <a:latin typeface="Calibri"/>
              <a:cs typeface="Calibri"/>
            </a:endParaRPr>
          </a:p>
        </p:txBody>
      </p:sp>
      <p:grpSp>
        <p:nvGrpSpPr>
          <p:cNvPr id="8" name="object 8"/>
          <p:cNvGrpSpPr/>
          <p:nvPr/>
        </p:nvGrpSpPr>
        <p:grpSpPr>
          <a:xfrm>
            <a:off x="63067" y="636968"/>
            <a:ext cx="4482465" cy="753575"/>
            <a:chOff x="63067" y="636968"/>
            <a:chExt cx="4482465" cy="753575"/>
          </a:xfrm>
        </p:grpSpPr>
        <p:pic>
          <p:nvPicPr>
            <p:cNvPr id="9" name="object 9"/>
            <p:cNvPicPr/>
            <p:nvPr/>
          </p:nvPicPr>
          <p:blipFill>
            <a:blip r:embed="rId3" cstate="print"/>
            <a:stretch>
              <a:fillRect/>
            </a:stretch>
          </p:blipFill>
          <p:spPr>
            <a:xfrm>
              <a:off x="63067" y="636968"/>
              <a:ext cx="4481912" cy="50609"/>
            </a:xfrm>
            <a:prstGeom prst="rect">
              <a:avLst/>
            </a:prstGeom>
          </p:spPr>
        </p:pic>
        <p:sp>
          <p:nvSpPr>
            <p:cNvPr id="11" name="object 11"/>
            <p:cNvSpPr/>
            <p:nvPr/>
          </p:nvSpPr>
          <p:spPr>
            <a:xfrm>
              <a:off x="63067" y="681248"/>
              <a:ext cx="4482465" cy="709295"/>
            </a:xfrm>
            <a:custGeom>
              <a:avLst/>
              <a:gdLst/>
              <a:ahLst/>
              <a:cxnLst/>
              <a:rect l="l" t="t" r="r" b="b"/>
              <a:pathLst>
                <a:path w="4482465" h="709294">
                  <a:moveTo>
                    <a:pt x="4481912" y="0"/>
                  </a:moveTo>
                  <a:lnTo>
                    <a:pt x="0" y="0"/>
                  </a:lnTo>
                  <a:lnTo>
                    <a:pt x="0" y="658462"/>
                  </a:lnTo>
                  <a:lnTo>
                    <a:pt x="4008" y="678186"/>
                  </a:lnTo>
                  <a:lnTo>
                    <a:pt x="14922" y="694339"/>
                  </a:lnTo>
                  <a:lnTo>
                    <a:pt x="31075" y="705253"/>
                  </a:lnTo>
                  <a:lnTo>
                    <a:pt x="50800" y="709262"/>
                  </a:lnTo>
                  <a:lnTo>
                    <a:pt x="4431112" y="709262"/>
                  </a:lnTo>
                  <a:lnTo>
                    <a:pt x="4450836" y="705253"/>
                  </a:lnTo>
                  <a:lnTo>
                    <a:pt x="4466989" y="694339"/>
                  </a:lnTo>
                  <a:lnTo>
                    <a:pt x="4477904" y="678186"/>
                  </a:lnTo>
                  <a:lnTo>
                    <a:pt x="4481912" y="658462"/>
                  </a:lnTo>
                  <a:lnTo>
                    <a:pt x="4481912" y="0"/>
                  </a:lnTo>
                  <a:close/>
                </a:path>
              </a:pathLst>
            </a:custGeom>
            <a:solidFill>
              <a:srgbClr val="E9F0E9"/>
            </a:solidFill>
          </p:spPr>
          <p:txBody>
            <a:bodyPr wrap="square" lIns="0" tIns="0" rIns="0" bIns="0" rtlCol="0"/>
            <a:lstStyle/>
            <a:p>
              <a:endParaRPr/>
            </a:p>
          </p:txBody>
        </p:sp>
      </p:grpSp>
      <p:sp>
        <p:nvSpPr>
          <p:cNvPr id="12" name="object 12"/>
          <p:cNvSpPr txBox="1"/>
          <p:nvPr/>
        </p:nvSpPr>
        <p:spPr>
          <a:xfrm>
            <a:off x="88468" y="627665"/>
            <a:ext cx="4533265" cy="730328"/>
          </a:xfrm>
          <a:prstGeom prst="rect">
            <a:avLst/>
          </a:prstGeom>
        </p:spPr>
        <p:txBody>
          <a:bodyPr vert="horz" wrap="square" lIns="0" tIns="37465" rIns="0" bIns="0" rtlCol="0">
            <a:spAutoFit/>
          </a:bodyPr>
          <a:lstStyle/>
          <a:p>
            <a:pPr marL="25400">
              <a:lnSpc>
                <a:spcPct val="100000"/>
              </a:lnSpc>
              <a:spcBef>
                <a:spcPts val="295"/>
              </a:spcBef>
            </a:pPr>
            <a:r>
              <a:rPr lang="en-US" sz="1000" b="1" spc="-25" dirty="0">
                <a:latin typeface="Calibri"/>
                <a:cs typeface="Calibri"/>
              </a:rPr>
              <a:t>Key innovation</a:t>
            </a:r>
            <a:r>
              <a:rPr sz="1000" b="1" dirty="0">
                <a:latin typeface="Calibri"/>
                <a:cs typeface="Calibri"/>
              </a:rPr>
              <a:t>:</a:t>
            </a:r>
            <a:r>
              <a:rPr sz="1000" b="1" spc="-25" dirty="0">
                <a:latin typeface="Calibri"/>
                <a:cs typeface="Calibri"/>
              </a:rPr>
              <a:t> </a:t>
            </a:r>
            <a:r>
              <a:rPr lang="en-US" sz="1000" spc="-10" dirty="0">
                <a:latin typeface="Calibri"/>
                <a:cs typeface="Calibri"/>
              </a:rPr>
              <a:t>registration of antineutrinos from </a:t>
            </a:r>
            <a:r>
              <a:rPr sz="1000" dirty="0">
                <a:latin typeface="Calibri"/>
                <a:cs typeface="Calibri"/>
              </a:rPr>
              <a:t>Ce‐144</a:t>
            </a:r>
            <a:r>
              <a:rPr sz="1000" spc="-25" dirty="0">
                <a:latin typeface="Calibri"/>
                <a:cs typeface="Calibri"/>
              </a:rPr>
              <a:t> </a:t>
            </a:r>
            <a:r>
              <a:rPr lang="en-US" sz="1000" spc="-25" dirty="0">
                <a:latin typeface="Calibri"/>
                <a:cs typeface="Calibri"/>
              </a:rPr>
              <a:t>and</a:t>
            </a:r>
            <a:r>
              <a:rPr sz="1000" spc="-20" dirty="0">
                <a:latin typeface="Calibri"/>
                <a:cs typeface="Calibri"/>
              </a:rPr>
              <a:t> </a:t>
            </a:r>
            <a:r>
              <a:rPr sz="1000" spc="-10" dirty="0">
                <a:latin typeface="Calibri"/>
                <a:cs typeface="Calibri"/>
              </a:rPr>
              <a:t>Ru‐106</a:t>
            </a:r>
            <a:endParaRPr sz="1000" dirty="0">
              <a:latin typeface="Calibri"/>
              <a:cs typeface="Calibri"/>
            </a:endParaRPr>
          </a:p>
          <a:p>
            <a:pPr marL="25400">
              <a:lnSpc>
                <a:spcPct val="100000"/>
              </a:lnSpc>
              <a:spcBef>
                <a:spcPts val="195"/>
              </a:spcBef>
            </a:pPr>
            <a:r>
              <a:rPr sz="1000" dirty="0">
                <a:latin typeface="Calibri"/>
                <a:cs typeface="Calibri"/>
              </a:rPr>
              <a:t>‐</a:t>
            </a:r>
            <a:r>
              <a:rPr sz="1000" spc="-15" dirty="0">
                <a:latin typeface="Calibri"/>
                <a:cs typeface="Calibri"/>
              </a:rPr>
              <a:t> </a:t>
            </a:r>
            <a:r>
              <a:rPr sz="1000" dirty="0">
                <a:latin typeface="Calibri"/>
                <a:cs typeface="Calibri"/>
              </a:rPr>
              <a:t>Ce‐144:</a:t>
            </a:r>
            <a:r>
              <a:rPr sz="1000" spc="-15" dirty="0">
                <a:latin typeface="Calibri"/>
                <a:cs typeface="Calibri"/>
              </a:rPr>
              <a:t> </a:t>
            </a:r>
            <a:r>
              <a:rPr sz="1000" dirty="0">
                <a:latin typeface="Calibri"/>
                <a:cs typeface="Calibri"/>
              </a:rPr>
              <a:t>T</a:t>
            </a:r>
            <a:r>
              <a:rPr sz="1050" baseline="-11904" dirty="0">
                <a:latin typeface="Calibri"/>
                <a:cs typeface="Calibri"/>
              </a:rPr>
              <a:t>1</a:t>
            </a:r>
            <a:r>
              <a:rPr sz="1050" baseline="-11904" dirty="0">
                <a:latin typeface="Cambria"/>
                <a:cs typeface="Cambria"/>
              </a:rPr>
              <a:t>/</a:t>
            </a:r>
            <a:r>
              <a:rPr sz="1050" baseline="-11904" dirty="0">
                <a:latin typeface="Calibri"/>
                <a:cs typeface="Calibri"/>
              </a:rPr>
              <a:t>2</a:t>
            </a:r>
            <a:r>
              <a:rPr sz="1050" spc="157" baseline="-11904"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285</a:t>
            </a:r>
            <a:r>
              <a:rPr sz="1000" spc="-15" dirty="0">
                <a:latin typeface="Calibri"/>
                <a:cs typeface="Calibri"/>
              </a:rPr>
              <a:t> </a:t>
            </a:r>
            <a:r>
              <a:rPr lang="en-US" sz="1000" spc="-20" dirty="0">
                <a:latin typeface="Calibri"/>
                <a:cs typeface="Calibri"/>
              </a:rPr>
              <a:t>days</a:t>
            </a:r>
            <a:endParaRPr sz="1000" dirty="0">
              <a:latin typeface="Calibri"/>
              <a:cs typeface="Calibri"/>
            </a:endParaRPr>
          </a:p>
          <a:p>
            <a:pPr marL="25400">
              <a:lnSpc>
                <a:spcPct val="100000"/>
              </a:lnSpc>
              <a:spcBef>
                <a:spcPts val="195"/>
              </a:spcBef>
            </a:pPr>
            <a:r>
              <a:rPr sz="1000" dirty="0">
                <a:latin typeface="Calibri"/>
                <a:cs typeface="Calibri"/>
              </a:rPr>
              <a:t>‐</a:t>
            </a:r>
            <a:r>
              <a:rPr sz="1000" spc="-15" dirty="0">
                <a:latin typeface="Calibri"/>
                <a:cs typeface="Calibri"/>
              </a:rPr>
              <a:t> </a:t>
            </a:r>
            <a:r>
              <a:rPr sz="1000" dirty="0">
                <a:latin typeface="Calibri"/>
                <a:cs typeface="Calibri"/>
              </a:rPr>
              <a:t>Ru‐106:</a:t>
            </a:r>
            <a:r>
              <a:rPr sz="1000" spc="-15" dirty="0">
                <a:latin typeface="Calibri"/>
                <a:cs typeface="Calibri"/>
              </a:rPr>
              <a:t> </a:t>
            </a:r>
            <a:r>
              <a:rPr sz="1000" dirty="0">
                <a:latin typeface="Calibri"/>
                <a:cs typeface="Calibri"/>
              </a:rPr>
              <a:t>T</a:t>
            </a:r>
            <a:r>
              <a:rPr sz="1050" baseline="-11904" dirty="0">
                <a:latin typeface="Calibri"/>
                <a:cs typeface="Calibri"/>
              </a:rPr>
              <a:t>1</a:t>
            </a:r>
            <a:r>
              <a:rPr sz="1050" baseline="-11904" dirty="0">
                <a:latin typeface="Cambria"/>
                <a:cs typeface="Cambria"/>
              </a:rPr>
              <a:t>/</a:t>
            </a:r>
            <a:r>
              <a:rPr sz="1050" baseline="-11904" dirty="0">
                <a:latin typeface="Calibri"/>
                <a:cs typeface="Calibri"/>
              </a:rPr>
              <a:t>2</a:t>
            </a:r>
            <a:r>
              <a:rPr sz="1050" spc="157" baseline="-11904"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374</a:t>
            </a:r>
            <a:r>
              <a:rPr sz="1000" spc="-15" dirty="0">
                <a:latin typeface="Calibri"/>
                <a:cs typeface="Calibri"/>
              </a:rPr>
              <a:t> </a:t>
            </a:r>
            <a:r>
              <a:rPr lang="en-US" sz="1000" spc="-25" dirty="0">
                <a:latin typeface="Calibri"/>
                <a:cs typeface="Calibri"/>
              </a:rPr>
              <a:t>days</a:t>
            </a:r>
            <a:endParaRPr sz="1000" dirty="0">
              <a:latin typeface="Calibri"/>
              <a:cs typeface="Calibri"/>
            </a:endParaRPr>
          </a:p>
          <a:p>
            <a:pPr marL="25400">
              <a:lnSpc>
                <a:spcPct val="100000"/>
              </a:lnSpc>
              <a:spcBef>
                <a:spcPts val="195"/>
              </a:spcBef>
            </a:pPr>
            <a:r>
              <a:rPr sz="1000" dirty="0">
                <a:latin typeface="Calibri"/>
                <a:cs typeface="Calibri"/>
              </a:rPr>
              <a:t>‐</a:t>
            </a:r>
            <a:r>
              <a:rPr sz="1000" spc="-25" dirty="0">
                <a:latin typeface="Calibri"/>
                <a:cs typeface="Calibri"/>
              </a:rPr>
              <a:t> </a:t>
            </a:r>
            <a:r>
              <a:rPr lang="en" sz="1000" spc="-10" dirty="0">
                <a:latin typeface="Calibri"/>
                <a:cs typeface="Calibri"/>
              </a:rPr>
              <a:t>dominate 2-3 years after reactor shutdown</a:t>
            </a:r>
            <a:endParaRPr sz="1000" dirty="0">
              <a:latin typeface="Calibri"/>
              <a:cs typeface="Calibri"/>
            </a:endParaRPr>
          </a:p>
        </p:txBody>
      </p:sp>
      <p:sp>
        <p:nvSpPr>
          <p:cNvPr id="13" name="object 13"/>
          <p:cNvSpPr txBox="1"/>
          <p:nvPr/>
        </p:nvSpPr>
        <p:spPr>
          <a:xfrm>
            <a:off x="63220" y="1518431"/>
            <a:ext cx="1803400" cy="1088390"/>
          </a:xfrm>
          <a:prstGeom prst="rect">
            <a:avLst/>
          </a:prstGeom>
        </p:spPr>
        <p:txBody>
          <a:bodyPr vert="horz" wrap="square" lIns="0" tIns="37465" rIns="0" bIns="0" rtlCol="0">
            <a:spAutoFit/>
          </a:bodyPr>
          <a:lstStyle/>
          <a:p>
            <a:pPr marL="12700">
              <a:lnSpc>
                <a:spcPct val="100000"/>
              </a:lnSpc>
              <a:spcBef>
                <a:spcPts val="295"/>
              </a:spcBef>
            </a:pPr>
            <a:r>
              <a:rPr lang="en" sz="1000" b="1" spc="-10" dirty="0">
                <a:latin typeface="Calibri"/>
                <a:cs typeface="Calibri"/>
              </a:rPr>
              <a:t>Detector requirements</a:t>
            </a:r>
            <a:r>
              <a:rPr sz="1000" b="1" spc="-10" dirty="0">
                <a:latin typeface="Calibri"/>
                <a:cs typeface="Calibri"/>
              </a:rPr>
              <a:t>:</a:t>
            </a:r>
            <a:endParaRPr sz="1000" dirty="0">
              <a:latin typeface="Calibri"/>
              <a:cs typeface="Calibri"/>
            </a:endParaRPr>
          </a:p>
          <a:p>
            <a:pPr marL="12700">
              <a:lnSpc>
                <a:spcPct val="100000"/>
              </a:lnSpc>
              <a:spcBef>
                <a:spcPts val="195"/>
              </a:spcBef>
            </a:pPr>
            <a:r>
              <a:rPr sz="1000" dirty="0">
                <a:latin typeface="Calibri"/>
                <a:cs typeface="Calibri"/>
              </a:rPr>
              <a:t>‐</a:t>
            </a:r>
            <a:r>
              <a:rPr sz="1000" spc="-20" dirty="0">
                <a:latin typeface="Calibri"/>
                <a:cs typeface="Calibri"/>
              </a:rPr>
              <a:t> </a:t>
            </a:r>
            <a:r>
              <a:rPr lang="en-US" sz="1000" dirty="0">
                <a:latin typeface="Calibri"/>
                <a:cs typeface="Calibri"/>
              </a:rPr>
              <a:t>Fuel extraction</a:t>
            </a:r>
            <a:r>
              <a:rPr sz="1000" spc="-10" dirty="0">
                <a:latin typeface="Calibri"/>
                <a:cs typeface="Calibri"/>
              </a:rPr>
              <a:t>:</a:t>
            </a:r>
            <a:r>
              <a:rPr sz="1000" spc="-20" dirty="0">
                <a:latin typeface="Calibri"/>
                <a:cs typeface="Calibri"/>
              </a:rPr>
              <a:t> </a:t>
            </a:r>
            <a:r>
              <a:rPr sz="1000" b="1" dirty="0">
                <a:latin typeface="Calibri"/>
                <a:cs typeface="Calibri"/>
              </a:rPr>
              <a:t>100</a:t>
            </a:r>
            <a:r>
              <a:rPr sz="1000" b="1" spc="-20" dirty="0">
                <a:latin typeface="Calibri"/>
                <a:cs typeface="Calibri"/>
              </a:rPr>
              <a:t> </a:t>
            </a:r>
            <a:r>
              <a:rPr lang="en-US" sz="1000" b="1" spc="-25" dirty="0">
                <a:latin typeface="Calibri"/>
                <a:cs typeface="Calibri"/>
              </a:rPr>
              <a:t>kg</a:t>
            </a:r>
            <a:endParaRPr lang="en" sz="1000" dirty="0">
              <a:latin typeface="Calibri"/>
              <a:cs typeface="Calibri"/>
            </a:endParaRPr>
          </a:p>
          <a:p>
            <a:pPr marL="12700">
              <a:lnSpc>
                <a:spcPct val="100000"/>
              </a:lnSpc>
              <a:spcBef>
                <a:spcPts val="195"/>
              </a:spcBef>
            </a:pPr>
            <a:r>
              <a:rPr lang="en" sz="1000" dirty="0">
                <a:latin typeface="Calibri"/>
                <a:cs typeface="Calibri"/>
              </a:rPr>
              <a:t>‐</a:t>
            </a:r>
            <a:r>
              <a:rPr lang="en" sz="1000" spc="-5" dirty="0">
                <a:latin typeface="Calibri"/>
                <a:cs typeface="Calibri"/>
              </a:rPr>
              <a:t> </a:t>
            </a:r>
            <a:r>
              <a:rPr lang="en" sz="1000" spc="-10" dirty="0">
                <a:latin typeface="Calibri"/>
                <a:cs typeface="Calibri"/>
              </a:rPr>
              <a:t>Enrichment control:</a:t>
            </a:r>
            <a:r>
              <a:rPr lang="en" sz="1000" spc="-5" dirty="0">
                <a:latin typeface="Calibri"/>
                <a:cs typeface="Calibri"/>
              </a:rPr>
              <a:t> </a:t>
            </a:r>
            <a:r>
              <a:rPr lang="en" sz="1000" b="1" dirty="0">
                <a:latin typeface="Calibri"/>
                <a:cs typeface="Calibri"/>
              </a:rPr>
              <a:t>10</a:t>
            </a:r>
            <a:r>
              <a:rPr lang="en" sz="1000" b="1" spc="-5" dirty="0">
                <a:latin typeface="Calibri"/>
                <a:cs typeface="Calibri"/>
              </a:rPr>
              <a:t> </a:t>
            </a:r>
            <a:r>
              <a:rPr lang="en-US" sz="1000" b="1" spc="-20" dirty="0">
                <a:latin typeface="Calibri"/>
                <a:cs typeface="Calibri"/>
              </a:rPr>
              <a:t>tons</a:t>
            </a:r>
            <a:endParaRPr lang="ru-RU" sz="1000" dirty="0">
              <a:latin typeface="Calibri"/>
              <a:cs typeface="Calibri"/>
            </a:endParaRPr>
          </a:p>
          <a:p>
            <a:pPr marL="12700">
              <a:lnSpc>
                <a:spcPct val="100000"/>
              </a:lnSpc>
              <a:spcBef>
                <a:spcPts val="195"/>
              </a:spcBef>
            </a:pPr>
            <a:r>
              <a:rPr sz="1000" dirty="0">
                <a:latin typeface="Calibri"/>
                <a:cs typeface="Calibri"/>
              </a:rPr>
              <a:t>‐</a:t>
            </a:r>
            <a:r>
              <a:rPr sz="1000" spc="10" dirty="0">
                <a:latin typeface="Calibri"/>
                <a:cs typeface="Calibri"/>
              </a:rPr>
              <a:t> </a:t>
            </a:r>
            <a:r>
              <a:rPr lang="en-US" sz="1000" spc="-10" dirty="0">
                <a:latin typeface="Calibri"/>
                <a:cs typeface="Calibri"/>
              </a:rPr>
              <a:t>Distance</a:t>
            </a:r>
            <a:r>
              <a:rPr sz="1000" spc="-10" dirty="0">
                <a:latin typeface="Calibri"/>
                <a:cs typeface="Calibri"/>
              </a:rPr>
              <a:t>:</a:t>
            </a:r>
            <a:r>
              <a:rPr sz="1000" spc="15" dirty="0">
                <a:latin typeface="Calibri"/>
                <a:cs typeface="Calibri"/>
              </a:rPr>
              <a:t> </a:t>
            </a:r>
            <a:r>
              <a:rPr sz="1000" spc="-10" dirty="0">
                <a:latin typeface="Calibri"/>
                <a:cs typeface="Calibri"/>
              </a:rPr>
              <a:t>25‐100</a:t>
            </a:r>
            <a:r>
              <a:rPr sz="1000" spc="10" dirty="0">
                <a:latin typeface="Calibri"/>
                <a:cs typeface="Calibri"/>
              </a:rPr>
              <a:t> </a:t>
            </a:r>
            <a:r>
              <a:rPr lang="en-US" sz="1000" spc="-50" dirty="0">
                <a:latin typeface="Calibri"/>
                <a:cs typeface="Calibri"/>
              </a:rPr>
              <a:t>m</a:t>
            </a:r>
            <a:endParaRPr sz="1000" dirty="0">
              <a:latin typeface="Calibri"/>
              <a:cs typeface="Calibri"/>
            </a:endParaRPr>
          </a:p>
          <a:p>
            <a:pPr marL="12700">
              <a:lnSpc>
                <a:spcPct val="100000"/>
              </a:lnSpc>
              <a:spcBef>
                <a:spcPts val="195"/>
              </a:spcBef>
            </a:pPr>
            <a:r>
              <a:rPr sz="1000" dirty="0">
                <a:latin typeface="Calibri"/>
                <a:cs typeface="Calibri"/>
              </a:rPr>
              <a:t>‐</a:t>
            </a:r>
            <a:r>
              <a:rPr sz="1000" spc="15" dirty="0">
                <a:latin typeface="Calibri"/>
                <a:cs typeface="Calibri"/>
              </a:rPr>
              <a:t> </a:t>
            </a:r>
            <a:r>
              <a:rPr lang="en-US" sz="1000" spc="-10" dirty="0">
                <a:latin typeface="Calibri"/>
                <a:cs typeface="Calibri"/>
              </a:rPr>
              <a:t>Detection probability</a:t>
            </a:r>
            <a:r>
              <a:rPr sz="1000" spc="-10" dirty="0">
                <a:latin typeface="Calibri"/>
                <a:cs typeface="Calibri"/>
              </a:rPr>
              <a:t>:</a:t>
            </a:r>
            <a:r>
              <a:rPr sz="1000" spc="20" dirty="0">
                <a:latin typeface="Calibri"/>
                <a:cs typeface="Calibri"/>
              </a:rPr>
              <a:t> </a:t>
            </a:r>
            <a:r>
              <a:rPr sz="1000" spc="-25" dirty="0">
                <a:latin typeface="Calibri"/>
                <a:cs typeface="Calibri"/>
              </a:rPr>
              <a:t>90%</a:t>
            </a:r>
            <a:endParaRPr sz="1000" dirty="0">
              <a:latin typeface="Calibri"/>
              <a:cs typeface="Calibri"/>
            </a:endParaRPr>
          </a:p>
          <a:p>
            <a:pPr marL="12700">
              <a:lnSpc>
                <a:spcPct val="100000"/>
              </a:lnSpc>
              <a:spcBef>
                <a:spcPts val="195"/>
              </a:spcBef>
            </a:pPr>
            <a:r>
              <a:rPr sz="1000" dirty="0">
                <a:latin typeface="Calibri"/>
                <a:cs typeface="Calibri"/>
              </a:rPr>
              <a:t>‐</a:t>
            </a:r>
            <a:r>
              <a:rPr sz="1000" spc="-35" dirty="0">
                <a:latin typeface="Calibri"/>
                <a:cs typeface="Calibri"/>
              </a:rPr>
              <a:t> </a:t>
            </a:r>
            <a:r>
              <a:rPr lang="en-US" sz="1000" dirty="0">
                <a:latin typeface="Calibri"/>
                <a:cs typeface="Calibri"/>
              </a:rPr>
              <a:t>False positives</a:t>
            </a:r>
            <a:r>
              <a:rPr sz="1000" dirty="0">
                <a:latin typeface="Calibri"/>
                <a:cs typeface="Calibri"/>
              </a:rPr>
              <a:t>:</a:t>
            </a:r>
            <a:r>
              <a:rPr sz="1000" spc="-30" dirty="0">
                <a:latin typeface="Calibri"/>
                <a:cs typeface="Calibri"/>
              </a:rPr>
              <a:t> </a:t>
            </a:r>
            <a:r>
              <a:rPr sz="1000" spc="-25" dirty="0">
                <a:latin typeface="Calibri"/>
                <a:cs typeface="Calibri"/>
              </a:rPr>
              <a:t>5%</a:t>
            </a:r>
            <a:endParaRPr sz="1000" dirty="0">
              <a:latin typeface="Calibri"/>
              <a:cs typeface="Calibri"/>
            </a:endParaRPr>
          </a:p>
        </p:txBody>
      </p:sp>
      <p:sp>
        <p:nvSpPr>
          <p:cNvPr id="14" name="object 14"/>
          <p:cNvSpPr txBox="1"/>
          <p:nvPr/>
        </p:nvSpPr>
        <p:spPr>
          <a:xfrm>
            <a:off x="2329256" y="1515027"/>
            <a:ext cx="1738630" cy="1088390"/>
          </a:xfrm>
          <a:prstGeom prst="rect">
            <a:avLst/>
          </a:prstGeom>
        </p:spPr>
        <p:txBody>
          <a:bodyPr vert="horz" wrap="square" lIns="0" tIns="37465" rIns="0" bIns="0" rtlCol="0">
            <a:spAutoFit/>
          </a:bodyPr>
          <a:lstStyle/>
          <a:p>
            <a:pPr marL="12700">
              <a:lnSpc>
                <a:spcPct val="100000"/>
              </a:lnSpc>
              <a:spcBef>
                <a:spcPts val="295"/>
              </a:spcBef>
            </a:pPr>
            <a:r>
              <a:rPr lang="en" sz="1000" b="1" spc="-20" dirty="0">
                <a:latin typeface="Calibri"/>
                <a:cs typeface="Calibri"/>
              </a:rPr>
              <a:t>Unique advantages</a:t>
            </a:r>
            <a:r>
              <a:rPr sz="1000" b="1" spc="-10" dirty="0">
                <a:latin typeface="Calibri"/>
                <a:cs typeface="Calibri"/>
              </a:rPr>
              <a:t>:</a:t>
            </a:r>
            <a:endParaRPr sz="1000" dirty="0">
              <a:latin typeface="Calibri"/>
              <a:cs typeface="Calibri"/>
            </a:endParaRPr>
          </a:p>
          <a:p>
            <a:pPr marL="12700">
              <a:lnSpc>
                <a:spcPct val="100000"/>
              </a:lnSpc>
              <a:spcBef>
                <a:spcPts val="195"/>
              </a:spcBef>
            </a:pPr>
            <a:r>
              <a:rPr sz="1000" dirty="0">
                <a:latin typeface="Calibri"/>
                <a:cs typeface="Calibri"/>
              </a:rPr>
              <a:t>‐</a:t>
            </a:r>
            <a:r>
              <a:rPr sz="1000" spc="-10" dirty="0">
                <a:latin typeface="Calibri"/>
                <a:cs typeface="Calibri"/>
              </a:rPr>
              <a:t> </a:t>
            </a:r>
            <a:r>
              <a:rPr lang="en" sz="1000" spc="-10" dirty="0">
                <a:latin typeface="Calibri"/>
                <a:cs typeface="Calibri"/>
              </a:rPr>
              <a:t>Impossible to shield</a:t>
            </a:r>
            <a:endParaRPr sz="1000" dirty="0">
              <a:latin typeface="Calibri"/>
              <a:cs typeface="Calibri"/>
            </a:endParaRPr>
          </a:p>
          <a:p>
            <a:pPr marL="12700">
              <a:lnSpc>
                <a:spcPct val="100000"/>
              </a:lnSpc>
              <a:spcBef>
                <a:spcPts val="195"/>
              </a:spcBef>
            </a:pPr>
            <a:r>
              <a:rPr sz="1000" dirty="0">
                <a:latin typeface="Calibri"/>
                <a:cs typeface="Calibri"/>
              </a:rPr>
              <a:t>‐</a:t>
            </a:r>
            <a:r>
              <a:rPr sz="1000" spc="-25" dirty="0">
                <a:latin typeface="Calibri"/>
                <a:cs typeface="Calibri"/>
              </a:rPr>
              <a:t> </a:t>
            </a:r>
            <a:r>
              <a:rPr lang="en" sz="1000" dirty="0">
                <a:latin typeface="Calibri"/>
                <a:cs typeface="Calibri"/>
              </a:rPr>
              <a:t>No access to the vessel required</a:t>
            </a:r>
            <a:endParaRPr sz="1000" dirty="0">
              <a:latin typeface="Calibri"/>
              <a:cs typeface="Calibri"/>
            </a:endParaRPr>
          </a:p>
          <a:p>
            <a:pPr marL="12700">
              <a:lnSpc>
                <a:spcPct val="100000"/>
              </a:lnSpc>
              <a:spcBef>
                <a:spcPts val="195"/>
              </a:spcBef>
            </a:pPr>
            <a:r>
              <a:rPr sz="1000" dirty="0">
                <a:latin typeface="Calibri"/>
                <a:cs typeface="Calibri"/>
              </a:rPr>
              <a:t>‐</a:t>
            </a:r>
            <a:r>
              <a:rPr sz="1000" spc="5" dirty="0">
                <a:latin typeface="Calibri"/>
                <a:cs typeface="Calibri"/>
              </a:rPr>
              <a:t> </a:t>
            </a:r>
            <a:r>
              <a:rPr lang="en" sz="1000" spc="-10" dirty="0">
                <a:latin typeface="Calibri"/>
                <a:cs typeface="Calibri"/>
              </a:rPr>
              <a:t>Preservation of military secrets</a:t>
            </a:r>
            <a:endParaRPr sz="1000" dirty="0">
              <a:latin typeface="Calibri"/>
              <a:cs typeface="Calibri"/>
            </a:endParaRPr>
          </a:p>
          <a:p>
            <a:pPr marL="12700">
              <a:lnSpc>
                <a:spcPct val="100000"/>
              </a:lnSpc>
              <a:spcBef>
                <a:spcPts val="195"/>
              </a:spcBef>
            </a:pPr>
            <a:r>
              <a:rPr sz="1000" dirty="0">
                <a:latin typeface="Calibri"/>
                <a:cs typeface="Calibri"/>
              </a:rPr>
              <a:t>‐</a:t>
            </a:r>
            <a:r>
              <a:rPr sz="1000" spc="20" dirty="0">
                <a:latin typeface="Calibri"/>
                <a:cs typeface="Calibri"/>
              </a:rPr>
              <a:t> </a:t>
            </a:r>
            <a:r>
              <a:rPr lang="en" sz="1000" spc="-10" dirty="0">
                <a:latin typeface="Calibri"/>
                <a:cs typeface="Calibri"/>
              </a:rPr>
              <a:t>Continuous monitoring</a:t>
            </a:r>
            <a:endParaRPr sz="1000" dirty="0">
              <a:latin typeface="Calibri"/>
              <a:cs typeface="Calibri"/>
            </a:endParaRPr>
          </a:p>
          <a:p>
            <a:pPr marL="12700">
              <a:lnSpc>
                <a:spcPct val="100000"/>
              </a:lnSpc>
              <a:spcBef>
                <a:spcPts val="195"/>
              </a:spcBef>
            </a:pPr>
            <a:r>
              <a:rPr sz="1000" dirty="0">
                <a:latin typeface="Calibri"/>
                <a:cs typeface="Calibri"/>
              </a:rPr>
              <a:t>‐</a:t>
            </a:r>
            <a:r>
              <a:rPr sz="1000" spc="-5" dirty="0">
                <a:latin typeface="Calibri"/>
                <a:cs typeface="Calibri"/>
              </a:rPr>
              <a:t> </a:t>
            </a:r>
            <a:r>
              <a:rPr lang="en" sz="1000" spc="-10" dirty="0">
                <a:latin typeface="Calibri"/>
                <a:cs typeface="Calibri"/>
              </a:rPr>
              <a:t>Reactor operation history</a:t>
            </a:r>
            <a:endParaRPr sz="1000" dirty="0">
              <a:latin typeface="Calibri"/>
              <a:cs typeface="Calibri"/>
            </a:endParaRPr>
          </a:p>
        </p:txBody>
      </p:sp>
      <p:grpSp>
        <p:nvGrpSpPr>
          <p:cNvPr id="15" name="object 15"/>
          <p:cNvGrpSpPr/>
          <p:nvPr/>
        </p:nvGrpSpPr>
        <p:grpSpPr>
          <a:xfrm>
            <a:off x="63067" y="2703093"/>
            <a:ext cx="4482465" cy="548005"/>
            <a:chOff x="63067" y="2703093"/>
            <a:chExt cx="4482465" cy="548005"/>
          </a:xfrm>
        </p:grpSpPr>
        <p:sp>
          <p:nvSpPr>
            <p:cNvPr id="16" name="object 16"/>
            <p:cNvSpPr/>
            <p:nvPr/>
          </p:nvSpPr>
          <p:spPr>
            <a:xfrm>
              <a:off x="63067" y="2703093"/>
              <a:ext cx="4482465" cy="166370"/>
            </a:xfrm>
            <a:custGeom>
              <a:avLst/>
              <a:gdLst/>
              <a:ahLst/>
              <a:cxnLst/>
              <a:rect l="l" t="t" r="r" b="b"/>
              <a:pathLst>
                <a:path w="4482465" h="166369">
                  <a:moveTo>
                    <a:pt x="4431112" y="0"/>
                  </a:moveTo>
                  <a:lnTo>
                    <a:pt x="50800" y="0"/>
                  </a:lnTo>
                  <a:lnTo>
                    <a:pt x="31075" y="4008"/>
                  </a:lnTo>
                  <a:lnTo>
                    <a:pt x="14922" y="14922"/>
                  </a:lnTo>
                  <a:lnTo>
                    <a:pt x="4008" y="31075"/>
                  </a:lnTo>
                  <a:lnTo>
                    <a:pt x="0" y="50800"/>
                  </a:lnTo>
                  <a:lnTo>
                    <a:pt x="0" y="165838"/>
                  </a:lnTo>
                  <a:lnTo>
                    <a:pt x="4481912" y="165838"/>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7" name="object 17"/>
            <p:cNvPicPr/>
            <p:nvPr/>
          </p:nvPicPr>
          <p:blipFill>
            <a:blip r:embed="rId4" cstate="print"/>
            <a:stretch>
              <a:fillRect/>
            </a:stretch>
          </p:blipFill>
          <p:spPr>
            <a:xfrm>
              <a:off x="63067" y="2856280"/>
              <a:ext cx="4481912" cy="50609"/>
            </a:xfrm>
            <a:prstGeom prst="rect">
              <a:avLst/>
            </a:prstGeom>
          </p:spPr>
        </p:pic>
        <p:sp>
          <p:nvSpPr>
            <p:cNvPr id="18" name="object 18"/>
            <p:cNvSpPr/>
            <p:nvPr/>
          </p:nvSpPr>
          <p:spPr>
            <a:xfrm>
              <a:off x="63067" y="2900558"/>
              <a:ext cx="4482465" cy="350520"/>
            </a:xfrm>
            <a:custGeom>
              <a:avLst/>
              <a:gdLst/>
              <a:ahLst/>
              <a:cxnLst/>
              <a:rect l="l" t="t" r="r" b="b"/>
              <a:pathLst>
                <a:path w="4482465" h="350519">
                  <a:moveTo>
                    <a:pt x="4481912" y="0"/>
                  </a:moveTo>
                  <a:lnTo>
                    <a:pt x="0" y="0"/>
                  </a:lnTo>
                  <a:lnTo>
                    <a:pt x="0" y="299676"/>
                  </a:lnTo>
                  <a:lnTo>
                    <a:pt x="4008" y="319400"/>
                  </a:lnTo>
                  <a:lnTo>
                    <a:pt x="14922" y="335553"/>
                  </a:lnTo>
                  <a:lnTo>
                    <a:pt x="31075" y="346467"/>
                  </a:lnTo>
                  <a:lnTo>
                    <a:pt x="50800" y="350476"/>
                  </a:lnTo>
                  <a:lnTo>
                    <a:pt x="4431112" y="350476"/>
                  </a:lnTo>
                  <a:lnTo>
                    <a:pt x="4450836" y="346467"/>
                  </a:lnTo>
                  <a:lnTo>
                    <a:pt x="4466989" y="335553"/>
                  </a:lnTo>
                  <a:lnTo>
                    <a:pt x="4477904" y="319400"/>
                  </a:lnTo>
                  <a:lnTo>
                    <a:pt x="4481912" y="299676"/>
                  </a:lnTo>
                  <a:lnTo>
                    <a:pt x="4481912" y="0"/>
                  </a:lnTo>
                  <a:close/>
                </a:path>
              </a:pathLst>
            </a:custGeom>
            <a:solidFill>
              <a:srgbClr val="E7EAE7"/>
            </a:solidFill>
          </p:spPr>
          <p:txBody>
            <a:bodyPr wrap="square" lIns="0" tIns="0" rIns="0" bIns="0" rtlCol="0"/>
            <a:lstStyle/>
            <a:p>
              <a:endParaRPr/>
            </a:p>
          </p:txBody>
        </p:sp>
      </p:grpSp>
      <p:sp>
        <p:nvSpPr>
          <p:cNvPr id="19" name="object 19"/>
          <p:cNvSpPr txBox="1"/>
          <p:nvPr/>
        </p:nvSpPr>
        <p:spPr>
          <a:xfrm>
            <a:off x="88468" y="2647893"/>
            <a:ext cx="4620894" cy="845744"/>
          </a:xfrm>
          <a:prstGeom prst="rect">
            <a:avLst/>
          </a:prstGeom>
        </p:spPr>
        <p:txBody>
          <a:bodyPr vert="horz" wrap="square" lIns="0" tIns="46355" rIns="0" bIns="0" rtlCol="0">
            <a:spAutoFit/>
          </a:bodyPr>
          <a:lstStyle/>
          <a:p>
            <a:pPr marL="12700">
              <a:lnSpc>
                <a:spcPct val="100000"/>
              </a:lnSpc>
              <a:spcBef>
                <a:spcPts val="365"/>
              </a:spcBef>
            </a:pPr>
            <a:r>
              <a:rPr lang="en-US" sz="1000" spc="-10" dirty="0">
                <a:solidFill>
                  <a:srgbClr val="FFFFFF"/>
                </a:solidFill>
                <a:latin typeface="Calibri"/>
                <a:cs typeface="Calibri"/>
              </a:rPr>
              <a:t>Practical application</a:t>
            </a:r>
            <a:endParaRPr sz="1000" dirty="0">
              <a:latin typeface="Calibri"/>
              <a:cs typeface="Calibri"/>
            </a:endParaRPr>
          </a:p>
          <a:p>
            <a:pPr marL="12700" marR="539115">
              <a:lnSpc>
                <a:spcPct val="116199"/>
              </a:lnSpc>
              <a:spcBef>
                <a:spcPts val="65"/>
              </a:spcBef>
            </a:pPr>
            <a:r>
              <a:rPr lang="en" sz="1000" dirty="0">
                <a:latin typeface="Calibri"/>
                <a:cs typeface="Calibri"/>
              </a:rPr>
              <a:t>Critically important for the AUKUS agreement — control of nuclear submarine technology transfer to Australia without compromising military secrecy</a:t>
            </a:r>
          </a:p>
          <a:p>
            <a:pPr marL="12700" marR="539115">
              <a:lnSpc>
                <a:spcPct val="116199"/>
              </a:lnSpc>
              <a:spcBef>
                <a:spcPts val="65"/>
              </a:spcBef>
            </a:pPr>
            <a:r>
              <a:rPr lang="en-US" sz="500" spc="-10" dirty="0">
                <a:latin typeface="Calibri"/>
                <a:cs typeface="Calibri"/>
              </a:rPr>
              <a:t>Source</a:t>
            </a:r>
            <a:r>
              <a:rPr sz="500" spc="-10" dirty="0">
                <a:latin typeface="Calibri"/>
                <a:cs typeface="Calibri"/>
              </a:rPr>
              <a:t>:</a:t>
            </a:r>
            <a:r>
              <a:rPr sz="500" spc="10" dirty="0">
                <a:latin typeface="Calibri"/>
                <a:cs typeface="Calibri"/>
              </a:rPr>
              <a:t> </a:t>
            </a:r>
            <a:r>
              <a:rPr sz="500" spc="-10" dirty="0">
                <a:latin typeface="Calibri"/>
                <a:cs typeface="Calibri"/>
              </a:rPr>
              <a:t>Cogswell</a:t>
            </a:r>
            <a:r>
              <a:rPr sz="500" spc="10" dirty="0">
                <a:latin typeface="Calibri"/>
                <a:cs typeface="Calibri"/>
              </a:rPr>
              <a:t> </a:t>
            </a:r>
            <a:r>
              <a:rPr sz="500" dirty="0">
                <a:latin typeface="Calibri"/>
                <a:cs typeface="Calibri"/>
              </a:rPr>
              <a:t>B.</a:t>
            </a:r>
            <a:r>
              <a:rPr sz="500" spc="10" dirty="0">
                <a:latin typeface="Calibri"/>
                <a:cs typeface="Calibri"/>
              </a:rPr>
              <a:t> </a:t>
            </a:r>
            <a:r>
              <a:rPr sz="500" dirty="0">
                <a:latin typeface="Calibri"/>
                <a:cs typeface="Calibri"/>
              </a:rPr>
              <a:t>K.,</a:t>
            </a:r>
            <a:r>
              <a:rPr sz="500" spc="15" dirty="0">
                <a:latin typeface="Calibri"/>
                <a:cs typeface="Calibri"/>
              </a:rPr>
              <a:t> </a:t>
            </a:r>
            <a:r>
              <a:rPr sz="500" dirty="0">
                <a:latin typeface="Calibri"/>
                <a:cs typeface="Calibri"/>
              </a:rPr>
              <a:t>Huber</a:t>
            </a:r>
            <a:r>
              <a:rPr sz="500" spc="10" dirty="0">
                <a:latin typeface="Calibri"/>
                <a:cs typeface="Calibri"/>
              </a:rPr>
              <a:t> </a:t>
            </a:r>
            <a:r>
              <a:rPr sz="500" spc="-40" dirty="0">
                <a:latin typeface="Calibri"/>
                <a:cs typeface="Calibri"/>
              </a:rPr>
              <a:t>P.</a:t>
            </a:r>
            <a:r>
              <a:rPr sz="500" spc="10" dirty="0">
                <a:latin typeface="Calibri"/>
                <a:cs typeface="Calibri"/>
              </a:rPr>
              <a:t> </a:t>
            </a:r>
            <a:r>
              <a:rPr sz="500" dirty="0">
                <a:latin typeface="Calibri"/>
                <a:cs typeface="Calibri"/>
              </a:rPr>
              <a:t>Cerium</a:t>
            </a:r>
            <a:r>
              <a:rPr sz="500" spc="10" dirty="0">
                <a:latin typeface="Calibri"/>
                <a:cs typeface="Calibri"/>
              </a:rPr>
              <a:t> </a:t>
            </a:r>
            <a:r>
              <a:rPr sz="500" dirty="0">
                <a:latin typeface="Calibri"/>
                <a:cs typeface="Calibri"/>
              </a:rPr>
              <a:t>Ruthenium</a:t>
            </a:r>
            <a:r>
              <a:rPr sz="500" spc="15" dirty="0">
                <a:latin typeface="Calibri"/>
                <a:cs typeface="Calibri"/>
              </a:rPr>
              <a:t> </a:t>
            </a:r>
            <a:r>
              <a:rPr sz="500" spc="-10" dirty="0">
                <a:latin typeface="Calibri"/>
                <a:cs typeface="Calibri"/>
              </a:rPr>
              <a:t>Low‐Energy</a:t>
            </a:r>
            <a:r>
              <a:rPr sz="500" spc="10" dirty="0">
                <a:latin typeface="Calibri"/>
                <a:cs typeface="Calibri"/>
              </a:rPr>
              <a:t> </a:t>
            </a:r>
            <a:r>
              <a:rPr sz="500" spc="-10" dirty="0">
                <a:latin typeface="Calibri"/>
                <a:cs typeface="Calibri"/>
              </a:rPr>
              <a:t>Antineutrino</a:t>
            </a:r>
            <a:r>
              <a:rPr sz="500" spc="10" dirty="0">
                <a:latin typeface="Calibri"/>
                <a:cs typeface="Calibri"/>
              </a:rPr>
              <a:t> </a:t>
            </a:r>
            <a:r>
              <a:rPr sz="500" spc="-10" dirty="0">
                <a:latin typeface="Calibri"/>
                <a:cs typeface="Calibri"/>
              </a:rPr>
              <a:t>Measurements</a:t>
            </a:r>
            <a:r>
              <a:rPr sz="500" spc="10" dirty="0">
                <a:latin typeface="Calibri"/>
                <a:cs typeface="Calibri"/>
              </a:rPr>
              <a:t> </a:t>
            </a:r>
            <a:r>
              <a:rPr sz="500" dirty="0">
                <a:latin typeface="Calibri"/>
                <a:cs typeface="Calibri"/>
              </a:rPr>
              <a:t>for</a:t>
            </a:r>
            <a:r>
              <a:rPr sz="500" spc="15" dirty="0">
                <a:latin typeface="Calibri"/>
                <a:cs typeface="Calibri"/>
              </a:rPr>
              <a:t> </a:t>
            </a:r>
            <a:r>
              <a:rPr sz="500" spc="-10" dirty="0">
                <a:latin typeface="Calibri"/>
                <a:cs typeface="Calibri"/>
              </a:rPr>
              <a:t>Safeguarding</a:t>
            </a:r>
            <a:r>
              <a:rPr sz="500" spc="10" dirty="0">
                <a:latin typeface="Calibri"/>
                <a:cs typeface="Calibri"/>
              </a:rPr>
              <a:t> </a:t>
            </a:r>
            <a:r>
              <a:rPr sz="500" dirty="0">
                <a:latin typeface="Calibri"/>
                <a:cs typeface="Calibri"/>
              </a:rPr>
              <a:t>Military</a:t>
            </a:r>
            <a:r>
              <a:rPr sz="500" spc="10" dirty="0">
                <a:latin typeface="Calibri"/>
                <a:cs typeface="Calibri"/>
              </a:rPr>
              <a:t> </a:t>
            </a:r>
            <a:r>
              <a:rPr sz="500" spc="-10" dirty="0">
                <a:latin typeface="Calibri"/>
                <a:cs typeface="Calibri"/>
              </a:rPr>
              <a:t>Naval</a:t>
            </a:r>
            <a:r>
              <a:rPr sz="500" spc="10" dirty="0">
                <a:latin typeface="Calibri"/>
                <a:cs typeface="Calibri"/>
              </a:rPr>
              <a:t> </a:t>
            </a:r>
            <a:r>
              <a:rPr sz="500" spc="-10" dirty="0">
                <a:latin typeface="Calibri"/>
                <a:cs typeface="Calibri"/>
              </a:rPr>
              <a:t>Reactors</a:t>
            </a:r>
            <a:r>
              <a:rPr sz="500" spc="1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Physical</a:t>
            </a:r>
            <a:r>
              <a:rPr sz="500" spc="10" dirty="0">
                <a:latin typeface="Calibri"/>
                <a:cs typeface="Calibri"/>
              </a:rPr>
              <a:t> </a:t>
            </a:r>
            <a:r>
              <a:rPr sz="500" spc="-10" dirty="0">
                <a:latin typeface="Calibri"/>
                <a:cs typeface="Calibri"/>
              </a:rPr>
              <a:t>Review</a:t>
            </a:r>
            <a:r>
              <a:rPr sz="500" spc="10" dirty="0">
                <a:latin typeface="Calibri"/>
                <a:cs typeface="Calibri"/>
              </a:rPr>
              <a:t> </a:t>
            </a:r>
            <a:r>
              <a:rPr sz="500" spc="-10" dirty="0">
                <a:latin typeface="Calibri"/>
                <a:cs typeface="Calibri"/>
              </a:rPr>
              <a:t>Letters.</a:t>
            </a:r>
            <a:r>
              <a:rPr sz="500" spc="1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2022.</a:t>
            </a:r>
            <a:r>
              <a:rPr sz="500" dirty="0">
                <a:latin typeface="Calibri"/>
                <a:cs typeface="Calibri"/>
              </a:rPr>
              <a:t>–</a:t>
            </a:r>
            <a:r>
              <a:rPr sz="500" spc="-10" dirty="0">
                <a:latin typeface="Calibri"/>
                <a:cs typeface="Calibri"/>
              </a:rPr>
              <a:t> Т.</a:t>
            </a:r>
            <a:r>
              <a:rPr sz="500" spc="-5" dirty="0">
                <a:latin typeface="Calibri"/>
                <a:cs typeface="Calibri"/>
              </a:rPr>
              <a:t> </a:t>
            </a:r>
            <a:r>
              <a:rPr sz="500" dirty="0">
                <a:latin typeface="Calibri"/>
                <a:cs typeface="Calibri"/>
              </a:rPr>
              <a:t>128,</a:t>
            </a:r>
            <a:r>
              <a:rPr sz="500" spc="-5"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24.</a:t>
            </a:r>
            <a:r>
              <a:rPr sz="500" spc="-5"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С.</a:t>
            </a:r>
            <a:r>
              <a:rPr sz="500" spc="-5" dirty="0">
                <a:latin typeface="Calibri"/>
                <a:cs typeface="Calibri"/>
              </a:rPr>
              <a:t> </a:t>
            </a:r>
            <a:r>
              <a:rPr sz="500" spc="-10" dirty="0">
                <a:latin typeface="Calibri"/>
                <a:cs typeface="Calibri"/>
              </a:rPr>
              <a:t>241803. </a:t>
            </a:r>
            <a:r>
              <a:rPr sz="500" dirty="0">
                <a:latin typeface="Calibri"/>
                <a:cs typeface="Calibri"/>
              </a:rPr>
              <a:t>–</a:t>
            </a:r>
            <a:r>
              <a:rPr sz="500" spc="-5" dirty="0">
                <a:latin typeface="Calibri"/>
                <a:cs typeface="Calibri"/>
              </a:rPr>
              <a:t> </a:t>
            </a:r>
            <a:r>
              <a:rPr sz="500" dirty="0">
                <a:latin typeface="Calibri"/>
                <a:cs typeface="Calibri"/>
              </a:rPr>
              <a:t>DOI:</a:t>
            </a:r>
            <a:r>
              <a:rPr sz="500" spc="-5" dirty="0">
                <a:latin typeface="Calibri"/>
                <a:cs typeface="Calibri"/>
              </a:rPr>
              <a:t> </a:t>
            </a:r>
            <a:r>
              <a:rPr sz="500" spc="-10" dirty="0">
                <a:latin typeface="Calibri"/>
                <a:cs typeface="Calibri"/>
              </a:rPr>
              <a:t>10.1103/PhysRevLett.128.241803</a:t>
            </a:r>
            <a:br>
              <a:rPr lang="en-US" sz="500" spc="-10" dirty="0">
                <a:latin typeface="Calibri"/>
                <a:cs typeface="Calibri"/>
              </a:rPr>
            </a:br>
            <a:r>
              <a:rPr lang="en-US" sz="500" spc="-10" dirty="0">
                <a:latin typeface="Calibri"/>
                <a:cs typeface="Calibri"/>
              </a:rPr>
              <a:t>				</a:t>
            </a:r>
            <a:endParaRPr sz="500" dirty="0">
              <a:latin typeface="Calibri"/>
              <a:cs typeface="Calibri"/>
            </a:endParaRPr>
          </a:p>
        </p:txBody>
      </p:sp>
      <p:sp>
        <p:nvSpPr>
          <p:cNvPr id="20" name="object 2">
            <a:extLst>
              <a:ext uri="{FF2B5EF4-FFF2-40B4-BE49-F238E27FC236}">
                <a16:creationId xmlns:a16="http://schemas.microsoft.com/office/drawing/2014/main" id="{89180B21-46D4-B043-E93C-E3817E8469DF}"/>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21" name="object 2">
            <a:extLst>
              <a:ext uri="{FF2B5EF4-FFF2-40B4-BE49-F238E27FC236}">
                <a16:creationId xmlns:a16="http://schemas.microsoft.com/office/drawing/2014/main" id="{A46046D4-0E11-A64A-C374-8C5D41FF4A01}"/>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Neutrino technologies for detecting nuclear submarines</a:t>
            </a:r>
          </a:p>
        </p:txBody>
      </p:sp>
      <p:sp>
        <p:nvSpPr>
          <p:cNvPr id="27" name="TextBox 26">
            <a:extLst>
              <a:ext uri="{FF2B5EF4-FFF2-40B4-BE49-F238E27FC236}">
                <a16:creationId xmlns:a16="http://schemas.microsoft.com/office/drawing/2014/main" id="{53B19A79-94DD-129B-8196-90B94E36928E}"/>
              </a:ext>
            </a:extLst>
          </p:cNvPr>
          <p:cNvSpPr txBox="1"/>
          <p:nvPr/>
        </p:nvSpPr>
        <p:spPr>
          <a:xfrm>
            <a:off x="4286250" y="3296833"/>
            <a:ext cx="1135980" cy="169277"/>
          </a:xfrm>
          <a:prstGeom prst="rect">
            <a:avLst/>
          </a:prstGeom>
          <a:noFill/>
        </p:spPr>
        <p:txBody>
          <a:bodyPr wrap="square">
            <a:spAutoFit/>
          </a:bodyPr>
          <a:lstStyle/>
          <a:p>
            <a:r>
              <a:rPr lang="ru-RU" sz="500" b="1" dirty="0">
                <a:latin typeface="Calibri"/>
                <a:cs typeface="Calibri"/>
              </a:rPr>
              <a:t>17</a:t>
            </a:r>
            <a:r>
              <a:rPr lang="ru-RU" sz="500" b="1" spc="-35" dirty="0">
                <a:latin typeface="Calibri"/>
                <a:cs typeface="Calibri"/>
              </a:rPr>
              <a:t> </a:t>
            </a:r>
            <a:r>
              <a:rPr lang="ru-RU" sz="500" b="1" dirty="0">
                <a:latin typeface="Calibri"/>
                <a:cs typeface="Calibri"/>
              </a:rPr>
              <a:t>/</a:t>
            </a:r>
            <a:r>
              <a:rPr lang="ru-RU" sz="500" b="1" spc="-30" dirty="0">
                <a:latin typeface="Calibri"/>
                <a:cs typeface="Calibri"/>
              </a:rPr>
              <a:t> </a:t>
            </a:r>
            <a:r>
              <a:rPr lang="ru-RU" sz="500" b="1" spc="-25" dirty="0">
                <a:latin typeface="Calibri"/>
                <a:cs typeface="Calibri"/>
              </a:rPr>
              <a:t>31</a:t>
            </a:r>
            <a:endParaRPr lang="ru-RU" sz="1200" dirty="0"/>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66090"/>
          </a:xfrm>
          <a:custGeom>
            <a:avLst/>
            <a:gdLst/>
            <a:ahLst/>
            <a:cxnLst/>
            <a:rect l="l" t="t" r="r" b="b"/>
            <a:pathLst>
              <a:path w="4608195" h="466090">
                <a:moveTo>
                  <a:pt x="4608004" y="0"/>
                </a:moveTo>
                <a:lnTo>
                  <a:pt x="0" y="0"/>
                </a:lnTo>
                <a:lnTo>
                  <a:pt x="0" y="465645"/>
                </a:lnTo>
                <a:lnTo>
                  <a:pt x="4608004" y="465645"/>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52661"/>
          </a:xfrm>
          <a:prstGeom prst="rect">
            <a:avLst/>
          </a:prstGeom>
        </p:spPr>
        <p:txBody>
          <a:bodyPr vert="horz" wrap="square" lIns="0" tIns="19050" rIns="0" bIns="0" rtlCol="0">
            <a:spAutoFit/>
          </a:bodyPr>
          <a:lstStyle/>
          <a:p>
            <a:pPr marL="12700" marR="5080">
              <a:lnSpc>
                <a:spcPts val="1300"/>
              </a:lnSpc>
              <a:spcBef>
                <a:spcPts val="150"/>
              </a:spcBef>
            </a:pPr>
            <a:r>
              <a:rPr lang="en" dirty="0"/>
              <a:t>First successful experiment on information transmission via neutrinos at Fermilab</a:t>
            </a:r>
            <a:endParaRPr spc="-10" dirty="0"/>
          </a:p>
        </p:txBody>
      </p:sp>
      <p:pic>
        <p:nvPicPr>
          <p:cNvPr id="6" name="object 6"/>
          <p:cNvPicPr/>
          <p:nvPr/>
        </p:nvPicPr>
        <p:blipFill>
          <a:blip r:embed="rId3" cstate="print"/>
          <a:stretch>
            <a:fillRect/>
          </a:stretch>
        </p:blipFill>
        <p:spPr>
          <a:xfrm>
            <a:off x="422270" y="570989"/>
            <a:ext cx="1453730" cy="2519084"/>
          </a:xfrm>
          <a:prstGeom prst="rect">
            <a:avLst/>
          </a:prstGeom>
        </p:spPr>
      </p:pic>
      <p:sp>
        <p:nvSpPr>
          <p:cNvPr id="7" name="object 7"/>
          <p:cNvSpPr txBox="1"/>
          <p:nvPr/>
        </p:nvSpPr>
        <p:spPr>
          <a:xfrm>
            <a:off x="306891" y="3094367"/>
            <a:ext cx="1824355" cy="135293"/>
          </a:xfrm>
          <a:prstGeom prst="rect">
            <a:avLst/>
          </a:prstGeom>
        </p:spPr>
        <p:txBody>
          <a:bodyPr vert="horz" wrap="square" lIns="0" tIns="12065" rIns="0" bIns="0" rtlCol="0">
            <a:spAutoFit/>
          </a:bodyPr>
          <a:lstStyle/>
          <a:p>
            <a:pPr marL="12700">
              <a:lnSpc>
                <a:spcPct val="100000"/>
              </a:lnSpc>
              <a:spcBef>
                <a:spcPts val="95"/>
              </a:spcBef>
            </a:pPr>
            <a:r>
              <a:rPr lang="en-US" sz="800" b="1" spc="-20" dirty="0">
                <a:solidFill>
                  <a:srgbClr val="339733"/>
                </a:solidFill>
                <a:latin typeface="Calibri"/>
                <a:cs typeface="Calibri"/>
              </a:rPr>
              <a:t>Figure</a:t>
            </a:r>
            <a:r>
              <a:rPr sz="800" b="1" spc="-20" dirty="0">
                <a:solidFill>
                  <a:srgbClr val="339733"/>
                </a:solidFill>
                <a:latin typeface="Calibri"/>
                <a:cs typeface="Calibri"/>
              </a:rPr>
              <a:t> </a:t>
            </a:r>
            <a:r>
              <a:rPr sz="800" b="1" dirty="0">
                <a:solidFill>
                  <a:srgbClr val="339733"/>
                </a:solidFill>
                <a:latin typeface="Calibri"/>
                <a:cs typeface="Calibri"/>
              </a:rPr>
              <a:t>11.</a:t>
            </a:r>
            <a:r>
              <a:rPr sz="800" b="1" spc="-20" dirty="0">
                <a:solidFill>
                  <a:srgbClr val="339733"/>
                </a:solidFill>
                <a:latin typeface="Calibri"/>
                <a:cs typeface="Calibri"/>
              </a:rPr>
              <a:t> </a:t>
            </a:r>
            <a:r>
              <a:rPr lang="en-US" sz="800" spc="-10" dirty="0">
                <a:latin typeface="Calibri"/>
                <a:cs typeface="Calibri"/>
              </a:rPr>
              <a:t>Photos of</a:t>
            </a:r>
            <a:r>
              <a:rPr sz="800" spc="-20" dirty="0">
                <a:latin typeface="Calibri"/>
                <a:cs typeface="Calibri"/>
              </a:rPr>
              <a:t> </a:t>
            </a:r>
            <a:r>
              <a:rPr sz="800" dirty="0" err="1">
                <a:latin typeface="Calibri"/>
                <a:cs typeface="Calibri"/>
              </a:rPr>
              <a:t>NuMI</a:t>
            </a:r>
            <a:r>
              <a:rPr sz="800" spc="-20" dirty="0">
                <a:latin typeface="Calibri"/>
                <a:cs typeface="Calibri"/>
              </a:rPr>
              <a:t> </a:t>
            </a:r>
            <a:r>
              <a:rPr lang="en-US" sz="800" spc="-20" dirty="0">
                <a:latin typeface="Calibri"/>
                <a:cs typeface="Calibri"/>
              </a:rPr>
              <a:t>and</a:t>
            </a:r>
            <a:r>
              <a:rPr sz="800" spc="-20" dirty="0">
                <a:latin typeface="Calibri"/>
                <a:cs typeface="Calibri"/>
              </a:rPr>
              <a:t> </a:t>
            </a:r>
            <a:r>
              <a:rPr sz="800" spc="-10" dirty="0">
                <a:latin typeface="Calibri"/>
                <a:cs typeface="Calibri"/>
              </a:rPr>
              <a:t>MINERvA</a:t>
            </a:r>
            <a:endParaRPr sz="800" dirty="0">
              <a:latin typeface="Calibri"/>
              <a:cs typeface="Calibri"/>
            </a:endParaRPr>
          </a:p>
        </p:txBody>
      </p:sp>
      <p:sp>
        <p:nvSpPr>
          <p:cNvPr id="8" name="object 8"/>
          <p:cNvSpPr txBox="1"/>
          <p:nvPr/>
        </p:nvSpPr>
        <p:spPr>
          <a:xfrm>
            <a:off x="2291295" y="674916"/>
            <a:ext cx="2000885" cy="1902443"/>
          </a:xfrm>
          <a:prstGeom prst="rect">
            <a:avLst/>
          </a:prstGeom>
        </p:spPr>
        <p:txBody>
          <a:bodyPr vert="horz" wrap="square" lIns="0" tIns="32384" rIns="0" bIns="0" rtlCol="0">
            <a:spAutoFit/>
          </a:bodyPr>
          <a:lstStyle/>
          <a:p>
            <a:pPr marL="12700" marR="5080">
              <a:lnSpc>
                <a:spcPts val="800"/>
              </a:lnSpc>
              <a:spcBef>
                <a:spcPts val="254"/>
              </a:spcBef>
            </a:pPr>
            <a:r>
              <a:rPr lang="en" sz="800" b="1" spc="-10" dirty="0">
                <a:latin typeface="Calibri"/>
                <a:cs typeface="Calibri"/>
              </a:rPr>
              <a:t>Parameters of the experiment (March 2012</a:t>
            </a:r>
            <a:r>
              <a:rPr sz="800" b="1" spc="-10" dirty="0">
                <a:latin typeface="Calibri"/>
                <a:cs typeface="Calibri"/>
              </a:rPr>
              <a:t>)</a:t>
            </a:r>
            <a:r>
              <a:rPr sz="800" b="1" spc="500" dirty="0">
                <a:latin typeface="Calibri"/>
                <a:cs typeface="Calibri"/>
              </a:rPr>
              <a:t> </a:t>
            </a:r>
            <a:r>
              <a:rPr lang="en-US" sz="800" b="1" spc="-10" dirty="0">
                <a:latin typeface="Calibri"/>
                <a:cs typeface="Calibri"/>
              </a:rPr>
              <a:t>Source</a:t>
            </a:r>
            <a:r>
              <a:rPr sz="800" b="1" spc="-10" dirty="0">
                <a:latin typeface="Calibri"/>
                <a:cs typeface="Calibri"/>
              </a:rPr>
              <a:t>:</a:t>
            </a:r>
            <a:endParaRPr sz="800" dirty="0">
              <a:latin typeface="Calibri"/>
              <a:cs typeface="Calibri"/>
            </a:endParaRPr>
          </a:p>
          <a:p>
            <a:pPr marL="240029" marR="146050">
              <a:lnSpc>
                <a:spcPts val="1100"/>
              </a:lnSpc>
              <a:spcBef>
                <a:spcPts val="55"/>
              </a:spcBef>
            </a:pPr>
            <a:r>
              <a:rPr lang="ru-RU" sz="800" spc="-10" dirty="0">
                <a:latin typeface="Calibri"/>
                <a:cs typeface="Calibri"/>
              </a:rPr>
              <a:t>- </a:t>
            </a:r>
            <a:r>
              <a:rPr sz="800" spc="-10" dirty="0">
                <a:latin typeface="Calibri"/>
                <a:cs typeface="Calibri"/>
              </a:rPr>
              <a:t>Main</a:t>
            </a:r>
            <a:r>
              <a:rPr sz="800" spc="-20" dirty="0">
                <a:latin typeface="Calibri"/>
                <a:cs typeface="Calibri"/>
              </a:rPr>
              <a:t> </a:t>
            </a:r>
            <a:r>
              <a:rPr sz="800" dirty="0">
                <a:latin typeface="Calibri"/>
                <a:cs typeface="Calibri"/>
              </a:rPr>
              <a:t>Injector:</a:t>
            </a:r>
            <a:r>
              <a:rPr sz="800" spc="-20" dirty="0">
                <a:latin typeface="Calibri"/>
                <a:cs typeface="Calibri"/>
              </a:rPr>
              <a:t> </a:t>
            </a:r>
            <a:r>
              <a:rPr sz="800" dirty="0">
                <a:latin typeface="Calibri"/>
                <a:cs typeface="Calibri"/>
              </a:rPr>
              <a:t>120</a:t>
            </a:r>
            <a:r>
              <a:rPr sz="800" spc="-20" dirty="0">
                <a:latin typeface="Calibri"/>
                <a:cs typeface="Calibri"/>
              </a:rPr>
              <a:t> </a:t>
            </a:r>
            <a:r>
              <a:rPr lang="en-US" sz="800" spc="-20" dirty="0">
                <a:latin typeface="Calibri"/>
                <a:cs typeface="Calibri"/>
              </a:rPr>
              <a:t>GeV</a:t>
            </a:r>
            <a:r>
              <a:rPr sz="800" spc="-15" dirty="0">
                <a:latin typeface="Calibri"/>
                <a:cs typeface="Calibri"/>
              </a:rPr>
              <a:t> </a:t>
            </a:r>
            <a:r>
              <a:rPr lang="en-US" sz="800" spc="-10" dirty="0">
                <a:latin typeface="Calibri"/>
                <a:cs typeface="Calibri"/>
              </a:rPr>
              <a:t>protons</a:t>
            </a:r>
          </a:p>
          <a:p>
            <a:pPr marL="240029" marR="146050">
              <a:lnSpc>
                <a:spcPts val="1100"/>
              </a:lnSpc>
              <a:spcBef>
                <a:spcPts val="55"/>
              </a:spcBef>
            </a:pPr>
            <a:r>
              <a:rPr lang="ru-RU" sz="800" spc="-20" dirty="0">
                <a:latin typeface="Calibri"/>
                <a:cs typeface="Calibri"/>
              </a:rPr>
              <a:t>- </a:t>
            </a:r>
            <a:r>
              <a:rPr lang="en-US" sz="800" spc="-20" dirty="0">
                <a:latin typeface="Calibri"/>
                <a:cs typeface="Calibri"/>
              </a:rPr>
              <a:t>Decay pipe</a:t>
            </a:r>
            <a:r>
              <a:rPr sz="800" dirty="0">
                <a:latin typeface="Calibri"/>
                <a:cs typeface="Calibri"/>
              </a:rPr>
              <a:t>:</a:t>
            </a:r>
            <a:r>
              <a:rPr sz="800" spc="-5" dirty="0">
                <a:latin typeface="Calibri"/>
                <a:cs typeface="Calibri"/>
              </a:rPr>
              <a:t> </a:t>
            </a:r>
            <a:r>
              <a:rPr sz="800" dirty="0">
                <a:latin typeface="Calibri"/>
                <a:cs typeface="Calibri"/>
              </a:rPr>
              <a:t>675</a:t>
            </a:r>
            <a:r>
              <a:rPr sz="800" spc="-15" dirty="0">
                <a:latin typeface="Calibri"/>
                <a:cs typeface="Calibri"/>
              </a:rPr>
              <a:t> </a:t>
            </a:r>
            <a:r>
              <a:rPr lang="en-US" sz="800" spc="-50" dirty="0">
                <a:latin typeface="Calibri"/>
                <a:cs typeface="Calibri"/>
              </a:rPr>
              <a:t>m</a:t>
            </a:r>
            <a:endParaRPr sz="800" dirty="0">
              <a:latin typeface="Calibri"/>
              <a:cs typeface="Calibri"/>
            </a:endParaRPr>
          </a:p>
          <a:p>
            <a:pPr marL="240029">
              <a:lnSpc>
                <a:spcPct val="100000"/>
              </a:lnSpc>
              <a:spcBef>
                <a:spcPts val="70"/>
              </a:spcBef>
            </a:pPr>
            <a:r>
              <a:rPr lang="ru-RU" sz="800" dirty="0">
                <a:latin typeface="Calibri"/>
                <a:cs typeface="Calibri"/>
              </a:rPr>
              <a:t>- </a:t>
            </a:r>
            <a:r>
              <a:rPr lang="en-US" sz="800" dirty="0">
                <a:latin typeface="Calibri"/>
                <a:cs typeface="Calibri"/>
              </a:rPr>
              <a:t>Energy of</a:t>
            </a:r>
            <a:r>
              <a:rPr sz="800" dirty="0">
                <a:latin typeface="Calibri"/>
                <a:cs typeface="Calibri"/>
              </a:rPr>
              <a:t> </a:t>
            </a:r>
            <a:r>
              <a:rPr sz="800" i="1" spc="114" dirty="0">
                <a:latin typeface="Sitka Text"/>
                <a:cs typeface="Sitka Text"/>
              </a:rPr>
              <a:t>𝜈</a:t>
            </a:r>
            <a:r>
              <a:rPr sz="800" spc="114" dirty="0">
                <a:latin typeface="Calibri"/>
                <a:cs typeface="Calibri"/>
              </a:rPr>
              <a:t>:</a:t>
            </a:r>
            <a:r>
              <a:rPr sz="800" spc="-20" dirty="0">
                <a:latin typeface="Calibri"/>
                <a:cs typeface="Calibri"/>
              </a:rPr>
              <a:t> </a:t>
            </a:r>
            <a:r>
              <a:rPr sz="800" dirty="0">
                <a:latin typeface="Calibri"/>
                <a:cs typeface="Calibri"/>
              </a:rPr>
              <a:t>1‐10</a:t>
            </a:r>
            <a:r>
              <a:rPr sz="800" spc="-25" dirty="0">
                <a:latin typeface="Calibri"/>
                <a:cs typeface="Calibri"/>
              </a:rPr>
              <a:t> </a:t>
            </a:r>
            <a:r>
              <a:rPr lang="en-US" sz="800" spc="-25" dirty="0">
                <a:latin typeface="Calibri"/>
                <a:cs typeface="Calibri"/>
              </a:rPr>
              <a:t>GeV</a:t>
            </a:r>
            <a:endParaRPr sz="800" dirty="0">
              <a:latin typeface="Calibri"/>
              <a:cs typeface="Calibri"/>
            </a:endParaRPr>
          </a:p>
          <a:p>
            <a:pPr marL="12700">
              <a:lnSpc>
                <a:spcPct val="100000"/>
              </a:lnSpc>
              <a:spcBef>
                <a:spcPts val="135"/>
              </a:spcBef>
            </a:pPr>
            <a:r>
              <a:rPr sz="800" b="1" spc="-10" dirty="0" err="1">
                <a:latin typeface="Calibri"/>
                <a:cs typeface="Calibri"/>
              </a:rPr>
              <a:t>MINERvA</a:t>
            </a:r>
            <a:r>
              <a:rPr lang="en-US" sz="800" b="1" spc="-10" dirty="0">
                <a:latin typeface="Calibri"/>
                <a:cs typeface="Calibri"/>
              </a:rPr>
              <a:t> detector</a:t>
            </a:r>
            <a:r>
              <a:rPr sz="800" b="1" spc="-10" dirty="0">
                <a:latin typeface="Calibri"/>
                <a:cs typeface="Calibri"/>
              </a:rPr>
              <a:t>:</a:t>
            </a:r>
            <a:endParaRPr sz="800" dirty="0">
              <a:latin typeface="Calibri"/>
              <a:cs typeface="Calibri"/>
            </a:endParaRPr>
          </a:p>
          <a:p>
            <a:pPr marL="240029">
              <a:lnSpc>
                <a:spcPct val="100000"/>
              </a:lnSpc>
              <a:spcBef>
                <a:spcPts val="135"/>
              </a:spcBef>
            </a:pPr>
            <a:r>
              <a:rPr lang="ru-RU" sz="800" dirty="0">
                <a:latin typeface="Calibri"/>
                <a:cs typeface="Calibri"/>
              </a:rPr>
              <a:t>- </a:t>
            </a:r>
            <a:r>
              <a:rPr lang="en-US" sz="800" dirty="0">
                <a:latin typeface="Calibri"/>
                <a:cs typeface="Calibri"/>
              </a:rPr>
              <a:t>Mass</a:t>
            </a:r>
            <a:r>
              <a:rPr sz="800" dirty="0">
                <a:latin typeface="Calibri"/>
                <a:cs typeface="Calibri"/>
              </a:rPr>
              <a:t>:</a:t>
            </a:r>
            <a:r>
              <a:rPr sz="800" spc="-20" dirty="0">
                <a:latin typeface="Calibri"/>
                <a:cs typeface="Calibri"/>
              </a:rPr>
              <a:t> </a:t>
            </a:r>
            <a:r>
              <a:rPr sz="800" dirty="0">
                <a:latin typeface="Calibri"/>
                <a:cs typeface="Calibri"/>
              </a:rPr>
              <a:t>5.3</a:t>
            </a:r>
            <a:r>
              <a:rPr sz="800" spc="-20" dirty="0">
                <a:latin typeface="Calibri"/>
                <a:cs typeface="Calibri"/>
              </a:rPr>
              <a:t> </a:t>
            </a:r>
            <a:r>
              <a:rPr lang="en-US" sz="800" spc="-10" dirty="0">
                <a:latin typeface="Calibri"/>
                <a:cs typeface="Calibri"/>
              </a:rPr>
              <a:t>tons</a:t>
            </a:r>
            <a:endParaRPr sz="800" dirty="0">
              <a:latin typeface="Calibri"/>
              <a:cs typeface="Calibri"/>
            </a:endParaRPr>
          </a:p>
          <a:p>
            <a:pPr marL="240029">
              <a:lnSpc>
                <a:spcPct val="100000"/>
              </a:lnSpc>
              <a:spcBef>
                <a:spcPts val="140"/>
              </a:spcBef>
            </a:pPr>
            <a:r>
              <a:rPr lang="ru-RU" sz="800" spc="-10" dirty="0">
                <a:latin typeface="Calibri"/>
                <a:cs typeface="Calibri"/>
              </a:rPr>
              <a:t>- </a:t>
            </a:r>
            <a:r>
              <a:rPr lang="en-US" sz="800" spc="-10" dirty="0">
                <a:latin typeface="Calibri"/>
                <a:cs typeface="Calibri"/>
              </a:rPr>
              <a:t>Distance</a:t>
            </a:r>
            <a:r>
              <a:rPr sz="800" spc="-10" dirty="0">
                <a:latin typeface="Calibri"/>
                <a:cs typeface="Calibri"/>
              </a:rPr>
              <a:t>:</a:t>
            </a:r>
            <a:r>
              <a:rPr sz="800" spc="15" dirty="0">
                <a:latin typeface="Calibri"/>
                <a:cs typeface="Calibri"/>
              </a:rPr>
              <a:t> </a:t>
            </a:r>
            <a:r>
              <a:rPr sz="800" dirty="0">
                <a:latin typeface="Calibri"/>
                <a:cs typeface="Calibri"/>
              </a:rPr>
              <a:t>1035</a:t>
            </a:r>
            <a:r>
              <a:rPr sz="800" spc="20" dirty="0">
                <a:latin typeface="Calibri"/>
                <a:cs typeface="Calibri"/>
              </a:rPr>
              <a:t> </a:t>
            </a:r>
            <a:r>
              <a:rPr lang="en-US" sz="800" spc="-25" dirty="0">
                <a:latin typeface="Calibri"/>
                <a:cs typeface="Calibri"/>
              </a:rPr>
              <a:t>km</a:t>
            </a:r>
            <a:endParaRPr sz="800" dirty="0">
              <a:latin typeface="Calibri"/>
              <a:cs typeface="Calibri"/>
            </a:endParaRPr>
          </a:p>
          <a:p>
            <a:pPr marL="240029">
              <a:lnSpc>
                <a:spcPct val="100000"/>
              </a:lnSpc>
              <a:spcBef>
                <a:spcPts val="135"/>
              </a:spcBef>
            </a:pPr>
            <a:r>
              <a:rPr lang="ru-RU" sz="800" spc="-20" dirty="0">
                <a:latin typeface="Calibri"/>
                <a:cs typeface="Calibri"/>
              </a:rPr>
              <a:t>- </a:t>
            </a:r>
            <a:r>
              <a:rPr lang="en-US" sz="800" spc="-20" dirty="0">
                <a:latin typeface="Calibri"/>
                <a:cs typeface="Calibri"/>
              </a:rPr>
              <a:t>Depth</a:t>
            </a:r>
            <a:r>
              <a:rPr sz="800" spc="-20" dirty="0">
                <a:latin typeface="Calibri"/>
                <a:cs typeface="Calibri"/>
              </a:rPr>
              <a:t>:</a:t>
            </a:r>
            <a:r>
              <a:rPr sz="800" spc="15" dirty="0">
                <a:latin typeface="Calibri"/>
                <a:cs typeface="Calibri"/>
              </a:rPr>
              <a:t> </a:t>
            </a:r>
            <a:r>
              <a:rPr sz="800" dirty="0">
                <a:latin typeface="Calibri"/>
                <a:cs typeface="Calibri"/>
              </a:rPr>
              <a:t>105</a:t>
            </a:r>
            <a:r>
              <a:rPr sz="800" spc="15" dirty="0">
                <a:latin typeface="Calibri"/>
                <a:cs typeface="Calibri"/>
              </a:rPr>
              <a:t> </a:t>
            </a:r>
            <a:r>
              <a:rPr lang="en-US" sz="800" spc="-50" dirty="0">
                <a:latin typeface="Calibri"/>
                <a:cs typeface="Calibri"/>
              </a:rPr>
              <a:t>m</a:t>
            </a:r>
            <a:endParaRPr sz="800" dirty="0">
              <a:latin typeface="Calibri"/>
              <a:cs typeface="Calibri"/>
            </a:endParaRPr>
          </a:p>
          <a:p>
            <a:pPr marL="240029">
              <a:lnSpc>
                <a:spcPct val="100000"/>
              </a:lnSpc>
              <a:spcBef>
                <a:spcPts val="135"/>
              </a:spcBef>
            </a:pPr>
            <a:r>
              <a:rPr lang="ru-RU" sz="800" dirty="0">
                <a:latin typeface="Calibri"/>
                <a:cs typeface="Calibri"/>
              </a:rPr>
              <a:t>- </a:t>
            </a:r>
            <a:r>
              <a:rPr sz="800" dirty="0">
                <a:latin typeface="Calibri"/>
                <a:cs typeface="Calibri"/>
              </a:rPr>
              <a:t>32</a:t>
            </a:r>
            <a:r>
              <a:rPr sz="800" spc="-5" dirty="0">
                <a:latin typeface="Calibri"/>
                <a:cs typeface="Calibri"/>
              </a:rPr>
              <a:t> </a:t>
            </a:r>
            <a:r>
              <a:rPr sz="800" dirty="0">
                <a:latin typeface="Calibri"/>
                <a:cs typeface="Calibri"/>
              </a:rPr>
              <a:t>000 </a:t>
            </a:r>
            <a:r>
              <a:rPr lang="en" sz="800" spc="-10" dirty="0">
                <a:latin typeface="Calibri"/>
                <a:cs typeface="Calibri"/>
              </a:rPr>
              <a:t>scintillator strips</a:t>
            </a:r>
            <a:endParaRPr sz="800" dirty="0">
              <a:latin typeface="Calibri"/>
              <a:cs typeface="Calibri"/>
            </a:endParaRPr>
          </a:p>
          <a:p>
            <a:pPr marL="12700">
              <a:lnSpc>
                <a:spcPct val="100000"/>
              </a:lnSpc>
              <a:spcBef>
                <a:spcPts val="135"/>
              </a:spcBef>
            </a:pPr>
            <a:r>
              <a:rPr lang="en-US" sz="800" b="1" spc="-20" dirty="0">
                <a:latin typeface="Calibri"/>
                <a:cs typeface="Calibri"/>
              </a:rPr>
              <a:t>Results</a:t>
            </a:r>
            <a:r>
              <a:rPr sz="800" b="1" spc="-10" dirty="0">
                <a:latin typeface="Calibri"/>
                <a:cs typeface="Calibri"/>
              </a:rPr>
              <a:t>:</a:t>
            </a:r>
            <a:endParaRPr sz="800" dirty="0">
              <a:latin typeface="Calibri"/>
              <a:cs typeface="Calibri"/>
            </a:endParaRPr>
          </a:p>
          <a:p>
            <a:pPr marL="240029" marR="144780">
              <a:lnSpc>
                <a:spcPts val="1110"/>
              </a:lnSpc>
              <a:spcBef>
                <a:spcPts val="30"/>
              </a:spcBef>
            </a:pPr>
            <a:r>
              <a:rPr lang="ru-RU" sz="800" dirty="0">
                <a:latin typeface="Calibri"/>
                <a:cs typeface="Calibri"/>
              </a:rPr>
              <a:t>- </a:t>
            </a:r>
            <a:r>
              <a:rPr lang="en-US" sz="800" dirty="0">
                <a:latin typeface="Calibri"/>
                <a:cs typeface="Calibri"/>
              </a:rPr>
              <a:t>Transmitted</a:t>
            </a:r>
            <a:r>
              <a:rPr sz="800" dirty="0">
                <a:latin typeface="Calibri"/>
                <a:cs typeface="Calibri"/>
              </a:rPr>
              <a:t>:</a:t>
            </a:r>
            <a:r>
              <a:rPr sz="800" spc="215" dirty="0">
                <a:latin typeface="Calibri"/>
                <a:cs typeface="Calibri"/>
              </a:rPr>
              <a:t> </a:t>
            </a:r>
            <a:r>
              <a:rPr sz="800" dirty="0">
                <a:latin typeface="Georgia"/>
                <a:cs typeface="Georgia"/>
              </a:rPr>
              <a:t>"neutrino"</a:t>
            </a:r>
            <a:r>
              <a:rPr sz="800" spc="210" dirty="0">
                <a:latin typeface="Georgia"/>
                <a:cs typeface="Georgia"/>
              </a:rPr>
              <a:t> </a:t>
            </a:r>
            <a:r>
              <a:rPr sz="800" spc="-10" dirty="0">
                <a:latin typeface="Calibri"/>
                <a:cs typeface="Calibri"/>
              </a:rPr>
              <a:t>(ASCII)</a:t>
            </a:r>
            <a:endParaRPr lang="ru-RU" sz="800" spc="500" dirty="0">
              <a:latin typeface="Calibri"/>
              <a:cs typeface="Calibri"/>
            </a:endParaRPr>
          </a:p>
          <a:p>
            <a:pPr marL="240029" marR="144780">
              <a:lnSpc>
                <a:spcPts val="1110"/>
              </a:lnSpc>
              <a:spcBef>
                <a:spcPts val="30"/>
              </a:spcBef>
            </a:pPr>
            <a:r>
              <a:rPr lang="ru-RU" sz="800" dirty="0">
                <a:latin typeface="Calibri"/>
                <a:cs typeface="Calibri"/>
              </a:rPr>
              <a:t>- </a:t>
            </a:r>
            <a:r>
              <a:rPr lang="en-US" sz="800" dirty="0">
                <a:latin typeface="Calibri"/>
                <a:cs typeface="Calibri"/>
              </a:rPr>
              <a:t>Speed</a:t>
            </a:r>
            <a:r>
              <a:rPr sz="800" dirty="0">
                <a:latin typeface="Calibri"/>
                <a:cs typeface="Calibri"/>
              </a:rPr>
              <a:t>:</a:t>
            </a:r>
            <a:r>
              <a:rPr sz="800" spc="-30" dirty="0">
                <a:latin typeface="Calibri"/>
                <a:cs typeface="Calibri"/>
              </a:rPr>
              <a:t> </a:t>
            </a:r>
            <a:r>
              <a:rPr sz="800" b="1" dirty="0">
                <a:latin typeface="Calibri"/>
                <a:cs typeface="Calibri"/>
              </a:rPr>
              <a:t>0</a:t>
            </a:r>
            <a:r>
              <a:rPr lang="en-US" sz="800" b="1" dirty="0">
                <a:latin typeface="Calibri"/>
                <a:cs typeface="Calibri"/>
              </a:rPr>
              <a:t>.</a:t>
            </a:r>
            <a:r>
              <a:rPr sz="800" b="1" dirty="0">
                <a:latin typeface="Calibri"/>
                <a:cs typeface="Calibri"/>
              </a:rPr>
              <a:t>1</a:t>
            </a:r>
            <a:r>
              <a:rPr sz="800" b="1" spc="-25" dirty="0">
                <a:latin typeface="Calibri"/>
                <a:cs typeface="Calibri"/>
              </a:rPr>
              <a:t> </a:t>
            </a:r>
            <a:r>
              <a:rPr lang="en-US" sz="800" b="1" spc="-20" dirty="0">
                <a:latin typeface="Calibri"/>
                <a:cs typeface="Calibri"/>
              </a:rPr>
              <a:t>bits</a:t>
            </a:r>
            <a:r>
              <a:rPr sz="800" b="1" spc="-20" dirty="0">
                <a:latin typeface="Calibri"/>
                <a:cs typeface="Calibri"/>
              </a:rPr>
              <a:t>/</a:t>
            </a:r>
            <a:r>
              <a:rPr lang="en-US" sz="800" b="1" spc="-20" dirty="0">
                <a:latin typeface="Calibri"/>
                <a:cs typeface="Calibri"/>
              </a:rPr>
              <a:t>second</a:t>
            </a:r>
            <a:endParaRPr sz="800" dirty="0">
              <a:latin typeface="Calibri"/>
              <a:cs typeface="Calibri"/>
            </a:endParaRPr>
          </a:p>
          <a:p>
            <a:pPr marL="240029">
              <a:lnSpc>
                <a:spcPct val="100000"/>
              </a:lnSpc>
              <a:spcBef>
                <a:spcPts val="60"/>
              </a:spcBef>
            </a:pPr>
            <a:r>
              <a:rPr lang="ru-RU" sz="800" spc="-10" dirty="0">
                <a:latin typeface="Calibri"/>
                <a:cs typeface="Calibri"/>
              </a:rPr>
              <a:t>- </a:t>
            </a:r>
            <a:r>
              <a:rPr lang="en-US" sz="800" spc="-10" dirty="0">
                <a:latin typeface="Calibri"/>
                <a:cs typeface="Calibri"/>
              </a:rPr>
              <a:t>B</a:t>
            </a:r>
            <a:r>
              <a:rPr lang="en" sz="800" spc="-10" dirty="0">
                <a:latin typeface="Calibri"/>
                <a:cs typeface="Calibri"/>
              </a:rPr>
              <a:t>it error rate</a:t>
            </a:r>
            <a:r>
              <a:rPr sz="800" dirty="0">
                <a:latin typeface="Calibri"/>
                <a:cs typeface="Calibri"/>
              </a:rPr>
              <a:t>:</a:t>
            </a:r>
            <a:r>
              <a:rPr sz="800" spc="-30" dirty="0">
                <a:latin typeface="Calibri"/>
                <a:cs typeface="Calibri"/>
              </a:rPr>
              <a:t> </a:t>
            </a:r>
            <a:r>
              <a:rPr sz="800" spc="-35" dirty="0">
                <a:latin typeface="Calibri"/>
                <a:cs typeface="Calibri"/>
              </a:rPr>
              <a:t>1%</a:t>
            </a:r>
            <a:endParaRPr sz="800" dirty="0">
              <a:latin typeface="Calibri"/>
              <a:cs typeface="Calibri"/>
            </a:endParaRPr>
          </a:p>
        </p:txBody>
      </p:sp>
      <p:sp>
        <p:nvSpPr>
          <p:cNvPr id="9" name="object 9"/>
          <p:cNvSpPr/>
          <p:nvPr/>
        </p:nvSpPr>
        <p:spPr>
          <a:xfrm>
            <a:off x="2253194" y="2773197"/>
            <a:ext cx="2292350" cy="146685"/>
          </a:xfrm>
          <a:custGeom>
            <a:avLst/>
            <a:gdLst/>
            <a:ahLst/>
            <a:cxnLst/>
            <a:rect l="l" t="t" r="r" b="b"/>
            <a:pathLst>
              <a:path w="2292350" h="146685">
                <a:moveTo>
                  <a:pt x="2240953" y="0"/>
                </a:moveTo>
                <a:lnTo>
                  <a:pt x="50800" y="0"/>
                </a:lnTo>
                <a:lnTo>
                  <a:pt x="31075" y="4008"/>
                </a:lnTo>
                <a:lnTo>
                  <a:pt x="14922" y="14922"/>
                </a:lnTo>
                <a:lnTo>
                  <a:pt x="4008" y="31075"/>
                </a:lnTo>
                <a:lnTo>
                  <a:pt x="0" y="50800"/>
                </a:lnTo>
                <a:lnTo>
                  <a:pt x="0" y="146634"/>
                </a:lnTo>
                <a:lnTo>
                  <a:pt x="2291753" y="146634"/>
                </a:lnTo>
                <a:lnTo>
                  <a:pt x="2291753" y="50800"/>
                </a:lnTo>
                <a:lnTo>
                  <a:pt x="2287744" y="31075"/>
                </a:lnTo>
                <a:lnTo>
                  <a:pt x="2276830" y="14922"/>
                </a:lnTo>
                <a:lnTo>
                  <a:pt x="2260677" y="4008"/>
                </a:lnTo>
                <a:lnTo>
                  <a:pt x="2240953" y="0"/>
                </a:lnTo>
                <a:close/>
              </a:path>
            </a:pathLst>
          </a:custGeom>
          <a:solidFill>
            <a:srgbClr val="0F2D0F"/>
          </a:solidFill>
        </p:spPr>
        <p:txBody>
          <a:bodyPr wrap="square" lIns="0" tIns="0" rIns="0" bIns="0" rtlCol="0"/>
          <a:lstStyle/>
          <a:p>
            <a:endParaRPr/>
          </a:p>
        </p:txBody>
      </p:sp>
      <p:sp>
        <p:nvSpPr>
          <p:cNvPr id="10" name="object 10"/>
          <p:cNvSpPr txBox="1"/>
          <p:nvPr/>
        </p:nvSpPr>
        <p:spPr>
          <a:xfrm>
            <a:off x="2291295" y="2761627"/>
            <a:ext cx="1169670" cy="135293"/>
          </a:xfrm>
          <a:prstGeom prst="rect">
            <a:avLst/>
          </a:prstGeom>
        </p:spPr>
        <p:txBody>
          <a:bodyPr vert="horz" wrap="square" lIns="0" tIns="12065" rIns="0" bIns="0" rtlCol="0">
            <a:spAutoFit/>
          </a:bodyPr>
          <a:lstStyle/>
          <a:p>
            <a:pPr marL="12700">
              <a:lnSpc>
                <a:spcPct val="100000"/>
              </a:lnSpc>
              <a:spcBef>
                <a:spcPts val="95"/>
              </a:spcBef>
            </a:pPr>
            <a:r>
              <a:rPr lang="en" sz="800" spc="-10" dirty="0">
                <a:solidFill>
                  <a:srgbClr val="FFFFFF"/>
                </a:solidFill>
                <a:latin typeface="Calibri"/>
                <a:cs typeface="Calibri"/>
              </a:rPr>
              <a:t>Historical achievement</a:t>
            </a:r>
            <a:endParaRPr sz="800" dirty="0">
              <a:latin typeface="Calibri"/>
              <a:cs typeface="Calibri"/>
            </a:endParaRPr>
          </a:p>
        </p:txBody>
      </p:sp>
      <p:grpSp>
        <p:nvGrpSpPr>
          <p:cNvPr id="11" name="object 11"/>
          <p:cNvGrpSpPr/>
          <p:nvPr/>
        </p:nvGrpSpPr>
        <p:grpSpPr>
          <a:xfrm>
            <a:off x="2253194" y="2907169"/>
            <a:ext cx="2292350" cy="301625"/>
            <a:chOff x="2253194" y="2907169"/>
            <a:chExt cx="2292350" cy="301625"/>
          </a:xfrm>
        </p:grpSpPr>
        <p:pic>
          <p:nvPicPr>
            <p:cNvPr id="12" name="object 12"/>
            <p:cNvPicPr/>
            <p:nvPr/>
          </p:nvPicPr>
          <p:blipFill>
            <a:blip r:embed="rId4" cstate="print"/>
            <a:stretch>
              <a:fillRect/>
            </a:stretch>
          </p:blipFill>
          <p:spPr>
            <a:xfrm>
              <a:off x="2253195" y="2907169"/>
              <a:ext cx="2291753" cy="50609"/>
            </a:xfrm>
            <a:prstGeom prst="rect">
              <a:avLst/>
            </a:prstGeom>
          </p:spPr>
        </p:pic>
        <p:sp>
          <p:nvSpPr>
            <p:cNvPr id="13" name="object 13"/>
            <p:cNvSpPr/>
            <p:nvPr/>
          </p:nvSpPr>
          <p:spPr>
            <a:xfrm>
              <a:off x="2253194" y="2951454"/>
              <a:ext cx="2292350" cy="257810"/>
            </a:xfrm>
            <a:custGeom>
              <a:avLst/>
              <a:gdLst/>
              <a:ahLst/>
              <a:cxnLst/>
              <a:rect l="l" t="t" r="r" b="b"/>
              <a:pathLst>
                <a:path w="2292350" h="257810">
                  <a:moveTo>
                    <a:pt x="2291753" y="0"/>
                  </a:moveTo>
                  <a:lnTo>
                    <a:pt x="0" y="0"/>
                  </a:lnTo>
                  <a:lnTo>
                    <a:pt x="0" y="206400"/>
                  </a:lnTo>
                  <a:lnTo>
                    <a:pt x="4008" y="226125"/>
                  </a:lnTo>
                  <a:lnTo>
                    <a:pt x="14922" y="242277"/>
                  </a:lnTo>
                  <a:lnTo>
                    <a:pt x="31075" y="253191"/>
                  </a:lnTo>
                  <a:lnTo>
                    <a:pt x="50800" y="257200"/>
                  </a:lnTo>
                  <a:lnTo>
                    <a:pt x="2240953" y="257200"/>
                  </a:lnTo>
                  <a:lnTo>
                    <a:pt x="2260677" y="253191"/>
                  </a:lnTo>
                  <a:lnTo>
                    <a:pt x="2276830" y="242277"/>
                  </a:lnTo>
                  <a:lnTo>
                    <a:pt x="2287744" y="226125"/>
                  </a:lnTo>
                  <a:lnTo>
                    <a:pt x="2291753" y="206400"/>
                  </a:lnTo>
                  <a:lnTo>
                    <a:pt x="2291753" y="0"/>
                  </a:lnTo>
                  <a:close/>
                </a:path>
              </a:pathLst>
            </a:custGeom>
            <a:solidFill>
              <a:srgbClr val="E7EAE7"/>
            </a:solidFill>
          </p:spPr>
          <p:txBody>
            <a:bodyPr wrap="square" lIns="0" tIns="0" rIns="0" bIns="0" rtlCol="0"/>
            <a:lstStyle/>
            <a:p>
              <a:endParaRPr/>
            </a:p>
          </p:txBody>
        </p:sp>
      </p:grpSp>
      <p:sp>
        <p:nvSpPr>
          <p:cNvPr id="14" name="object 14"/>
          <p:cNvSpPr txBox="1"/>
          <p:nvPr/>
        </p:nvSpPr>
        <p:spPr>
          <a:xfrm>
            <a:off x="2291295" y="2931096"/>
            <a:ext cx="2000885" cy="248285"/>
          </a:xfrm>
          <a:prstGeom prst="rect">
            <a:avLst/>
          </a:prstGeom>
        </p:spPr>
        <p:txBody>
          <a:bodyPr vert="horz" wrap="square" lIns="0" tIns="32384" rIns="0" bIns="0" rtlCol="0">
            <a:spAutoFit/>
          </a:bodyPr>
          <a:lstStyle/>
          <a:p>
            <a:pPr marL="12700" marR="5080">
              <a:lnSpc>
                <a:spcPts val="800"/>
              </a:lnSpc>
              <a:spcBef>
                <a:spcPts val="254"/>
              </a:spcBef>
            </a:pPr>
            <a:r>
              <a:rPr lang="en" sz="800" spc="-10" dirty="0">
                <a:latin typeface="Calibri"/>
                <a:cs typeface="Calibri"/>
              </a:rPr>
              <a:t>First demonstration of information transmission through 240 meters of rock using neutrinos</a:t>
            </a:r>
            <a:endParaRPr sz="800" dirty="0">
              <a:latin typeface="Calibri"/>
              <a:cs typeface="Calibri"/>
            </a:endParaRPr>
          </a:p>
        </p:txBody>
      </p:sp>
      <p:sp>
        <p:nvSpPr>
          <p:cNvPr id="15" name="object 15"/>
          <p:cNvSpPr txBox="1"/>
          <p:nvPr/>
        </p:nvSpPr>
        <p:spPr>
          <a:xfrm>
            <a:off x="101168" y="3250057"/>
            <a:ext cx="3854450" cy="166071"/>
          </a:xfrm>
          <a:prstGeom prst="rect">
            <a:avLst/>
          </a:prstGeom>
        </p:spPr>
        <p:txBody>
          <a:bodyPr vert="horz" wrap="square" lIns="0" tIns="12065" rIns="0" bIns="0" rtlCol="0">
            <a:spAutoFit/>
          </a:bodyPr>
          <a:lstStyle/>
          <a:p>
            <a:pPr marL="12700" marR="5080">
              <a:lnSpc>
                <a:spcPct val="100000"/>
              </a:lnSpc>
              <a:spcBef>
                <a:spcPts val="95"/>
              </a:spcBef>
            </a:pPr>
            <a:r>
              <a:rPr lang="en-US" sz="500" spc="-10" dirty="0">
                <a:latin typeface="Calibri"/>
                <a:cs typeface="Calibri"/>
              </a:rPr>
              <a:t>Source</a:t>
            </a:r>
            <a:r>
              <a:rPr sz="500" spc="-10" dirty="0">
                <a:latin typeface="Calibri"/>
                <a:cs typeface="Calibri"/>
              </a:rPr>
              <a:t>:</a:t>
            </a:r>
            <a:r>
              <a:rPr sz="500" dirty="0">
                <a:latin typeface="Calibri"/>
                <a:cs typeface="Calibri"/>
              </a:rPr>
              <a:t> Stancil</a:t>
            </a:r>
            <a:r>
              <a:rPr sz="500" spc="-5" dirty="0">
                <a:latin typeface="Calibri"/>
                <a:cs typeface="Calibri"/>
              </a:rPr>
              <a:t> </a:t>
            </a:r>
            <a:r>
              <a:rPr sz="500" dirty="0">
                <a:latin typeface="Calibri"/>
                <a:cs typeface="Calibri"/>
              </a:rPr>
              <a:t>D. D. </a:t>
            </a:r>
            <a:r>
              <a:rPr lang="en-US" sz="500" dirty="0">
                <a:latin typeface="Calibri"/>
                <a:cs typeface="Calibri"/>
              </a:rPr>
              <a:t>et al</a:t>
            </a:r>
            <a:r>
              <a:rPr sz="500" dirty="0">
                <a:latin typeface="Calibri"/>
                <a:cs typeface="Calibri"/>
              </a:rPr>
              <a:t>. </a:t>
            </a:r>
            <a:r>
              <a:rPr sz="500" spc="-10" dirty="0">
                <a:latin typeface="Calibri"/>
                <a:cs typeface="Calibri"/>
              </a:rPr>
              <a:t>Demonstration</a:t>
            </a:r>
            <a:r>
              <a:rPr sz="500" dirty="0">
                <a:latin typeface="Calibri"/>
                <a:cs typeface="Calibri"/>
              </a:rPr>
              <a:t> of </a:t>
            </a:r>
            <a:r>
              <a:rPr sz="500" spc="-10" dirty="0">
                <a:latin typeface="Calibri"/>
                <a:cs typeface="Calibri"/>
              </a:rPr>
              <a:t>Communication</a:t>
            </a:r>
            <a:r>
              <a:rPr sz="500" dirty="0">
                <a:latin typeface="Calibri"/>
                <a:cs typeface="Calibri"/>
              </a:rPr>
              <a:t> Using </a:t>
            </a:r>
            <a:r>
              <a:rPr sz="500" spc="-10" dirty="0">
                <a:latin typeface="Calibri"/>
                <a:cs typeface="Calibri"/>
              </a:rPr>
              <a:t>Neutrinos</a:t>
            </a:r>
            <a:r>
              <a:rPr sz="500" dirty="0">
                <a:latin typeface="Calibri"/>
                <a:cs typeface="Calibri"/>
              </a:rPr>
              <a:t> // </a:t>
            </a:r>
            <a:r>
              <a:rPr sz="500" spc="-10" dirty="0">
                <a:latin typeface="Calibri"/>
                <a:cs typeface="Calibri"/>
              </a:rPr>
              <a:t>Modern</a:t>
            </a:r>
            <a:r>
              <a:rPr sz="500" dirty="0">
                <a:latin typeface="Calibri"/>
                <a:cs typeface="Calibri"/>
              </a:rPr>
              <a:t> </a:t>
            </a:r>
            <a:r>
              <a:rPr sz="500" spc="-10" dirty="0">
                <a:latin typeface="Calibri"/>
                <a:cs typeface="Calibri"/>
              </a:rPr>
              <a:t>Physics</a:t>
            </a:r>
            <a:r>
              <a:rPr sz="500" dirty="0">
                <a:latin typeface="Calibri"/>
                <a:cs typeface="Calibri"/>
              </a:rPr>
              <a:t> </a:t>
            </a:r>
            <a:r>
              <a:rPr sz="500" spc="-10" dirty="0">
                <a:latin typeface="Calibri"/>
                <a:cs typeface="Calibri"/>
              </a:rPr>
              <a:t>Letters</a:t>
            </a:r>
            <a:r>
              <a:rPr sz="500" dirty="0">
                <a:latin typeface="Calibri"/>
                <a:cs typeface="Calibri"/>
              </a:rPr>
              <a:t> A. – 2012. – </a:t>
            </a:r>
            <a:r>
              <a:rPr sz="500" spc="-10" dirty="0">
                <a:latin typeface="Calibri"/>
                <a:cs typeface="Calibri"/>
              </a:rPr>
              <a:t>Т.</a:t>
            </a:r>
            <a:r>
              <a:rPr sz="500" dirty="0">
                <a:latin typeface="Calibri"/>
                <a:cs typeface="Calibri"/>
              </a:rPr>
              <a:t> 27, № 12. – </a:t>
            </a:r>
            <a:r>
              <a:rPr lang="en-US" sz="500" spc="-10" dirty="0">
                <a:latin typeface="Calibri"/>
                <a:cs typeface="Calibri"/>
              </a:rPr>
              <a:t>Art</a:t>
            </a:r>
            <a:r>
              <a:rPr sz="500" spc="-10" dirty="0">
                <a:latin typeface="Calibri"/>
                <a:cs typeface="Calibri"/>
              </a:rPr>
              <a:t>.</a:t>
            </a:r>
            <a:r>
              <a:rPr sz="500" dirty="0">
                <a:latin typeface="Calibri"/>
                <a:cs typeface="Calibri"/>
              </a:rPr>
              <a:t> </a:t>
            </a:r>
            <a:r>
              <a:rPr sz="500" spc="-10" dirty="0">
                <a:latin typeface="Calibri"/>
                <a:cs typeface="Calibri"/>
              </a:rPr>
              <a:t>1250077.</a:t>
            </a:r>
            <a:r>
              <a:rPr sz="500" dirty="0">
                <a:latin typeface="Calibri"/>
                <a:cs typeface="Calibri"/>
              </a:rPr>
              <a:t> </a:t>
            </a:r>
            <a:r>
              <a:rPr sz="500" spc="-50" dirty="0">
                <a:latin typeface="Calibri"/>
                <a:cs typeface="Calibri"/>
              </a:rPr>
              <a:t>–</a:t>
            </a:r>
            <a:r>
              <a:rPr sz="500" spc="500" dirty="0">
                <a:latin typeface="Calibri"/>
                <a:cs typeface="Calibri"/>
              </a:rPr>
              <a:t> </a:t>
            </a:r>
            <a:r>
              <a:rPr sz="500" dirty="0">
                <a:latin typeface="Calibri"/>
                <a:cs typeface="Calibri"/>
              </a:rPr>
              <a:t>DOI:</a:t>
            </a:r>
            <a:r>
              <a:rPr sz="500" spc="-15" dirty="0">
                <a:latin typeface="Calibri"/>
                <a:cs typeface="Calibri"/>
              </a:rPr>
              <a:t> </a:t>
            </a:r>
            <a:r>
              <a:rPr sz="500" spc="-10" dirty="0">
                <a:latin typeface="Calibri"/>
                <a:cs typeface="Calibri"/>
              </a:rPr>
              <a:t>10.1142/S0217732312500770.</a:t>
            </a:r>
            <a:endParaRPr sz="500" dirty="0">
              <a:latin typeface="Calibri"/>
              <a:cs typeface="Calibri"/>
            </a:endParaRPr>
          </a:p>
        </p:txBody>
      </p:sp>
      <p:sp>
        <p:nvSpPr>
          <p:cNvPr id="16" name="object 16"/>
          <p:cNvSpPr txBox="1"/>
          <p:nvPr/>
        </p:nvSpPr>
        <p:spPr>
          <a:xfrm>
            <a:off x="4355503" y="3339604"/>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18</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7" name="object 2">
            <a:extLst>
              <a:ext uri="{FF2B5EF4-FFF2-40B4-BE49-F238E27FC236}">
                <a16:creationId xmlns:a16="http://schemas.microsoft.com/office/drawing/2014/main" id="{1B1B5A0F-1EA2-CBB5-DCC3-E35621600ECC}"/>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8" name="object 2">
            <a:extLst>
              <a:ext uri="{FF2B5EF4-FFF2-40B4-BE49-F238E27FC236}">
                <a16:creationId xmlns:a16="http://schemas.microsoft.com/office/drawing/2014/main" id="{92DF6190-FA69-0EDE-47A1-8A9019DC91C4}"/>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Secure neutrino communication channels</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66090"/>
          </a:xfrm>
          <a:custGeom>
            <a:avLst/>
            <a:gdLst/>
            <a:ahLst/>
            <a:cxnLst/>
            <a:rect l="l" t="t" r="r" b="b"/>
            <a:pathLst>
              <a:path w="4608195" h="466090">
                <a:moveTo>
                  <a:pt x="4608004" y="0"/>
                </a:moveTo>
                <a:lnTo>
                  <a:pt x="0" y="0"/>
                </a:lnTo>
                <a:lnTo>
                  <a:pt x="0" y="465645"/>
                </a:lnTo>
                <a:lnTo>
                  <a:pt x="4608004" y="465645"/>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52661"/>
          </a:xfrm>
          <a:prstGeom prst="rect">
            <a:avLst/>
          </a:prstGeom>
        </p:spPr>
        <p:txBody>
          <a:bodyPr vert="horz" wrap="square" lIns="0" tIns="19050" rIns="0" bIns="0" rtlCol="0">
            <a:spAutoFit/>
          </a:bodyPr>
          <a:lstStyle/>
          <a:p>
            <a:pPr marL="12700" marR="5080">
              <a:lnSpc>
                <a:spcPts val="1300"/>
              </a:lnSpc>
              <a:spcBef>
                <a:spcPts val="150"/>
              </a:spcBef>
            </a:pPr>
            <a:r>
              <a:rPr lang="en" dirty="0"/>
              <a:t>First successful experiment on information transmission via neutrinos at Fermilab</a:t>
            </a:r>
            <a:endParaRPr spc="-10" dirty="0"/>
          </a:p>
        </p:txBody>
      </p:sp>
      <p:pic>
        <p:nvPicPr>
          <p:cNvPr id="6" name="object 6"/>
          <p:cNvPicPr/>
          <p:nvPr/>
        </p:nvPicPr>
        <p:blipFill>
          <a:blip r:embed="rId3" cstate="print"/>
          <a:stretch>
            <a:fillRect/>
          </a:stretch>
        </p:blipFill>
        <p:spPr>
          <a:xfrm>
            <a:off x="1865947" y="815363"/>
            <a:ext cx="2628186" cy="1751090"/>
          </a:xfrm>
          <a:prstGeom prst="rect">
            <a:avLst/>
          </a:prstGeom>
        </p:spPr>
      </p:pic>
      <p:sp>
        <p:nvSpPr>
          <p:cNvPr id="7" name="object 7"/>
          <p:cNvSpPr txBox="1"/>
          <p:nvPr/>
        </p:nvSpPr>
        <p:spPr>
          <a:xfrm>
            <a:off x="101168" y="769733"/>
            <a:ext cx="4366895" cy="2453877"/>
          </a:xfrm>
          <a:prstGeom prst="rect">
            <a:avLst/>
          </a:prstGeom>
        </p:spPr>
        <p:txBody>
          <a:bodyPr vert="horz" wrap="square" lIns="0" tIns="22225" rIns="0" bIns="0" rtlCol="0">
            <a:spAutoFit/>
          </a:bodyPr>
          <a:lstStyle/>
          <a:p>
            <a:pPr marL="12700" marR="2680970" algn="just">
              <a:lnSpc>
                <a:spcPts val="900"/>
              </a:lnSpc>
              <a:spcBef>
                <a:spcPts val="175"/>
              </a:spcBef>
            </a:pPr>
            <a:r>
              <a:rPr lang="en" sz="800" dirty="0">
                <a:latin typeface="Calibri"/>
                <a:cs typeface="Calibri"/>
              </a:rPr>
              <a:t>Information transmission was carried out using binary encoding: the presence of a neutrino pulse corresponded to a logical one, the absence to zero. In this way, the word "neutrino" was transmitted in ASCII encoding.</a:t>
            </a:r>
          </a:p>
          <a:p>
            <a:pPr marL="12700" marR="2680970" algn="just">
              <a:lnSpc>
                <a:spcPts val="900"/>
              </a:lnSpc>
              <a:spcBef>
                <a:spcPts val="175"/>
              </a:spcBef>
            </a:pPr>
            <a:r>
              <a:rPr lang="en" sz="800" spc="-10" dirty="0">
                <a:latin typeface="Calibri"/>
                <a:cs typeface="Calibri"/>
              </a:rPr>
              <a:t>The achieved transmission speed was 0.1 bits/second with an error rate of 1%. </a:t>
            </a:r>
            <a:r>
              <a:rPr lang="en" sz="800" dirty="0">
                <a:latin typeface="Calibri"/>
                <a:cs typeface="Calibri"/>
              </a:rPr>
              <a:t>The experiment results demonstrated the fundamental possibility of using neutrinos for information transmission through media opaque to electromagnetic radiation.</a:t>
            </a:r>
            <a:endParaRPr lang="ru-RU" sz="800" dirty="0">
              <a:latin typeface="Calibri"/>
              <a:cs typeface="Calibri"/>
            </a:endParaRPr>
          </a:p>
          <a:p>
            <a:pPr marL="1804035" marR="5080" indent="153670">
              <a:lnSpc>
                <a:spcPts val="900"/>
              </a:lnSpc>
              <a:spcBef>
                <a:spcPts val="675"/>
              </a:spcBef>
            </a:pPr>
            <a:endParaRPr lang="en-US" sz="800" b="1" dirty="0">
              <a:solidFill>
                <a:srgbClr val="339733"/>
              </a:solidFill>
              <a:latin typeface="Calibri"/>
              <a:cs typeface="Calibri"/>
            </a:endParaRPr>
          </a:p>
          <a:p>
            <a:pPr marL="1804035" marR="5080" indent="153670">
              <a:lnSpc>
                <a:spcPts val="900"/>
              </a:lnSpc>
              <a:spcBef>
                <a:spcPts val="675"/>
              </a:spcBef>
            </a:pPr>
            <a:r>
              <a:rPr lang="en-US" sz="800" b="1" spc="5" dirty="0">
                <a:solidFill>
                  <a:srgbClr val="339733"/>
                </a:solidFill>
                <a:latin typeface="Calibri"/>
                <a:cs typeface="Calibri"/>
              </a:rPr>
              <a:t>Figure</a:t>
            </a:r>
            <a:r>
              <a:rPr lang="ru-RU" sz="800" b="1" spc="5" dirty="0">
                <a:solidFill>
                  <a:srgbClr val="339733"/>
                </a:solidFill>
                <a:latin typeface="Calibri"/>
                <a:cs typeface="Calibri"/>
              </a:rPr>
              <a:t> </a:t>
            </a:r>
            <a:r>
              <a:rPr lang="ru-RU" sz="800" b="1" dirty="0">
                <a:solidFill>
                  <a:srgbClr val="339733"/>
                </a:solidFill>
                <a:latin typeface="Calibri"/>
                <a:cs typeface="Calibri"/>
              </a:rPr>
              <a:t>12.</a:t>
            </a:r>
            <a:r>
              <a:rPr lang="ru-RU" sz="800" b="1" spc="5" dirty="0">
                <a:solidFill>
                  <a:srgbClr val="339733"/>
                </a:solidFill>
                <a:latin typeface="Calibri"/>
                <a:cs typeface="Calibri"/>
              </a:rPr>
              <a:t> </a:t>
            </a:r>
            <a:r>
              <a:rPr lang="en" sz="800" spc="-10" dirty="0">
                <a:latin typeface="Calibri"/>
                <a:cs typeface="Calibri"/>
              </a:rPr>
              <a:t>Schematic representation of neutrino-based information transmission technology implementation</a:t>
            </a:r>
            <a:r>
              <a:rPr lang="ru-RU" sz="800" spc="-10" dirty="0">
                <a:latin typeface="Calibri"/>
                <a:cs typeface="Calibri"/>
              </a:rPr>
              <a:t>.</a:t>
            </a:r>
            <a:endParaRPr lang="ru-RU" sz="800" dirty="0">
              <a:latin typeface="Calibri"/>
              <a:cs typeface="Calibri"/>
            </a:endParaRPr>
          </a:p>
          <a:p>
            <a:pPr>
              <a:lnSpc>
                <a:spcPct val="100000"/>
              </a:lnSpc>
              <a:spcBef>
                <a:spcPts val="360"/>
              </a:spcBef>
            </a:pPr>
            <a:endParaRPr sz="800" dirty="0">
              <a:latin typeface="Calibri"/>
              <a:cs typeface="Calibri"/>
            </a:endParaRPr>
          </a:p>
          <a:p>
            <a:pPr marL="12700" marR="95250">
              <a:lnSpc>
                <a:spcPts val="800"/>
              </a:lnSpc>
            </a:pPr>
            <a:r>
              <a:rPr lang="en-US" sz="700" spc="-10" dirty="0">
                <a:latin typeface="Calibri"/>
                <a:cs typeface="Calibri"/>
              </a:rPr>
              <a:t>Source</a:t>
            </a:r>
            <a:r>
              <a:rPr sz="700" spc="-10" dirty="0">
                <a:latin typeface="Calibri"/>
                <a:cs typeface="Calibri"/>
              </a:rPr>
              <a:t>: Stancil</a:t>
            </a:r>
            <a:r>
              <a:rPr sz="700" spc="-5" dirty="0">
                <a:latin typeface="Calibri"/>
                <a:cs typeface="Calibri"/>
              </a:rPr>
              <a:t> </a:t>
            </a:r>
            <a:r>
              <a:rPr sz="700" dirty="0">
                <a:latin typeface="Calibri"/>
                <a:cs typeface="Calibri"/>
              </a:rPr>
              <a:t>D.</a:t>
            </a:r>
            <a:r>
              <a:rPr sz="700" spc="-5" dirty="0">
                <a:latin typeface="Calibri"/>
                <a:cs typeface="Calibri"/>
              </a:rPr>
              <a:t> </a:t>
            </a:r>
            <a:r>
              <a:rPr sz="700" dirty="0">
                <a:latin typeface="Calibri"/>
                <a:cs typeface="Calibri"/>
              </a:rPr>
              <a:t>D.</a:t>
            </a:r>
            <a:r>
              <a:rPr sz="700" spc="-10" dirty="0">
                <a:latin typeface="Calibri"/>
                <a:cs typeface="Calibri"/>
              </a:rPr>
              <a:t> </a:t>
            </a:r>
            <a:r>
              <a:rPr lang="en-US" sz="700" spc="-10" dirty="0">
                <a:latin typeface="Calibri"/>
                <a:cs typeface="Calibri"/>
              </a:rPr>
              <a:t>et al</a:t>
            </a:r>
            <a:r>
              <a:rPr sz="700" dirty="0">
                <a:latin typeface="Calibri"/>
                <a:cs typeface="Calibri"/>
              </a:rPr>
              <a:t>.</a:t>
            </a:r>
            <a:r>
              <a:rPr sz="700" spc="-5" dirty="0">
                <a:latin typeface="Calibri"/>
                <a:cs typeface="Calibri"/>
              </a:rPr>
              <a:t> </a:t>
            </a:r>
            <a:r>
              <a:rPr sz="700" spc="-10" dirty="0">
                <a:latin typeface="Calibri"/>
                <a:cs typeface="Calibri"/>
              </a:rPr>
              <a:t>Demonstration</a:t>
            </a:r>
            <a:r>
              <a:rPr sz="700" spc="-5" dirty="0">
                <a:latin typeface="Calibri"/>
                <a:cs typeface="Calibri"/>
              </a:rPr>
              <a:t> </a:t>
            </a:r>
            <a:r>
              <a:rPr sz="700" dirty="0">
                <a:latin typeface="Calibri"/>
                <a:cs typeface="Calibri"/>
              </a:rPr>
              <a:t>of</a:t>
            </a:r>
            <a:r>
              <a:rPr sz="700" spc="-10" dirty="0">
                <a:latin typeface="Calibri"/>
                <a:cs typeface="Calibri"/>
              </a:rPr>
              <a:t> Communication</a:t>
            </a:r>
            <a:r>
              <a:rPr sz="700" spc="-5" dirty="0">
                <a:latin typeface="Calibri"/>
                <a:cs typeface="Calibri"/>
              </a:rPr>
              <a:t> </a:t>
            </a:r>
            <a:r>
              <a:rPr sz="700" dirty="0">
                <a:latin typeface="Calibri"/>
                <a:cs typeface="Calibri"/>
              </a:rPr>
              <a:t>Using</a:t>
            </a:r>
            <a:r>
              <a:rPr sz="700" spc="-5" dirty="0">
                <a:latin typeface="Calibri"/>
                <a:cs typeface="Calibri"/>
              </a:rPr>
              <a:t> </a:t>
            </a:r>
            <a:r>
              <a:rPr sz="700" spc="-10" dirty="0">
                <a:latin typeface="Calibri"/>
                <a:cs typeface="Calibri"/>
              </a:rPr>
              <a:t>Neutrinos</a:t>
            </a:r>
            <a:r>
              <a:rPr sz="700" spc="-5" dirty="0">
                <a:latin typeface="Calibri"/>
                <a:cs typeface="Calibri"/>
              </a:rPr>
              <a:t> </a:t>
            </a:r>
            <a:r>
              <a:rPr sz="700" dirty="0">
                <a:latin typeface="Calibri"/>
                <a:cs typeface="Calibri"/>
              </a:rPr>
              <a:t>//</a:t>
            </a:r>
            <a:r>
              <a:rPr sz="700" spc="-10" dirty="0">
                <a:latin typeface="Calibri"/>
                <a:cs typeface="Calibri"/>
              </a:rPr>
              <a:t> Modern</a:t>
            </a:r>
            <a:r>
              <a:rPr sz="700" spc="-5" dirty="0">
                <a:latin typeface="Calibri"/>
                <a:cs typeface="Calibri"/>
              </a:rPr>
              <a:t> </a:t>
            </a:r>
            <a:r>
              <a:rPr sz="700" spc="-10" dirty="0">
                <a:latin typeface="Calibri"/>
                <a:cs typeface="Calibri"/>
              </a:rPr>
              <a:t>Physics</a:t>
            </a:r>
            <a:r>
              <a:rPr sz="700" spc="-5" dirty="0">
                <a:latin typeface="Calibri"/>
                <a:cs typeface="Calibri"/>
              </a:rPr>
              <a:t> </a:t>
            </a:r>
            <a:r>
              <a:rPr sz="700" spc="-10" dirty="0">
                <a:latin typeface="Calibri"/>
                <a:cs typeface="Calibri"/>
              </a:rPr>
              <a:t>Letters</a:t>
            </a:r>
            <a:r>
              <a:rPr sz="700" spc="-5" dirty="0">
                <a:latin typeface="Calibri"/>
                <a:cs typeface="Calibri"/>
              </a:rPr>
              <a:t> </a:t>
            </a:r>
            <a:r>
              <a:rPr sz="700" dirty="0">
                <a:latin typeface="Calibri"/>
                <a:cs typeface="Calibri"/>
              </a:rPr>
              <a:t>A.</a:t>
            </a:r>
            <a:r>
              <a:rPr sz="700" spc="-10" dirty="0">
                <a:latin typeface="Calibri"/>
                <a:cs typeface="Calibri"/>
              </a:rPr>
              <a:t> </a:t>
            </a:r>
            <a:r>
              <a:rPr sz="700" dirty="0">
                <a:latin typeface="Calibri"/>
                <a:cs typeface="Calibri"/>
              </a:rPr>
              <a:t>–</a:t>
            </a:r>
            <a:r>
              <a:rPr sz="700" spc="-5" dirty="0">
                <a:latin typeface="Calibri"/>
                <a:cs typeface="Calibri"/>
              </a:rPr>
              <a:t> </a:t>
            </a:r>
            <a:r>
              <a:rPr sz="700" dirty="0">
                <a:latin typeface="Calibri"/>
                <a:cs typeface="Calibri"/>
              </a:rPr>
              <a:t>2012.</a:t>
            </a:r>
            <a:r>
              <a:rPr sz="700" spc="-5" dirty="0">
                <a:latin typeface="Calibri"/>
                <a:cs typeface="Calibri"/>
              </a:rPr>
              <a:t> </a:t>
            </a:r>
            <a:r>
              <a:rPr sz="700" spc="-50" dirty="0">
                <a:latin typeface="Calibri"/>
                <a:cs typeface="Calibri"/>
              </a:rPr>
              <a:t>–</a:t>
            </a:r>
            <a:r>
              <a:rPr sz="700" spc="500" dirty="0">
                <a:latin typeface="Calibri"/>
                <a:cs typeface="Calibri"/>
              </a:rPr>
              <a:t> </a:t>
            </a:r>
            <a:r>
              <a:rPr sz="700" spc="-20" dirty="0">
                <a:latin typeface="Calibri"/>
                <a:cs typeface="Calibri"/>
              </a:rPr>
              <a:t>Т.</a:t>
            </a:r>
            <a:r>
              <a:rPr sz="700" spc="-15" dirty="0">
                <a:latin typeface="Calibri"/>
                <a:cs typeface="Calibri"/>
              </a:rPr>
              <a:t> </a:t>
            </a:r>
            <a:r>
              <a:rPr sz="700" dirty="0">
                <a:latin typeface="Calibri"/>
                <a:cs typeface="Calibri"/>
              </a:rPr>
              <a:t>27,</a:t>
            </a:r>
            <a:r>
              <a:rPr sz="700" spc="-10" dirty="0">
                <a:latin typeface="Calibri"/>
                <a:cs typeface="Calibri"/>
              </a:rPr>
              <a:t> </a:t>
            </a:r>
            <a:r>
              <a:rPr sz="700" dirty="0">
                <a:latin typeface="Calibri"/>
                <a:cs typeface="Calibri"/>
              </a:rPr>
              <a:t>№</a:t>
            </a:r>
            <a:r>
              <a:rPr sz="700" spc="-15" dirty="0">
                <a:latin typeface="Calibri"/>
                <a:cs typeface="Calibri"/>
              </a:rPr>
              <a:t> </a:t>
            </a:r>
            <a:r>
              <a:rPr sz="700" dirty="0">
                <a:latin typeface="Calibri"/>
                <a:cs typeface="Calibri"/>
              </a:rPr>
              <a:t>12.</a:t>
            </a:r>
            <a:r>
              <a:rPr sz="700" spc="-10" dirty="0">
                <a:latin typeface="Calibri"/>
                <a:cs typeface="Calibri"/>
              </a:rPr>
              <a:t> </a:t>
            </a:r>
            <a:r>
              <a:rPr sz="700" dirty="0">
                <a:latin typeface="Calibri"/>
                <a:cs typeface="Calibri"/>
              </a:rPr>
              <a:t>–</a:t>
            </a:r>
            <a:r>
              <a:rPr sz="700" spc="-10" dirty="0">
                <a:latin typeface="Calibri"/>
                <a:cs typeface="Calibri"/>
              </a:rPr>
              <a:t> </a:t>
            </a:r>
            <a:r>
              <a:rPr lang="en-US" sz="700" spc="-10" dirty="0">
                <a:latin typeface="Calibri"/>
                <a:cs typeface="Calibri"/>
              </a:rPr>
              <a:t>Art</a:t>
            </a:r>
            <a:r>
              <a:rPr sz="700" spc="-10" dirty="0">
                <a:latin typeface="Calibri"/>
                <a:cs typeface="Calibri"/>
              </a:rPr>
              <a:t>.</a:t>
            </a:r>
            <a:r>
              <a:rPr sz="700" spc="-15" dirty="0">
                <a:latin typeface="Calibri"/>
                <a:cs typeface="Calibri"/>
              </a:rPr>
              <a:t> </a:t>
            </a:r>
            <a:r>
              <a:rPr sz="700" dirty="0">
                <a:latin typeface="Calibri"/>
                <a:cs typeface="Calibri"/>
              </a:rPr>
              <a:t>1250077.</a:t>
            </a:r>
            <a:r>
              <a:rPr sz="700" spc="-10" dirty="0">
                <a:latin typeface="Calibri"/>
                <a:cs typeface="Calibri"/>
              </a:rPr>
              <a:t> </a:t>
            </a:r>
            <a:r>
              <a:rPr sz="700" dirty="0">
                <a:latin typeface="Calibri"/>
                <a:cs typeface="Calibri"/>
              </a:rPr>
              <a:t>–</a:t>
            </a:r>
            <a:r>
              <a:rPr sz="700" spc="-10" dirty="0">
                <a:latin typeface="Calibri"/>
                <a:cs typeface="Calibri"/>
              </a:rPr>
              <a:t> </a:t>
            </a:r>
            <a:r>
              <a:rPr sz="700" dirty="0">
                <a:latin typeface="Calibri"/>
                <a:cs typeface="Calibri"/>
              </a:rPr>
              <a:t>DOI:</a:t>
            </a:r>
            <a:r>
              <a:rPr sz="700" spc="-10" dirty="0">
                <a:latin typeface="Calibri"/>
                <a:cs typeface="Calibri"/>
              </a:rPr>
              <a:t> 10.1142/S0217732312500770.</a:t>
            </a:r>
            <a:endParaRPr sz="700" dirty="0">
              <a:latin typeface="Calibri"/>
              <a:cs typeface="Calibri"/>
            </a:endParaRPr>
          </a:p>
        </p:txBody>
      </p:sp>
      <p:sp>
        <p:nvSpPr>
          <p:cNvPr id="8" name="object 8"/>
          <p:cNvSpPr txBox="1"/>
          <p:nvPr/>
        </p:nvSpPr>
        <p:spPr>
          <a:xfrm>
            <a:off x="4355503" y="3339600"/>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19</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9" name="object 2">
            <a:extLst>
              <a:ext uri="{FF2B5EF4-FFF2-40B4-BE49-F238E27FC236}">
                <a16:creationId xmlns:a16="http://schemas.microsoft.com/office/drawing/2014/main" id="{9168C349-F82B-1789-86B7-95A6255F5986}"/>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0" name="object 2">
            <a:extLst>
              <a:ext uri="{FF2B5EF4-FFF2-40B4-BE49-F238E27FC236}">
                <a16:creationId xmlns:a16="http://schemas.microsoft.com/office/drawing/2014/main" id="{FF25BCD4-0610-5C21-E683-D3D18F617259}"/>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Secure neutrino communication channels</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9817" y="7113"/>
            <a:ext cx="416675"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Introduction</a:t>
            </a:r>
            <a:endParaRPr sz="500" dirty="0">
              <a:latin typeface="Calibri"/>
              <a:cs typeface="Calibri"/>
            </a:endParaRPr>
          </a:p>
        </p:txBody>
      </p:sp>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80022"/>
            <a:ext cx="3709035" cy="180819"/>
          </a:xfrm>
          <a:prstGeom prst="rect">
            <a:avLst/>
          </a:prstGeom>
        </p:spPr>
        <p:txBody>
          <a:bodyPr vert="horz" wrap="square" lIns="0" tIns="11430" rIns="0" bIns="0" rtlCol="0">
            <a:spAutoFit/>
          </a:bodyPr>
          <a:lstStyle/>
          <a:p>
            <a:pPr marL="12700">
              <a:lnSpc>
                <a:spcPct val="100000"/>
              </a:lnSpc>
              <a:spcBef>
                <a:spcPts val="90"/>
              </a:spcBef>
            </a:pPr>
            <a:r>
              <a:rPr lang="en" spc="-10" dirty="0"/>
              <a:t>Using neutrinos as a strategic resource of the XXI century</a:t>
            </a:r>
            <a:endParaRPr spc="-20" dirty="0"/>
          </a:p>
        </p:txBody>
      </p:sp>
      <p:sp>
        <p:nvSpPr>
          <p:cNvPr id="7" name="object 7"/>
          <p:cNvSpPr txBox="1"/>
          <p:nvPr/>
        </p:nvSpPr>
        <p:spPr>
          <a:xfrm>
            <a:off x="101168" y="464718"/>
            <a:ext cx="4396740" cy="577850"/>
          </a:xfrm>
          <a:prstGeom prst="rect">
            <a:avLst/>
          </a:prstGeom>
        </p:spPr>
        <p:txBody>
          <a:bodyPr vert="horz" wrap="square" lIns="0" tIns="10795" rIns="0" bIns="0" rtlCol="0">
            <a:spAutoFit/>
          </a:bodyPr>
          <a:lstStyle/>
          <a:p>
            <a:pPr algn="just"/>
            <a:r>
              <a:rPr lang="en" sz="900" b="1" i="0" u="none" strike="noStrike" dirty="0">
                <a:solidFill>
                  <a:srgbClr val="000000"/>
                </a:solidFill>
                <a:effectLst/>
              </a:rPr>
              <a:t>Neutrinos</a:t>
            </a:r>
            <a:r>
              <a:rPr lang="en" sz="900" b="0" i="0" u="none" strike="noStrike" dirty="0">
                <a:solidFill>
                  <a:srgbClr val="000000"/>
                </a:solidFill>
                <a:effectLst/>
              </a:rPr>
              <a:t> are elementary particles that pass through any matter with minimal interaction. Key features of their applied use include: ensuring nuclear safety, developing neutrino communications, and resource exploration and Earth's tomography.</a:t>
            </a:r>
          </a:p>
        </p:txBody>
      </p:sp>
      <p:pic>
        <p:nvPicPr>
          <p:cNvPr id="8" name="object 8"/>
          <p:cNvPicPr/>
          <p:nvPr/>
        </p:nvPicPr>
        <p:blipFill>
          <a:blip r:embed="rId3" cstate="print"/>
          <a:stretch>
            <a:fillRect/>
          </a:stretch>
        </p:blipFill>
        <p:spPr>
          <a:xfrm>
            <a:off x="442379" y="1077696"/>
            <a:ext cx="3676711" cy="2030336"/>
          </a:xfrm>
          <a:prstGeom prst="rect">
            <a:avLst/>
          </a:prstGeom>
        </p:spPr>
      </p:pic>
      <p:sp>
        <p:nvSpPr>
          <p:cNvPr id="9" name="object 9"/>
          <p:cNvSpPr txBox="1"/>
          <p:nvPr/>
        </p:nvSpPr>
        <p:spPr>
          <a:xfrm>
            <a:off x="1052677" y="3147558"/>
            <a:ext cx="2627630" cy="135293"/>
          </a:xfrm>
          <a:prstGeom prst="rect">
            <a:avLst/>
          </a:prstGeom>
        </p:spPr>
        <p:txBody>
          <a:bodyPr vert="horz" wrap="square" lIns="0" tIns="12065" rIns="0" bIns="0" rtlCol="0">
            <a:spAutoFit/>
          </a:bodyPr>
          <a:lstStyle/>
          <a:p>
            <a:pPr marL="12700">
              <a:lnSpc>
                <a:spcPct val="100000"/>
              </a:lnSpc>
              <a:spcBef>
                <a:spcPts val="95"/>
              </a:spcBef>
            </a:pPr>
            <a:r>
              <a:rPr lang="en-US" sz="800" b="1" dirty="0">
                <a:solidFill>
                  <a:srgbClr val="339733"/>
                </a:solidFill>
                <a:latin typeface="Calibri"/>
                <a:cs typeface="Calibri"/>
              </a:rPr>
              <a:t>Figure</a:t>
            </a:r>
            <a:r>
              <a:rPr sz="800" b="1" spc="-5" dirty="0">
                <a:solidFill>
                  <a:srgbClr val="339733"/>
                </a:solidFill>
                <a:latin typeface="Calibri"/>
                <a:cs typeface="Calibri"/>
              </a:rPr>
              <a:t> </a:t>
            </a:r>
            <a:r>
              <a:rPr sz="800" b="1" dirty="0">
                <a:solidFill>
                  <a:srgbClr val="339733"/>
                </a:solidFill>
                <a:latin typeface="Calibri"/>
                <a:cs typeface="Calibri"/>
              </a:rPr>
              <a:t>1.</a:t>
            </a:r>
            <a:r>
              <a:rPr sz="800" b="1" spc="-5" dirty="0">
                <a:solidFill>
                  <a:srgbClr val="339733"/>
                </a:solidFill>
                <a:latin typeface="Calibri"/>
                <a:cs typeface="Calibri"/>
              </a:rPr>
              <a:t> </a:t>
            </a:r>
            <a:r>
              <a:rPr lang="en" sz="800" spc="-10" dirty="0">
                <a:latin typeface="Calibri"/>
                <a:cs typeface="Calibri"/>
              </a:rPr>
              <a:t>Largest neutrino projects on the world map</a:t>
            </a:r>
            <a:r>
              <a:rPr lang="ru-RU" sz="800" spc="-10" dirty="0">
                <a:latin typeface="Calibri"/>
                <a:cs typeface="Calibri"/>
              </a:rPr>
              <a:t>.</a:t>
            </a:r>
            <a:endParaRPr sz="800" dirty="0">
              <a:latin typeface="Calibri"/>
              <a:cs typeface="Calibri"/>
            </a:endParaRPr>
          </a:p>
        </p:txBody>
      </p:sp>
      <p:sp>
        <p:nvSpPr>
          <p:cNvPr id="10" name="object 10"/>
          <p:cNvSpPr txBox="1"/>
          <p:nvPr/>
        </p:nvSpPr>
        <p:spPr>
          <a:xfrm>
            <a:off x="4387570" y="3339604"/>
            <a:ext cx="170180"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2</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27654"/>
          </a:xfrm>
          <a:prstGeom prst="rect">
            <a:avLst/>
          </a:prstGeom>
        </p:spPr>
        <p:txBody>
          <a:bodyPr vert="horz" wrap="square" lIns="0" tIns="37465" rIns="0" bIns="0" rtlCol="0">
            <a:spAutoFit/>
          </a:bodyPr>
          <a:lstStyle/>
          <a:p>
            <a:pPr marL="12700">
              <a:lnSpc>
                <a:spcPct val="100000"/>
              </a:lnSpc>
              <a:spcBef>
                <a:spcPts val="295"/>
              </a:spcBef>
            </a:pPr>
            <a:r>
              <a:rPr spc="-10" dirty="0"/>
              <a:t>POSITRINO</a:t>
            </a:r>
            <a:r>
              <a:rPr lang="ru-RU" spc="-10" dirty="0"/>
              <a:t> </a:t>
            </a:r>
            <a:r>
              <a:rPr lang="en-US" spc="-10" dirty="0"/>
              <a:t>project</a:t>
            </a:r>
            <a:endParaRPr spc="-10" dirty="0"/>
          </a:p>
          <a:p>
            <a:pPr marL="12700">
              <a:lnSpc>
                <a:spcPct val="100000"/>
              </a:lnSpc>
              <a:spcBef>
                <a:spcPts val="125"/>
              </a:spcBef>
            </a:pPr>
            <a:r>
              <a:rPr sz="700" spc="-10" dirty="0"/>
              <a:t>Positioning, NavigatION</a:t>
            </a:r>
            <a:r>
              <a:rPr sz="700" spc="-5" dirty="0"/>
              <a:t> </a:t>
            </a:r>
            <a:r>
              <a:rPr sz="700" dirty="0"/>
              <a:t>and</a:t>
            </a:r>
            <a:r>
              <a:rPr sz="700" spc="-10" dirty="0"/>
              <a:t> TIMing</a:t>
            </a:r>
            <a:r>
              <a:rPr sz="700" spc="-5" dirty="0"/>
              <a:t> </a:t>
            </a:r>
            <a:r>
              <a:rPr sz="700" dirty="0"/>
              <a:t>with</a:t>
            </a:r>
            <a:r>
              <a:rPr sz="700" spc="-10" dirty="0"/>
              <a:t> </a:t>
            </a:r>
            <a:r>
              <a:rPr sz="700" dirty="0"/>
              <a:t>neutrino</a:t>
            </a:r>
            <a:r>
              <a:rPr sz="700" spc="-5" dirty="0"/>
              <a:t> </a:t>
            </a:r>
            <a:r>
              <a:rPr sz="700" spc="-10" dirty="0"/>
              <a:t>particles</a:t>
            </a:r>
            <a:endParaRPr sz="700" dirty="0"/>
          </a:p>
        </p:txBody>
      </p:sp>
      <p:pic>
        <p:nvPicPr>
          <p:cNvPr id="6" name="object 6"/>
          <p:cNvPicPr/>
          <p:nvPr/>
        </p:nvPicPr>
        <p:blipFill>
          <a:blip r:embed="rId3" cstate="print"/>
          <a:stretch>
            <a:fillRect/>
          </a:stretch>
        </p:blipFill>
        <p:spPr>
          <a:xfrm>
            <a:off x="21291" y="577139"/>
            <a:ext cx="2599294" cy="1775755"/>
          </a:xfrm>
          <a:prstGeom prst="rect">
            <a:avLst/>
          </a:prstGeom>
        </p:spPr>
      </p:pic>
      <p:sp>
        <p:nvSpPr>
          <p:cNvPr id="7" name="object 7"/>
          <p:cNvSpPr txBox="1"/>
          <p:nvPr/>
        </p:nvSpPr>
        <p:spPr>
          <a:xfrm>
            <a:off x="367169" y="2367760"/>
            <a:ext cx="1907539" cy="260985"/>
          </a:xfrm>
          <a:prstGeom prst="rect">
            <a:avLst/>
          </a:prstGeom>
        </p:spPr>
        <p:txBody>
          <a:bodyPr vert="horz" wrap="square" lIns="0" tIns="22225" rIns="0" bIns="0" rtlCol="0">
            <a:spAutoFit/>
          </a:bodyPr>
          <a:lstStyle/>
          <a:p>
            <a:pPr marL="713740" marR="5080" indent="-701675">
              <a:lnSpc>
                <a:spcPts val="900"/>
              </a:lnSpc>
              <a:spcBef>
                <a:spcPts val="175"/>
              </a:spcBef>
            </a:pPr>
            <a:r>
              <a:rPr lang="en-US" sz="800" b="1" spc="-10" dirty="0">
                <a:solidFill>
                  <a:srgbClr val="339733"/>
                </a:solidFill>
                <a:latin typeface="Calibri"/>
                <a:cs typeface="Calibri"/>
              </a:rPr>
              <a:t>Figure</a:t>
            </a:r>
            <a:r>
              <a:rPr sz="800" b="1" spc="-10" dirty="0">
                <a:solidFill>
                  <a:srgbClr val="339733"/>
                </a:solidFill>
                <a:latin typeface="Calibri"/>
                <a:cs typeface="Calibri"/>
              </a:rPr>
              <a:t> </a:t>
            </a:r>
            <a:r>
              <a:rPr sz="800" b="1" dirty="0">
                <a:solidFill>
                  <a:srgbClr val="339733"/>
                </a:solidFill>
                <a:latin typeface="Calibri"/>
                <a:cs typeface="Calibri"/>
              </a:rPr>
              <a:t>13.</a:t>
            </a:r>
            <a:r>
              <a:rPr sz="800" b="1" spc="-10" dirty="0">
                <a:solidFill>
                  <a:srgbClr val="339733"/>
                </a:solidFill>
                <a:latin typeface="Calibri"/>
                <a:cs typeface="Calibri"/>
              </a:rPr>
              <a:t> </a:t>
            </a:r>
            <a:r>
              <a:rPr lang="en" sz="800" spc="-10" dirty="0">
                <a:latin typeface="Calibri"/>
                <a:cs typeface="Calibri"/>
              </a:rPr>
              <a:t>Scheme for implementing neutrino navigation</a:t>
            </a:r>
            <a:r>
              <a:rPr sz="800" spc="-10" dirty="0">
                <a:latin typeface="Calibri"/>
                <a:cs typeface="Calibri"/>
              </a:rPr>
              <a:t>.</a:t>
            </a:r>
            <a:endParaRPr sz="800" dirty="0">
              <a:latin typeface="Calibri"/>
              <a:cs typeface="Calibri"/>
            </a:endParaRPr>
          </a:p>
        </p:txBody>
      </p:sp>
      <p:sp>
        <p:nvSpPr>
          <p:cNvPr id="8" name="object 8"/>
          <p:cNvSpPr txBox="1"/>
          <p:nvPr/>
        </p:nvSpPr>
        <p:spPr>
          <a:xfrm>
            <a:off x="2620585" y="756796"/>
            <a:ext cx="2248904" cy="1668534"/>
          </a:xfrm>
          <a:prstGeom prst="rect">
            <a:avLst/>
          </a:prstGeom>
        </p:spPr>
        <p:txBody>
          <a:bodyPr vert="horz" wrap="square" lIns="0" tIns="27305" rIns="0" bIns="0" rtlCol="0">
            <a:spAutoFit/>
          </a:bodyPr>
          <a:lstStyle/>
          <a:p>
            <a:pPr marL="38100">
              <a:lnSpc>
                <a:spcPct val="100000"/>
              </a:lnSpc>
              <a:spcBef>
                <a:spcPts val="215"/>
              </a:spcBef>
            </a:pPr>
            <a:r>
              <a:rPr lang="en" sz="900" b="1" spc="-10" dirty="0">
                <a:latin typeface="Calibri"/>
                <a:cs typeface="Calibri"/>
              </a:rPr>
              <a:t>System parameters</a:t>
            </a:r>
            <a:r>
              <a:rPr sz="900" b="1" spc="-10" dirty="0">
                <a:latin typeface="Calibri"/>
                <a:cs typeface="Calibri"/>
              </a:rPr>
              <a:t>:</a:t>
            </a:r>
            <a:endParaRPr sz="900" dirty="0">
              <a:latin typeface="Calibri"/>
              <a:cs typeface="Calibri"/>
            </a:endParaRPr>
          </a:p>
          <a:p>
            <a:pPr marL="265430" marR="64769">
              <a:lnSpc>
                <a:spcPct val="110700"/>
              </a:lnSpc>
            </a:pPr>
            <a:r>
              <a:rPr lang="en" sz="900" spc="-10" dirty="0">
                <a:latin typeface="Calibri"/>
                <a:cs typeface="Calibri"/>
              </a:rPr>
              <a:t>Sources: Cyclotrons/</a:t>
            </a:r>
            <a:r>
              <a:rPr lang="en" sz="900" spc="-10" dirty="0" err="1">
                <a:latin typeface="Calibri"/>
                <a:cs typeface="Calibri"/>
              </a:rPr>
              <a:t>linacs</a:t>
            </a:r>
            <a:r>
              <a:rPr lang="en" sz="900" spc="-10" dirty="0">
                <a:latin typeface="Calibri"/>
                <a:cs typeface="Calibri"/>
              </a:rPr>
              <a:t> </a:t>
            </a:r>
          </a:p>
          <a:p>
            <a:pPr marL="265430" marR="64769">
              <a:lnSpc>
                <a:spcPct val="110700"/>
              </a:lnSpc>
            </a:pPr>
            <a:r>
              <a:rPr lang="en" sz="900" spc="-10" dirty="0">
                <a:latin typeface="Calibri"/>
                <a:cs typeface="Calibri"/>
              </a:rPr>
              <a:t>Energy of </a:t>
            </a:r>
            <a:r>
              <a:rPr sz="900" i="1" spc="-10" dirty="0">
                <a:latin typeface="Calibri"/>
                <a:cs typeface="Calibri"/>
              </a:rPr>
              <a:t>𝜈</a:t>
            </a:r>
            <a:r>
              <a:rPr sz="900" spc="-10" dirty="0">
                <a:latin typeface="Calibri"/>
                <a:cs typeface="Calibri"/>
              </a:rPr>
              <a:t>:</a:t>
            </a:r>
            <a:r>
              <a:rPr sz="900" spc="-35" dirty="0">
                <a:latin typeface="Calibri"/>
                <a:cs typeface="Calibri"/>
              </a:rPr>
              <a:t> </a:t>
            </a:r>
            <a:r>
              <a:rPr sz="900" dirty="0">
                <a:latin typeface="Calibri"/>
                <a:cs typeface="Calibri"/>
              </a:rPr>
              <a:t>30‐50</a:t>
            </a:r>
            <a:r>
              <a:rPr sz="900" spc="-30" dirty="0">
                <a:latin typeface="Calibri"/>
                <a:cs typeface="Calibri"/>
              </a:rPr>
              <a:t> </a:t>
            </a:r>
            <a:r>
              <a:rPr lang="en-US" sz="900" spc="-25" dirty="0">
                <a:latin typeface="Calibri"/>
                <a:cs typeface="Calibri"/>
              </a:rPr>
              <a:t>MeV</a:t>
            </a:r>
            <a:endParaRPr sz="900" dirty="0">
              <a:latin typeface="Calibri"/>
              <a:cs typeface="Calibri"/>
            </a:endParaRPr>
          </a:p>
          <a:p>
            <a:pPr marL="265430" marR="30480">
              <a:lnSpc>
                <a:spcPts val="900"/>
              </a:lnSpc>
              <a:spcBef>
                <a:spcPts val="295"/>
              </a:spcBef>
            </a:pPr>
            <a:r>
              <a:rPr lang="en-US" sz="900" dirty="0">
                <a:latin typeface="Calibri"/>
                <a:cs typeface="Calibri"/>
              </a:rPr>
              <a:t>Process</a:t>
            </a:r>
            <a:r>
              <a:rPr sz="900" dirty="0">
                <a:latin typeface="Calibri"/>
                <a:cs typeface="Calibri"/>
              </a:rPr>
              <a:t>:</a:t>
            </a:r>
            <a:r>
              <a:rPr sz="900" spc="-5" dirty="0">
                <a:latin typeface="Calibri"/>
                <a:cs typeface="Calibri"/>
              </a:rPr>
              <a:t> </a:t>
            </a:r>
            <a:r>
              <a:rPr sz="900" spc="-10" dirty="0">
                <a:latin typeface="Calibri"/>
                <a:cs typeface="Calibri"/>
              </a:rPr>
              <a:t>CE</a:t>
            </a:r>
            <a:r>
              <a:rPr sz="900" i="1" spc="-10" dirty="0">
                <a:latin typeface="Calibri"/>
                <a:cs typeface="Calibri"/>
              </a:rPr>
              <a:t>𝜈</a:t>
            </a:r>
            <a:r>
              <a:rPr sz="900" spc="-10" dirty="0">
                <a:latin typeface="Calibri"/>
                <a:cs typeface="Calibri"/>
              </a:rPr>
              <a:t>NS</a:t>
            </a:r>
            <a:r>
              <a:rPr sz="900" dirty="0">
                <a:latin typeface="Calibri"/>
                <a:cs typeface="Calibri"/>
              </a:rPr>
              <a:t> </a:t>
            </a:r>
            <a:r>
              <a:rPr sz="900" spc="-10" dirty="0">
                <a:latin typeface="Calibri"/>
                <a:cs typeface="Calibri"/>
              </a:rPr>
              <a:t>(</a:t>
            </a:r>
            <a:r>
              <a:rPr lang="en-US" sz="900" spc="-10" dirty="0">
                <a:latin typeface="Calibri"/>
                <a:cs typeface="Calibri"/>
              </a:rPr>
              <a:t>amplification by 1-2 orders</a:t>
            </a:r>
            <a:r>
              <a:rPr sz="900" spc="-10" dirty="0">
                <a:latin typeface="Calibri"/>
                <a:cs typeface="Calibri"/>
              </a:rPr>
              <a:t>)</a:t>
            </a:r>
            <a:endParaRPr sz="900" dirty="0">
              <a:latin typeface="Calibri"/>
              <a:cs typeface="Calibri"/>
            </a:endParaRPr>
          </a:p>
          <a:p>
            <a:pPr marL="265430">
              <a:lnSpc>
                <a:spcPct val="100000"/>
              </a:lnSpc>
              <a:spcBef>
                <a:spcPts val="220"/>
              </a:spcBef>
            </a:pPr>
            <a:r>
              <a:rPr lang="en-US" sz="900" spc="-10" dirty="0">
                <a:latin typeface="Calibri"/>
                <a:cs typeface="Calibri"/>
              </a:rPr>
              <a:t>Pulse</a:t>
            </a:r>
            <a:r>
              <a:rPr sz="900" spc="-10" dirty="0">
                <a:latin typeface="Calibri"/>
                <a:cs typeface="Calibri"/>
              </a:rPr>
              <a:t>:</a:t>
            </a:r>
            <a:r>
              <a:rPr sz="900" spc="20" dirty="0">
                <a:latin typeface="Calibri"/>
                <a:cs typeface="Calibri"/>
              </a:rPr>
              <a:t> </a:t>
            </a:r>
            <a:r>
              <a:rPr sz="900" dirty="0">
                <a:latin typeface="Calibri"/>
                <a:cs typeface="Calibri"/>
              </a:rPr>
              <a:t>7</a:t>
            </a:r>
            <a:r>
              <a:rPr sz="900" spc="20" dirty="0">
                <a:latin typeface="Calibri"/>
                <a:cs typeface="Calibri"/>
              </a:rPr>
              <a:t> </a:t>
            </a:r>
            <a:r>
              <a:rPr sz="900" spc="70" dirty="0">
                <a:latin typeface="Cambria"/>
                <a:cs typeface="Cambria"/>
              </a:rPr>
              <a:t>×</a:t>
            </a:r>
            <a:r>
              <a:rPr sz="900" spc="30" dirty="0">
                <a:latin typeface="Cambria"/>
                <a:cs typeface="Cambria"/>
              </a:rPr>
              <a:t> </a:t>
            </a:r>
            <a:r>
              <a:rPr sz="900" dirty="0">
                <a:latin typeface="Calibri"/>
                <a:cs typeface="Calibri"/>
              </a:rPr>
              <a:t>10</a:t>
            </a:r>
            <a:r>
              <a:rPr sz="975" baseline="29914" dirty="0">
                <a:latin typeface="Cambria"/>
                <a:cs typeface="Cambria"/>
              </a:rPr>
              <a:t>−</a:t>
            </a:r>
            <a:r>
              <a:rPr sz="975" baseline="29914" dirty="0">
                <a:latin typeface="Calibri"/>
                <a:cs typeface="Calibri"/>
              </a:rPr>
              <a:t>6</a:t>
            </a:r>
            <a:r>
              <a:rPr lang="ru-RU" sz="975" spc="217" baseline="29914" dirty="0">
                <a:latin typeface="Calibri"/>
                <a:cs typeface="Calibri"/>
              </a:rPr>
              <a:t> </a:t>
            </a:r>
            <a:r>
              <a:rPr lang="en-US" sz="900" spc="-50" dirty="0">
                <a:latin typeface="Calibri"/>
                <a:cs typeface="Calibri"/>
              </a:rPr>
              <a:t>second</a:t>
            </a:r>
            <a:endParaRPr lang="ru-RU" sz="900" dirty="0">
              <a:latin typeface="Calibri"/>
              <a:cs typeface="Calibri"/>
            </a:endParaRPr>
          </a:p>
          <a:p>
            <a:pPr marL="265430">
              <a:lnSpc>
                <a:spcPct val="100000"/>
              </a:lnSpc>
              <a:spcBef>
                <a:spcPts val="114"/>
              </a:spcBef>
            </a:pPr>
            <a:r>
              <a:rPr lang="en-US" sz="900" dirty="0">
                <a:latin typeface="Calibri"/>
                <a:cs typeface="Calibri"/>
              </a:rPr>
              <a:t>Resolution</a:t>
            </a:r>
            <a:r>
              <a:rPr lang="ru-RU" sz="900" dirty="0">
                <a:latin typeface="Calibri"/>
                <a:cs typeface="Calibri"/>
              </a:rPr>
              <a:t>:</a:t>
            </a:r>
            <a:r>
              <a:rPr lang="ru-RU" sz="900" spc="-5" dirty="0">
                <a:latin typeface="Calibri"/>
                <a:cs typeface="Calibri"/>
              </a:rPr>
              <a:t> </a:t>
            </a:r>
            <a:r>
              <a:rPr lang="ru-RU" sz="900" dirty="0">
                <a:latin typeface="Calibri"/>
                <a:cs typeface="Calibri"/>
              </a:rPr>
              <a:t>1</a:t>
            </a:r>
            <a:r>
              <a:rPr lang="ru-RU" sz="900" spc="-5" dirty="0">
                <a:latin typeface="Calibri"/>
                <a:cs typeface="Calibri"/>
              </a:rPr>
              <a:t> </a:t>
            </a:r>
            <a:r>
              <a:rPr lang="en-US" sz="900" spc="-25" dirty="0">
                <a:latin typeface="Calibri"/>
                <a:cs typeface="Calibri"/>
              </a:rPr>
              <a:t>km</a:t>
            </a:r>
            <a:endParaRPr lang="ru-RU" sz="900" dirty="0">
              <a:latin typeface="Calibri"/>
              <a:cs typeface="Calibri"/>
            </a:endParaRPr>
          </a:p>
          <a:p>
            <a:pPr marL="38100">
              <a:lnSpc>
                <a:spcPct val="100000"/>
              </a:lnSpc>
              <a:spcBef>
                <a:spcPts val="114"/>
              </a:spcBef>
            </a:pPr>
            <a:r>
              <a:rPr lang="en-US" sz="900" b="1" spc="-10" dirty="0">
                <a:latin typeface="Calibri"/>
                <a:cs typeface="Calibri"/>
              </a:rPr>
              <a:t>Detector</a:t>
            </a:r>
            <a:r>
              <a:rPr sz="900" b="1" spc="5" dirty="0">
                <a:latin typeface="Calibri"/>
                <a:cs typeface="Calibri"/>
              </a:rPr>
              <a:t> </a:t>
            </a:r>
            <a:r>
              <a:rPr sz="900" b="1" dirty="0">
                <a:latin typeface="Calibri"/>
                <a:cs typeface="Calibri"/>
              </a:rPr>
              <a:t>(500</a:t>
            </a:r>
            <a:r>
              <a:rPr sz="900" b="1" spc="10" dirty="0">
                <a:latin typeface="Calibri"/>
                <a:cs typeface="Calibri"/>
              </a:rPr>
              <a:t> </a:t>
            </a:r>
            <a:r>
              <a:rPr lang="en-US" sz="900" b="1" spc="-25" dirty="0">
                <a:latin typeface="Calibri"/>
                <a:cs typeface="Calibri"/>
              </a:rPr>
              <a:t>tons</a:t>
            </a:r>
            <a:r>
              <a:rPr sz="900" b="1" spc="-25" dirty="0">
                <a:latin typeface="Calibri"/>
                <a:cs typeface="Calibri"/>
              </a:rPr>
              <a:t>):</a:t>
            </a:r>
            <a:endParaRPr sz="900" dirty="0">
              <a:latin typeface="Calibri"/>
              <a:cs typeface="Calibri"/>
            </a:endParaRPr>
          </a:p>
          <a:p>
            <a:pPr marL="265430" marR="518795">
              <a:lnSpc>
                <a:spcPct val="110700"/>
              </a:lnSpc>
            </a:pPr>
            <a:r>
              <a:rPr sz="900" dirty="0">
                <a:latin typeface="Calibri"/>
                <a:cs typeface="Calibri"/>
              </a:rPr>
              <a:t>CsI[Na]</a:t>
            </a:r>
            <a:r>
              <a:rPr sz="900" spc="-5" dirty="0">
                <a:latin typeface="Calibri"/>
                <a:cs typeface="Calibri"/>
              </a:rPr>
              <a:t> </a:t>
            </a:r>
            <a:r>
              <a:rPr lang="en-US" sz="900" spc="-10" dirty="0">
                <a:latin typeface="Calibri"/>
                <a:cs typeface="Calibri"/>
              </a:rPr>
              <a:t>scintillators</a:t>
            </a:r>
            <a:r>
              <a:rPr sz="900" spc="500" dirty="0">
                <a:latin typeface="Calibri"/>
                <a:cs typeface="Calibri"/>
              </a:rPr>
              <a:t> </a:t>
            </a:r>
            <a:endParaRPr lang="en-US" sz="900" spc="-10" dirty="0">
              <a:latin typeface="Calibri"/>
              <a:cs typeface="Calibri"/>
            </a:endParaRPr>
          </a:p>
          <a:p>
            <a:pPr marL="265430" marR="518795">
              <a:lnSpc>
                <a:spcPct val="110700"/>
              </a:lnSpc>
            </a:pPr>
            <a:r>
              <a:rPr lang="en-US" sz="900" spc="-10" dirty="0">
                <a:latin typeface="Calibri"/>
                <a:cs typeface="Calibri"/>
              </a:rPr>
              <a:t>Silicon photomultipliers</a:t>
            </a:r>
            <a:endParaRPr sz="900" dirty="0">
              <a:latin typeface="Calibri"/>
              <a:cs typeface="Calibri"/>
            </a:endParaRPr>
          </a:p>
          <a:p>
            <a:pPr marL="265430">
              <a:lnSpc>
                <a:spcPct val="100000"/>
              </a:lnSpc>
              <a:spcBef>
                <a:spcPts val="120"/>
              </a:spcBef>
            </a:pPr>
            <a:r>
              <a:rPr lang="en-US" sz="900" spc="-10" dirty="0">
                <a:latin typeface="Calibri"/>
                <a:cs typeface="Calibri"/>
              </a:rPr>
              <a:t>Time ranging method</a:t>
            </a:r>
            <a:endParaRPr sz="900" dirty="0">
              <a:latin typeface="Calibri"/>
              <a:cs typeface="Calibri"/>
            </a:endParaRPr>
          </a:p>
        </p:txBody>
      </p:sp>
      <p:grpSp>
        <p:nvGrpSpPr>
          <p:cNvPr id="9" name="object 9"/>
          <p:cNvGrpSpPr/>
          <p:nvPr/>
        </p:nvGrpSpPr>
        <p:grpSpPr>
          <a:xfrm>
            <a:off x="63067" y="2617622"/>
            <a:ext cx="4482465" cy="372745"/>
            <a:chOff x="63067" y="2617622"/>
            <a:chExt cx="4482465" cy="372745"/>
          </a:xfrm>
        </p:grpSpPr>
        <p:sp>
          <p:nvSpPr>
            <p:cNvPr id="10" name="object 10"/>
            <p:cNvSpPr/>
            <p:nvPr/>
          </p:nvSpPr>
          <p:spPr>
            <a:xfrm>
              <a:off x="63067" y="2617622"/>
              <a:ext cx="4482465" cy="156210"/>
            </a:xfrm>
            <a:custGeom>
              <a:avLst/>
              <a:gdLst/>
              <a:ahLst/>
              <a:cxnLst/>
              <a:rect l="l" t="t" r="r" b="b"/>
              <a:pathLst>
                <a:path w="4482465" h="156210">
                  <a:moveTo>
                    <a:pt x="4431112" y="0"/>
                  </a:moveTo>
                  <a:lnTo>
                    <a:pt x="50800" y="0"/>
                  </a:lnTo>
                  <a:lnTo>
                    <a:pt x="31075" y="4008"/>
                  </a:lnTo>
                  <a:lnTo>
                    <a:pt x="14922" y="14922"/>
                  </a:lnTo>
                  <a:lnTo>
                    <a:pt x="4008" y="31075"/>
                  </a:lnTo>
                  <a:lnTo>
                    <a:pt x="0" y="50800"/>
                  </a:lnTo>
                  <a:lnTo>
                    <a:pt x="0" y="155928"/>
                  </a:lnTo>
                  <a:lnTo>
                    <a:pt x="4481912" y="155928"/>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1" name="object 11"/>
            <p:cNvPicPr/>
            <p:nvPr/>
          </p:nvPicPr>
          <p:blipFill>
            <a:blip r:embed="rId4" cstate="print"/>
            <a:stretch>
              <a:fillRect/>
            </a:stretch>
          </p:blipFill>
          <p:spPr>
            <a:xfrm>
              <a:off x="63067" y="2760891"/>
              <a:ext cx="4481912" cy="50609"/>
            </a:xfrm>
            <a:prstGeom prst="rect">
              <a:avLst/>
            </a:prstGeom>
          </p:spPr>
        </p:pic>
        <p:sp>
          <p:nvSpPr>
            <p:cNvPr id="12" name="object 12"/>
            <p:cNvSpPr/>
            <p:nvPr/>
          </p:nvSpPr>
          <p:spPr>
            <a:xfrm>
              <a:off x="63067" y="2805179"/>
              <a:ext cx="4482465" cy="185420"/>
            </a:xfrm>
            <a:custGeom>
              <a:avLst/>
              <a:gdLst/>
              <a:ahLst/>
              <a:cxnLst/>
              <a:rect l="l" t="t" r="r" b="b"/>
              <a:pathLst>
                <a:path w="4482465" h="185419">
                  <a:moveTo>
                    <a:pt x="4481912" y="0"/>
                  </a:moveTo>
                  <a:lnTo>
                    <a:pt x="0" y="0"/>
                  </a:lnTo>
                  <a:lnTo>
                    <a:pt x="0" y="134045"/>
                  </a:lnTo>
                  <a:lnTo>
                    <a:pt x="4008" y="153770"/>
                  </a:lnTo>
                  <a:lnTo>
                    <a:pt x="14922" y="169923"/>
                  </a:lnTo>
                  <a:lnTo>
                    <a:pt x="31075" y="180837"/>
                  </a:lnTo>
                  <a:lnTo>
                    <a:pt x="50800" y="184845"/>
                  </a:lnTo>
                  <a:lnTo>
                    <a:pt x="4431112" y="184845"/>
                  </a:lnTo>
                  <a:lnTo>
                    <a:pt x="4450836" y="180837"/>
                  </a:lnTo>
                  <a:lnTo>
                    <a:pt x="4466989" y="169923"/>
                  </a:lnTo>
                  <a:lnTo>
                    <a:pt x="4477904" y="153770"/>
                  </a:lnTo>
                  <a:lnTo>
                    <a:pt x="4481912" y="134045"/>
                  </a:lnTo>
                  <a:lnTo>
                    <a:pt x="4481912" y="0"/>
                  </a:lnTo>
                  <a:close/>
                </a:path>
              </a:pathLst>
            </a:custGeom>
            <a:solidFill>
              <a:srgbClr val="E7EAE7"/>
            </a:solidFill>
          </p:spPr>
          <p:txBody>
            <a:bodyPr wrap="square" lIns="0" tIns="0" rIns="0" bIns="0" rtlCol="0"/>
            <a:lstStyle/>
            <a:p>
              <a:endParaRPr/>
            </a:p>
          </p:txBody>
        </p:sp>
      </p:grpSp>
      <p:sp>
        <p:nvSpPr>
          <p:cNvPr id="13" name="object 13"/>
          <p:cNvSpPr txBox="1"/>
          <p:nvPr/>
        </p:nvSpPr>
        <p:spPr>
          <a:xfrm>
            <a:off x="50368" y="2540714"/>
            <a:ext cx="4519930" cy="902170"/>
          </a:xfrm>
          <a:prstGeom prst="rect">
            <a:avLst/>
          </a:prstGeom>
        </p:spPr>
        <p:txBody>
          <a:bodyPr vert="horz" wrap="square" lIns="0" tIns="73025" rIns="0" bIns="0" rtlCol="0">
            <a:spAutoFit/>
          </a:bodyPr>
          <a:lstStyle/>
          <a:p>
            <a:pPr marL="63500">
              <a:lnSpc>
                <a:spcPct val="100000"/>
              </a:lnSpc>
              <a:spcBef>
                <a:spcPts val="575"/>
              </a:spcBef>
            </a:pPr>
            <a:r>
              <a:rPr lang="en" sz="900" spc="-10" dirty="0">
                <a:solidFill>
                  <a:srgbClr val="FFFFFF"/>
                </a:solidFill>
                <a:latin typeface="Calibri"/>
                <a:cs typeface="Calibri"/>
              </a:rPr>
              <a:t>Critical limitation</a:t>
            </a:r>
            <a:endParaRPr lang="ru-RU" sz="900" spc="-10" dirty="0">
              <a:solidFill>
                <a:srgbClr val="FFFFFF"/>
              </a:solidFill>
              <a:latin typeface="Calibri"/>
              <a:cs typeface="Calibri"/>
            </a:endParaRPr>
          </a:p>
          <a:p>
            <a:pPr marL="63500">
              <a:lnSpc>
                <a:spcPct val="100000"/>
              </a:lnSpc>
              <a:spcBef>
                <a:spcPts val="575"/>
              </a:spcBef>
            </a:pPr>
            <a:r>
              <a:rPr lang="en-US" sz="900" spc="-20" dirty="0">
                <a:latin typeface="Calibri"/>
                <a:cs typeface="Calibri"/>
              </a:rPr>
              <a:t>Required flux</a:t>
            </a:r>
            <a:r>
              <a:rPr sz="900" dirty="0">
                <a:latin typeface="Calibri"/>
                <a:cs typeface="Calibri"/>
              </a:rPr>
              <a:t>: 3</a:t>
            </a:r>
            <a:r>
              <a:rPr sz="900" i="1" dirty="0">
                <a:latin typeface="Calibri"/>
                <a:cs typeface="Calibri"/>
              </a:rPr>
              <a:t>.</a:t>
            </a:r>
            <a:r>
              <a:rPr sz="900" dirty="0">
                <a:latin typeface="Calibri"/>
                <a:cs typeface="Calibri"/>
              </a:rPr>
              <a:t>8 </a:t>
            </a:r>
            <a:r>
              <a:rPr sz="900" spc="70" dirty="0">
                <a:latin typeface="Cambria"/>
                <a:cs typeface="Cambria"/>
              </a:rPr>
              <a:t>×</a:t>
            </a:r>
            <a:r>
              <a:rPr sz="900" dirty="0">
                <a:latin typeface="Cambria"/>
                <a:cs typeface="Cambria"/>
              </a:rPr>
              <a:t> </a:t>
            </a:r>
            <a:r>
              <a:rPr sz="900" dirty="0">
                <a:latin typeface="Calibri"/>
                <a:cs typeface="Calibri"/>
              </a:rPr>
              <a:t>10</a:t>
            </a:r>
            <a:r>
              <a:rPr sz="975" baseline="29914" dirty="0">
                <a:latin typeface="Calibri"/>
                <a:cs typeface="Calibri"/>
              </a:rPr>
              <a:t>25</a:t>
            </a:r>
            <a:r>
              <a:rPr sz="975" spc="202" baseline="29914" dirty="0">
                <a:latin typeface="Calibri"/>
                <a:cs typeface="Calibri"/>
              </a:rPr>
              <a:t> </a:t>
            </a:r>
            <a:r>
              <a:rPr sz="900" i="1" spc="-20" dirty="0">
                <a:latin typeface="Calibri"/>
                <a:cs typeface="Calibri"/>
              </a:rPr>
              <a:t>𝜈</a:t>
            </a:r>
            <a:r>
              <a:rPr sz="900" spc="-20" dirty="0">
                <a:latin typeface="Calibri"/>
                <a:cs typeface="Calibri"/>
              </a:rPr>
              <a:t>/</a:t>
            </a:r>
            <a:r>
              <a:rPr lang="en-US" sz="900" spc="-20" dirty="0">
                <a:latin typeface="Calibri"/>
                <a:cs typeface="Calibri"/>
              </a:rPr>
              <a:t>year</a:t>
            </a:r>
            <a:r>
              <a:rPr sz="900" spc="-5" dirty="0">
                <a:latin typeface="Calibri"/>
                <a:cs typeface="Calibri"/>
              </a:rPr>
              <a:t> </a:t>
            </a:r>
            <a:r>
              <a:rPr lang="ru-RU" sz="900" spc="-5" dirty="0">
                <a:latin typeface="Calibri"/>
                <a:cs typeface="Calibri"/>
              </a:rPr>
              <a:t>-</a:t>
            </a:r>
            <a:r>
              <a:rPr sz="900" dirty="0">
                <a:latin typeface="Calibri"/>
                <a:cs typeface="Calibri"/>
              </a:rPr>
              <a:t> 2‐3</a:t>
            </a:r>
            <a:r>
              <a:rPr sz="900" spc="-5" dirty="0">
                <a:latin typeface="Calibri"/>
                <a:cs typeface="Calibri"/>
              </a:rPr>
              <a:t> </a:t>
            </a:r>
            <a:r>
              <a:rPr lang="en" sz="900" dirty="0">
                <a:latin typeface="Calibri"/>
                <a:cs typeface="Calibri"/>
              </a:rPr>
              <a:t>orders of magnitude higher than current sources</a:t>
            </a:r>
            <a:endParaRPr sz="900" dirty="0">
              <a:latin typeface="Calibri"/>
              <a:cs typeface="Calibri"/>
            </a:endParaRPr>
          </a:p>
          <a:p>
            <a:pPr marL="63500" marR="67310">
              <a:lnSpc>
                <a:spcPct val="100000"/>
              </a:lnSpc>
              <a:spcBef>
                <a:spcPts val="630"/>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Fidalgo</a:t>
            </a:r>
            <a:r>
              <a:rPr sz="500" spc="5" dirty="0">
                <a:latin typeface="Calibri"/>
                <a:cs typeface="Calibri"/>
              </a:rPr>
              <a:t> </a:t>
            </a:r>
            <a:r>
              <a:rPr sz="500" dirty="0">
                <a:latin typeface="Calibri"/>
                <a:cs typeface="Calibri"/>
              </a:rPr>
              <a:t>J.,</a:t>
            </a:r>
            <a:r>
              <a:rPr sz="500" spc="5" dirty="0">
                <a:latin typeface="Calibri"/>
                <a:cs typeface="Calibri"/>
              </a:rPr>
              <a:t> </a:t>
            </a:r>
            <a:r>
              <a:rPr sz="500" dirty="0">
                <a:latin typeface="Calibri"/>
                <a:cs typeface="Calibri"/>
              </a:rPr>
              <a:t>et</a:t>
            </a:r>
            <a:r>
              <a:rPr sz="500" spc="5" dirty="0">
                <a:latin typeface="Calibri"/>
                <a:cs typeface="Calibri"/>
              </a:rPr>
              <a:t> </a:t>
            </a:r>
            <a:r>
              <a:rPr sz="500" dirty="0">
                <a:latin typeface="Calibri"/>
                <a:cs typeface="Calibri"/>
              </a:rPr>
              <a:t>al.</a:t>
            </a:r>
            <a:r>
              <a:rPr sz="500" spc="5" dirty="0">
                <a:latin typeface="Calibri"/>
                <a:cs typeface="Calibri"/>
              </a:rPr>
              <a:t> </a:t>
            </a:r>
            <a:r>
              <a:rPr sz="500" dirty="0">
                <a:latin typeface="Calibri"/>
                <a:cs typeface="Calibri"/>
              </a:rPr>
              <a:t>POSITRINO:</a:t>
            </a:r>
            <a:r>
              <a:rPr sz="500" spc="5" dirty="0">
                <a:latin typeface="Calibri"/>
                <a:cs typeface="Calibri"/>
              </a:rPr>
              <a:t> </a:t>
            </a:r>
            <a:r>
              <a:rPr sz="500" spc="-10" dirty="0">
                <a:latin typeface="Calibri"/>
                <a:cs typeface="Calibri"/>
              </a:rPr>
              <a:t>Positioning,</a:t>
            </a:r>
            <a:r>
              <a:rPr sz="500" spc="5" dirty="0">
                <a:latin typeface="Calibri"/>
                <a:cs typeface="Calibri"/>
              </a:rPr>
              <a:t> </a:t>
            </a:r>
            <a:r>
              <a:rPr sz="500" spc="-10" dirty="0">
                <a:latin typeface="Calibri"/>
                <a:cs typeface="Calibri"/>
              </a:rPr>
              <a:t>Navigation</a:t>
            </a:r>
            <a:r>
              <a:rPr sz="500" spc="5" dirty="0">
                <a:latin typeface="Calibri"/>
                <a:cs typeface="Calibri"/>
              </a:rPr>
              <a:t> </a:t>
            </a:r>
            <a:r>
              <a:rPr sz="500" dirty="0">
                <a:latin typeface="Calibri"/>
                <a:cs typeface="Calibri"/>
              </a:rPr>
              <a:t>and</a:t>
            </a:r>
            <a:r>
              <a:rPr sz="500" spc="5" dirty="0">
                <a:latin typeface="Calibri"/>
                <a:cs typeface="Calibri"/>
              </a:rPr>
              <a:t> </a:t>
            </a:r>
            <a:r>
              <a:rPr sz="500" dirty="0">
                <a:latin typeface="Calibri"/>
                <a:cs typeface="Calibri"/>
              </a:rPr>
              <a:t>Timing</a:t>
            </a:r>
            <a:r>
              <a:rPr sz="500" spc="5" dirty="0">
                <a:latin typeface="Calibri"/>
                <a:cs typeface="Calibri"/>
              </a:rPr>
              <a:t> </a:t>
            </a:r>
            <a:r>
              <a:rPr sz="500" spc="-10" dirty="0">
                <a:latin typeface="Calibri"/>
                <a:cs typeface="Calibri"/>
              </a:rPr>
              <a:t>with</a:t>
            </a:r>
            <a:r>
              <a:rPr sz="500" spc="5" dirty="0">
                <a:latin typeface="Calibri"/>
                <a:cs typeface="Calibri"/>
              </a:rPr>
              <a:t> </a:t>
            </a:r>
            <a:r>
              <a:rPr sz="500" spc="-10" dirty="0">
                <a:latin typeface="Calibri"/>
                <a:cs typeface="Calibri"/>
              </a:rPr>
              <a:t>Neutrino</a:t>
            </a:r>
            <a:r>
              <a:rPr sz="500" spc="5" dirty="0">
                <a:latin typeface="Calibri"/>
                <a:cs typeface="Calibri"/>
              </a:rPr>
              <a:t> </a:t>
            </a:r>
            <a:r>
              <a:rPr sz="500" spc="-10" dirty="0">
                <a:latin typeface="Calibri"/>
                <a:cs typeface="Calibri"/>
              </a:rPr>
              <a:t>Particles</a:t>
            </a:r>
            <a:r>
              <a:rPr sz="500" spc="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Proceedings</a:t>
            </a:r>
            <a:r>
              <a:rPr sz="500" spc="5" dirty="0">
                <a:latin typeface="Calibri"/>
                <a:cs typeface="Calibri"/>
              </a:rPr>
              <a:t> </a:t>
            </a:r>
            <a:r>
              <a:rPr sz="500" dirty="0">
                <a:latin typeface="Calibri"/>
                <a:cs typeface="Calibri"/>
              </a:rPr>
              <a:t>of</a:t>
            </a:r>
            <a:r>
              <a:rPr sz="500" spc="5" dirty="0">
                <a:latin typeface="Calibri"/>
                <a:cs typeface="Calibri"/>
              </a:rPr>
              <a:t> </a:t>
            </a:r>
            <a:r>
              <a:rPr sz="500" dirty="0">
                <a:latin typeface="Calibri"/>
                <a:cs typeface="Calibri"/>
              </a:rPr>
              <a:t>the</a:t>
            </a:r>
            <a:r>
              <a:rPr sz="500" spc="5" dirty="0">
                <a:latin typeface="Calibri"/>
                <a:cs typeface="Calibri"/>
              </a:rPr>
              <a:t> </a:t>
            </a:r>
            <a:r>
              <a:rPr sz="500" dirty="0">
                <a:latin typeface="Calibri"/>
                <a:cs typeface="Calibri"/>
              </a:rPr>
              <a:t>33rd</a:t>
            </a:r>
            <a:r>
              <a:rPr sz="500" spc="5" dirty="0">
                <a:latin typeface="Calibri"/>
                <a:cs typeface="Calibri"/>
              </a:rPr>
              <a:t> </a:t>
            </a:r>
            <a:r>
              <a:rPr sz="500" spc="-10" dirty="0">
                <a:latin typeface="Calibri"/>
                <a:cs typeface="Calibri"/>
              </a:rPr>
              <a:t>International</a:t>
            </a:r>
            <a:r>
              <a:rPr sz="500" spc="5" dirty="0">
                <a:latin typeface="Calibri"/>
                <a:cs typeface="Calibri"/>
              </a:rPr>
              <a:t> </a:t>
            </a:r>
            <a:r>
              <a:rPr sz="500" spc="-10" dirty="0">
                <a:latin typeface="Calibri"/>
                <a:cs typeface="Calibri"/>
              </a:rPr>
              <a:t>Technical</a:t>
            </a:r>
            <a:r>
              <a:rPr sz="500" spc="5" dirty="0">
                <a:latin typeface="Calibri"/>
                <a:cs typeface="Calibri"/>
              </a:rPr>
              <a:t> </a:t>
            </a:r>
            <a:r>
              <a:rPr sz="500" spc="-10" dirty="0">
                <a:latin typeface="Calibri"/>
                <a:cs typeface="Calibri"/>
              </a:rPr>
              <a:t>Meeting</a:t>
            </a:r>
            <a:r>
              <a:rPr sz="500" spc="5" dirty="0">
                <a:latin typeface="Calibri"/>
                <a:cs typeface="Calibri"/>
              </a:rPr>
              <a:t> </a:t>
            </a:r>
            <a:r>
              <a:rPr sz="500" dirty="0">
                <a:latin typeface="Calibri"/>
                <a:cs typeface="Calibri"/>
              </a:rPr>
              <a:t>of</a:t>
            </a:r>
            <a:r>
              <a:rPr sz="500" spc="5"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Satellite</a:t>
            </a:r>
            <a:r>
              <a:rPr sz="500" spc="500" dirty="0">
                <a:latin typeface="Calibri"/>
                <a:cs typeface="Calibri"/>
              </a:rPr>
              <a:t> </a:t>
            </a:r>
            <a:r>
              <a:rPr sz="500" spc="-10" dirty="0">
                <a:latin typeface="Calibri"/>
                <a:cs typeface="Calibri"/>
              </a:rPr>
              <a:t>Division</a:t>
            </a:r>
            <a:r>
              <a:rPr sz="500" spc="5" dirty="0">
                <a:latin typeface="Calibri"/>
                <a:cs typeface="Calibri"/>
              </a:rPr>
              <a:t> </a:t>
            </a:r>
            <a:r>
              <a:rPr sz="500" dirty="0">
                <a:latin typeface="Calibri"/>
                <a:cs typeface="Calibri"/>
              </a:rPr>
              <a:t>of</a:t>
            </a:r>
            <a:r>
              <a:rPr sz="500" spc="10"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Institute</a:t>
            </a:r>
            <a:r>
              <a:rPr sz="500" spc="10" dirty="0">
                <a:latin typeface="Calibri"/>
                <a:cs typeface="Calibri"/>
              </a:rPr>
              <a:t> </a:t>
            </a:r>
            <a:r>
              <a:rPr sz="500" dirty="0">
                <a:latin typeface="Calibri"/>
                <a:cs typeface="Calibri"/>
              </a:rPr>
              <a:t>of</a:t>
            </a:r>
            <a:r>
              <a:rPr sz="500" spc="5" dirty="0">
                <a:latin typeface="Calibri"/>
                <a:cs typeface="Calibri"/>
              </a:rPr>
              <a:t> </a:t>
            </a:r>
            <a:r>
              <a:rPr sz="500" spc="-10" dirty="0">
                <a:latin typeface="Calibri"/>
                <a:cs typeface="Calibri"/>
              </a:rPr>
              <a:t>Navigation</a:t>
            </a:r>
            <a:r>
              <a:rPr sz="500" spc="10" dirty="0">
                <a:latin typeface="Calibri"/>
                <a:cs typeface="Calibri"/>
              </a:rPr>
              <a:t> </a:t>
            </a:r>
            <a:r>
              <a:rPr sz="500" dirty="0">
                <a:latin typeface="Calibri"/>
                <a:cs typeface="Calibri"/>
              </a:rPr>
              <a:t>(ION</a:t>
            </a:r>
            <a:r>
              <a:rPr sz="500" spc="5" dirty="0">
                <a:latin typeface="Calibri"/>
                <a:cs typeface="Calibri"/>
              </a:rPr>
              <a:t> </a:t>
            </a:r>
            <a:r>
              <a:rPr sz="500" dirty="0">
                <a:latin typeface="Calibri"/>
                <a:cs typeface="Calibri"/>
              </a:rPr>
              <a:t>GNSS+</a:t>
            </a:r>
            <a:r>
              <a:rPr sz="500" spc="10" dirty="0">
                <a:latin typeface="Calibri"/>
                <a:cs typeface="Calibri"/>
              </a:rPr>
              <a:t> </a:t>
            </a:r>
            <a:r>
              <a:rPr sz="500" spc="-10" dirty="0">
                <a:latin typeface="Calibri"/>
                <a:cs typeface="Calibri"/>
              </a:rPr>
              <a:t>2020).</a:t>
            </a:r>
            <a:r>
              <a:rPr sz="500" spc="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2020.</a:t>
            </a:r>
            <a:r>
              <a:rPr sz="500" spc="5" dirty="0">
                <a:latin typeface="Calibri"/>
                <a:cs typeface="Calibri"/>
              </a:rPr>
              <a:t> </a:t>
            </a:r>
            <a:r>
              <a:rPr sz="500" dirty="0">
                <a:latin typeface="Calibri"/>
                <a:cs typeface="Calibri"/>
              </a:rPr>
              <a:t>–</a:t>
            </a:r>
            <a:r>
              <a:rPr sz="500" spc="10" dirty="0">
                <a:latin typeface="Calibri"/>
                <a:cs typeface="Calibri"/>
              </a:rPr>
              <a:t> </a:t>
            </a:r>
            <a:r>
              <a:rPr sz="500" spc="-35" dirty="0">
                <a:latin typeface="Calibri"/>
                <a:cs typeface="Calibri"/>
              </a:rPr>
              <a:t>Р.</a:t>
            </a:r>
            <a:r>
              <a:rPr sz="500" spc="5" dirty="0">
                <a:latin typeface="Calibri"/>
                <a:cs typeface="Calibri"/>
              </a:rPr>
              <a:t> </a:t>
            </a:r>
            <a:r>
              <a:rPr sz="500" spc="-10" dirty="0">
                <a:latin typeface="Calibri"/>
                <a:cs typeface="Calibri"/>
              </a:rPr>
              <a:t>2533–2547.</a:t>
            </a:r>
            <a:r>
              <a:rPr sz="500" spc="10"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DOI:</a:t>
            </a:r>
            <a:r>
              <a:rPr sz="500" spc="10" dirty="0">
                <a:latin typeface="Calibri"/>
                <a:cs typeface="Calibri"/>
              </a:rPr>
              <a:t> </a:t>
            </a:r>
            <a:r>
              <a:rPr sz="500" spc="-10" dirty="0">
                <a:latin typeface="Calibri"/>
                <a:cs typeface="Calibri"/>
              </a:rPr>
              <a:t>10.33012/2020.17701</a:t>
            </a:r>
            <a:endParaRPr sz="500" dirty="0">
              <a:latin typeface="Calibri"/>
              <a:cs typeface="Calibri"/>
            </a:endParaRPr>
          </a:p>
          <a:p>
            <a:pPr>
              <a:lnSpc>
                <a:spcPct val="100000"/>
              </a:lnSpc>
            </a:pPr>
            <a:endParaRPr sz="500" dirty="0">
              <a:latin typeface="Calibri"/>
              <a:cs typeface="Calibri"/>
            </a:endParaRPr>
          </a:p>
          <a:p>
            <a:pPr>
              <a:lnSpc>
                <a:spcPct val="100000"/>
              </a:lnSpc>
              <a:spcBef>
                <a:spcPts val="130"/>
              </a:spcBef>
            </a:pPr>
            <a:endParaRPr sz="500" dirty="0">
              <a:latin typeface="Calibri"/>
              <a:cs typeface="Calibri"/>
            </a:endParaRPr>
          </a:p>
          <a:p>
            <a:pPr marR="17780" algn="r">
              <a:lnSpc>
                <a:spcPct val="100000"/>
              </a:lnSpc>
            </a:pPr>
            <a:r>
              <a:rPr sz="500" b="1" dirty="0">
                <a:latin typeface="Calibri"/>
                <a:cs typeface="Calibri"/>
              </a:rPr>
              <a:t>20</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4" name="object 2">
            <a:extLst>
              <a:ext uri="{FF2B5EF4-FFF2-40B4-BE49-F238E27FC236}">
                <a16:creationId xmlns:a16="http://schemas.microsoft.com/office/drawing/2014/main" id="{D16724A5-8FD8-E811-B2B7-56828FEB5E5C}"/>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Secure neutrino communication channels</a:t>
            </a:r>
          </a:p>
        </p:txBody>
      </p:sp>
      <p:sp>
        <p:nvSpPr>
          <p:cNvPr id="15" name="object 2">
            <a:extLst>
              <a:ext uri="{FF2B5EF4-FFF2-40B4-BE49-F238E27FC236}">
                <a16:creationId xmlns:a16="http://schemas.microsoft.com/office/drawing/2014/main" id="{1AF31E9D-16BF-2B01-FEEF-094827CD2926}"/>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6" name="object 6"/>
          <p:cNvSpPr txBox="1"/>
          <p:nvPr/>
        </p:nvSpPr>
        <p:spPr>
          <a:xfrm>
            <a:off x="95300" y="154087"/>
            <a:ext cx="2192655" cy="327654"/>
          </a:xfrm>
          <a:prstGeom prst="rect">
            <a:avLst/>
          </a:prstGeom>
        </p:spPr>
        <p:txBody>
          <a:bodyPr vert="horz" wrap="square" lIns="0" tIns="37465" rIns="0" bIns="0" rtlCol="0">
            <a:spAutoFit/>
          </a:bodyPr>
          <a:lstStyle/>
          <a:p>
            <a:pPr marL="12700">
              <a:lnSpc>
                <a:spcPct val="100000"/>
              </a:lnSpc>
              <a:spcBef>
                <a:spcPts val="295"/>
              </a:spcBef>
            </a:pPr>
            <a:r>
              <a:rPr sz="1100" b="1" spc="-10" dirty="0">
                <a:solidFill>
                  <a:srgbClr val="339733"/>
                </a:solidFill>
                <a:latin typeface="Calibri"/>
                <a:cs typeface="Calibri"/>
              </a:rPr>
              <a:t>POSITRINO</a:t>
            </a:r>
            <a:r>
              <a:rPr lang="en-US" sz="1100" b="1" spc="-10" dirty="0">
                <a:solidFill>
                  <a:srgbClr val="339733"/>
                </a:solidFill>
                <a:latin typeface="Calibri"/>
                <a:cs typeface="Calibri"/>
              </a:rPr>
              <a:t> project</a:t>
            </a:r>
            <a:endParaRPr sz="1100" dirty="0">
              <a:latin typeface="Calibri"/>
              <a:cs typeface="Calibri"/>
            </a:endParaRPr>
          </a:p>
          <a:p>
            <a:pPr marL="12700">
              <a:lnSpc>
                <a:spcPct val="100000"/>
              </a:lnSpc>
              <a:spcBef>
                <a:spcPts val="125"/>
              </a:spcBef>
            </a:pPr>
            <a:r>
              <a:rPr sz="700" b="1" spc="-10" dirty="0">
                <a:solidFill>
                  <a:srgbClr val="339733"/>
                </a:solidFill>
                <a:latin typeface="Calibri"/>
                <a:cs typeface="Calibri"/>
              </a:rPr>
              <a:t>Positioning, NavigatION</a:t>
            </a:r>
            <a:r>
              <a:rPr sz="700" b="1" spc="-5" dirty="0">
                <a:solidFill>
                  <a:srgbClr val="339733"/>
                </a:solidFill>
                <a:latin typeface="Calibri"/>
                <a:cs typeface="Calibri"/>
              </a:rPr>
              <a:t> </a:t>
            </a:r>
            <a:r>
              <a:rPr sz="700" b="1" dirty="0">
                <a:solidFill>
                  <a:srgbClr val="339733"/>
                </a:solidFill>
                <a:latin typeface="Calibri"/>
                <a:cs typeface="Calibri"/>
              </a:rPr>
              <a:t>and</a:t>
            </a:r>
            <a:r>
              <a:rPr sz="700" b="1" spc="-10" dirty="0">
                <a:solidFill>
                  <a:srgbClr val="339733"/>
                </a:solidFill>
                <a:latin typeface="Calibri"/>
                <a:cs typeface="Calibri"/>
              </a:rPr>
              <a:t> TIMing</a:t>
            </a:r>
            <a:r>
              <a:rPr sz="700" b="1" spc="-5" dirty="0">
                <a:solidFill>
                  <a:srgbClr val="339733"/>
                </a:solidFill>
                <a:latin typeface="Calibri"/>
                <a:cs typeface="Calibri"/>
              </a:rPr>
              <a:t> </a:t>
            </a:r>
            <a:r>
              <a:rPr sz="700" b="1" dirty="0">
                <a:solidFill>
                  <a:srgbClr val="339733"/>
                </a:solidFill>
                <a:latin typeface="Calibri"/>
                <a:cs typeface="Calibri"/>
              </a:rPr>
              <a:t>with</a:t>
            </a:r>
            <a:r>
              <a:rPr sz="700" b="1" spc="-10" dirty="0">
                <a:solidFill>
                  <a:srgbClr val="339733"/>
                </a:solidFill>
                <a:latin typeface="Calibri"/>
                <a:cs typeface="Calibri"/>
              </a:rPr>
              <a:t> </a:t>
            </a:r>
            <a:r>
              <a:rPr sz="700" b="1" dirty="0">
                <a:solidFill>
                  <a:srgbClr val="339733"/>
                </a:solidFill>
                <a:latin typeface="Calibri"/>
                <a:cs typeface="Calibri"/>
              </a:rPr>
              <a:t>neutrino</a:t>
            </a:r>
            <a:r>
              <a:rPr sz="700" b="1" spc="-5" dirty="0">
                <a:solidFill>
                  <a:srgbClr val="339733"/>
                </a:solidFill>
                <a:latin typeface="Calibri"/>
                <a:cs typeface="Calibri"/>
              </a:rPr>
              <a:t> </a:t>
            </a:r>
            <a:r>
              <a:rPr sz="700" b="1" spc="-10" dirty="0">
                <a:solidFill>
                  <a:srgbClr val="339733"/>
                </a:solidFill>
                <a:latin typeface="Calibri"/>
                <a:cs typeface="Calibri"/>
              </a:rPr>
              <a:t>particles</a:t>
            </a:r>
            <a:endParaRPr sz="700" dirty="0">
              <a:latin typeface="Calibri"/>
              <a:cs typeface="Calibri"/>
            </a:endParaRPr>
          </a:p>
        </p:txBody>
      </p:sp>
      <p:sp>
        <p:nvSpPr>
          <p:cNvPr id="7" name="object 7"/>
          <p:cNvSpPr txBox="1"/>
          <p:nvPr/>
        </p:nvSpPr>
        <p:spPr>
          <a:xfrm>
            <a:off x="101168" y="617134"/>
            <a:ext cx="2265324" cy="1806585"/>
          </a:xfrm>
          <a:prstGeom prst="rect">
            <a:avLst/>
          </a:prstGeom>
        </p:spPr>
        <p:txBody>
          <a:bodyPr vert="horz" wrap="square" lIns="0" tIns="27305" rIns="0" bIns="0" rtlCol="0">
            <a:spAutoFit/>
          </a:bodyPr>
          <a:lstStyle/>
          <a:p>
            <a:pPr marL="12700">
              <a:lnSpc>
                <a:spcPct val="100000"/>
              </a:lnSpc>
              <a:spcBef>
                <a:spcPts val="215"/>
              </a:spcBef>
            </a:pPr>
            <a:r>
              <a:rPr lang="en" sz="900" b="1" spc="-10" dirty="0">
                <a:latin typeface="Calibri"/>
                <a:cs typeface="Calibri"/>
              </a:rPr>
              <a:t>Areas of application</a:t>
            </a:r>
            <a:r>
              <a:rPr sz="900" b="1" spc="-10" dirty="0">
                <a:latin typeface="Calibri"/>
                <a:cs typeface="Calibri"/>
              </a:rPr>
              <a:t>:</a:t>
            </a:r>
            <a:endParaRPr sz="900" dirty="0">
              <a:latin typeface="Calibri"/>
              <a:cs typeface="Calibri"/>
            </a:endParaRPr>
          </a:p>
          <a:p>
            <a:pPr marL="240029">
              <a:lnSpc>
                <a:spcPct val="100000"/>
              </a:lnSpc>
              <a:spcBef>
                <a:spcPts val="114"/>
              </a:spcBef>
            </a:pPr>
            <a:r>
              <a:rPr lang="ru-RU" sz="900" spc="-10" dirty="0">
                <a:latin typeface="Calibri"/>
                <a:cs typeface="Calibri"/>
              </a:rPr>
              <a:t>- </a:t>
            </a:r>
            <a:r>
              <a:rPr lang="en" sz="900" spc="-10" dirty="0">
                <a:latin typeface="Calibri"/>
                <a:cs typeface="Calibri"/>
              </a:rPr>
              <a:t>Submarine navigation</a:t>
            </a:r>
            <a:endParaRPr lang="ru-RU" sz="900" spc="-10" dirty="0">
              <a:latin typeface="Calibri"/>
              <a:cs typeface="Calibri"/>
            </a:endParaRPr>
          </a:p>
          <a:p>
            <a:pPr marL="240029">
              <a:lnSpc>
                <a:spcPct val="100000"/>
              </a:lnSpc>
              <a:spcBef>
                <a:spcPts val="114"/>
              </a:spcBef>
            </a:pPr>
            <a:r>
              <a:rPr lang="ru-RU" sz="900" spc="-10" dirty="0">
                <a:latin typeface="Calibri"/>
                <a:cs typeface="Calibri"/>
              </a:rPr>
              <a:t>- </a:t>
            </a:r>
            <a:r>
              <a:rPr lang="en" sz="900" spc="-10" dirty="0">
                <a:latin typeface="Calibri"/>
                <a:cs typeface="Calibri"/>
              </a:rPr>
              <a:t>Subsurface navigation</a:t>
            </a:r>
            <a:endParaRPr lang="ru-RU" sz="900" spc="-10" dirty="0">
              <a:latin typeface="Calibri"/>
              <a:cs typeface="Calibri"/>
            </a:endParaRPr>
          </a:p>
          <a:p>
            <a:pPr marL="240029">
              <a:lnSpc>
                <a:spcPct val="100000"/>
              </a:lnSpc>
              <a:spcBef>
                <a:spcPts val="114"/>
              </a:spcBef>
            </a:pPr>
            <a:r>
              <a:rPr lang="ru-RU" sz="900" spc="-10" dirty="0">
                <a:latin typeface="Calibri"/>
                <a:cs typeface="Calibri"/>
              </a:rPr>
              <a:t>- </a:t>
            </a:r>
            <a:r>
              <a:rPr lang="en-US" sz="900" spc="-10" dirty="0">
                <a:latin typeface="Calibri"/>
                <a:cs typeface="Calibri"/>
              </a:rPr>
              <a:t>Spacecraft navigation</a:t>
            </a:r>
            <a:r>
              <a:rPr sz="900" spc="500" dirty="0">
                <a:latin typeface="Calibri"/>
                <a:cs typeface="Calibri"/>
              </a:rPr>
              <a:t> </a:t>
            </a:r>
            <a:endParaRPr lang="en-US" sz="900" spc="500" dirty="0">
              <a:latin typeface="Calibri"/>
              <a:cs typeface="Calibri"/>
            </a:endParaRPr>
          </a:p>
          <a:p>
            <a:pPr marL="240029">
              <a:lnSpc>
                <a:spcPct val="100000"/>
              </a:lnSpc>
              <a:spcBef>
                <a:spcPts val="114"/>
              </a:spcBef>
            </a:pPr>
            <a:r>
              <a:rPr lang="ru-RU" sz="900" spc="-10" dirty="0">
                <a:latin typeface="Calibri"/>
                <a:cs typeface="Calibri"/>
              </a:rPr>
              <a:t>- </a:t>
            </a:r>
            <a:r>
              <a:rPr lang="en-US" sz="900" spc="-10" dirty="0">
                <a:latin typeface="Calibri"/>
                <a:cs typeface="Calibri"/>
              </a:rPr>
              <a:t>Arctic operations</a:t>
            </a:r>
            <a:endParaRPr lang="ru-RU" sz="900" spc="-10" dirty="0">
              <a:latin typeface="Calibri"/>
              <a:cs typeface="Calibri"/>
            </a:endParaRPr>
          </a:p>
          <a:p>
            <a:pPr marL="240029">
              <a:lnSpc>
                <a:spcPct val="100000"/>
              </a:lnSpc>
              <a:spcBef>
                <a:spcPts val="114"/>
              </a:spcBef>
            </a:pPr>
            <a:endParaRPr lang="ru-RU" sz="900" dirty="0">
              <a:latin typeface="Calibri"/>
              <a:cs typeface="Calibri"/>
            </a:endParaRPr>
          </a:p>
          <a:p>
            <a:pPr marL="12700">
              <a:lnSpc>
                <a:spcPct val="100000"/>
              </a:lnSpc>
              <a:spcBef>
                <a:spcPts val="50"/>
              </a:spcBef>
            </a:pPr>
            <a:r>
              <a:rPr lang="en" sz="900" b="1" spc="-10" dirty="0">
                <a:latin typeface="Calibri"/>
                <a:cs typeface="Calibri"/>
              </a:rPr>
              <a:t>Technological status</a:t>
            </a:r>
            <a:r>
              <a:rPr sz="900" b="1" spc="-10" dirty="0">
                <a:latin typeface="Calibri"/>
                <a:cs typeface="Calibri"/>
              </a:rPr>
              <a:t>:</a:t>
            </a:r>
            <a:endParaRPr sz="900" dirty="0">
              <a:latin typeface="Calibri"/>
              <a:cs typeface="Calibri"/>
            </a:endParaRPr>
          </a:p>
          <a:p>
            <a:pPr marL="240029" marR="462915">
              <a:lnSpc>
                <a:spcPts val="900"/>
              </a:lnSpc>
              <a:spcBef>
                <a:spcPts val="295"/>
              </a:spcBef>
            </a:pPr>
            <a:r>
              <a:rPr lang="ru-RU" sz="900" spc="-10" dirty="0">
                <a:latin typeface="Calibri"/>
                <a:cs typeface="Calibri"/>
              </a:rPr>
              <a:t>- </a:t>
            </a:r>
            <a:r>
              <a:rPr lang="en" sz="900" spc="-10" dirty="0">
                <a:latin typeface="Calibri"/>
                <a:cs typeface="Calibri"/>
              </a:rPr>
              <a:t>Conceptual development</a:t>
            </a:r>
          </a:p>
          <a:p>
            <a:pPr marL="240029" marR="462915">
              <a:lnSpc>
                <a:spcPts val="900"/>
              </a:lnSpc>
              <a:spcBef>
                <a:spcPts val="295"/>
              </a:spcBef>
            </a:pPr>
            <a:r>
              <a:rPr lang="ru-RU" sz="900" spc="-10" dirty="0">
                <a:latin typeface="Calibri"/>
                <a:cs typeface="Calibri"/>
              </a:rPr>
              <a:t>- </a:t>
            </a:r>
            <a:r>
              <a:rPr lang="en" sz="900" spc="-10" dirty="0">
                <a:latin typeface="Calibri"/>
                <a:cs typeface="Calibri"/>
              </a:rPr>
              <a:t>Readiness: TRL 1-2</a:t>
            </a:r>
          </a:p>
          <a:p>
            <a:pPr marL="240029" marR="462915">
              <a:lnSpc>
                <a:spcPts val="900"/>
              </a:lnSpc>
              <a:spcBef>
                <a:spcPts val="295"/>
              </a:spcBef>
            </a:pPr>
            <a:r>
              <a:rPr lang="ru-RU" sz="900" spc="-10" dirty="0">
                <a:latin typeface="Calibri"/>
                <a:cs typeface="Calibri"/>
              </a:rPr>
              <a:t>- </a:t>
            </a:r>
            <a:r>
              <a:rPr lang="en" sz="900" spc="-10" dirty="0">
                <a:latin typeface="Calibri"/>
                <a:cs typeface="Calibri"/>
              </a:rPr>
              <a:t>Implementation: 10-20</a:t>
            </a:r>
            <a:r>
              <a:rPr lang="ru-RU" sz="900" spc="-10" dirty="0">
                <a:latin typeface="Calibri"/>
                <a:cs typeface="Calibri"/>
              </a:rPr>
              <a:t> </a:t>
            </a:r>
            <a:r>
              <a:rPr lang="en" sz="900" spc="-10" dirty="0">
                <a:latin typeface="Calibri"/>
                <a:cs typeface="Calibri"/>
              </a:rPr>
              <a:t>years</a:t>
            </a:r>
            <a:r>
              <a:rPr sz="900" spc="500" dirty="0">
                <a:latin typeface="Calibri"/>
                <a:cs typeface="Calibri"/>
              </a:rPr>
              <a:t> </a:t>
            </a:r>
            <a:endParaRPr lang="ru-RU" sz="900" spc="500" dirty="0">
              <a:latin typeface="Calibri"/>
              <a:cs typeface="Calibri"/>
            </a:endParaRPr>
          </a:p>
          <a:p>
            <a:pPr marL="240029" marR="462915">
              <a:lnSpc>
                <a:spcPts val="900"/>
              </a:lnSpc>
              <a:spcBef>
                <a:spcPts val="295"/>
              </a:spcBef>
            </a:pPr>
            <a:r>
              <a:rPr lang="ru-RU" sz="900" spc="-35" dirty="0">
                <a:latin typeface="Calibri"/>
                <a:cs typeface="Calibri"/>
              </a:rPr>
              <a:t>- </a:t>
            </a:r>
            <a:r>
              <a:rPr lang="en" sz="900" spc="-35" dirty="0">
                <a:latin typeface="Calibri"/>
                <a:cs typeface="Calibri"/>
              </a:rPr>
              <a:t>Barrier: Insufficiently powerful </a:t>
            </a:r>
            <a:r>
              <a:rPr lang="ru-RU" sz="900" i="1" spc="-50" dirty="0">
                <a:latin typeface="Calibri"/>
                <a:cs typeface="Calibri"/>
              </a:rPr>
              <a:t>𝜈</a:t>
            </a:r>
            <a:r>
              <a:rPr lang="el-GR" sz="900" spc="-35" dirty="0">
                <a:latin typeface="Calibri"/>
                <a:cs typeface="Calibri"/>
              </a:rPr>
              <a:t> </a:t>
            </a:r>
            <a:r>
              <a:rPr lang="ru-RU" sz="900" spc="-35" dirty="0">
                <a:latin typeface="Calibri"/>
                <a:cs typeface="Calibri"/>
              </a:rPr>
              <a:t> </a:t>
            </a:r>
            <a:r>
              <a:rPr lang="en" sz="900" spc="-35" dirty="0">
                <a:latin typeface="Calibri"/>
                <a:cs typeface="Calibri"/>
              </a:rPr>
              <a:t>sources</a:t>
            </a:r>
            <a:endParaRPr sz="900" dirty="0">
              <a:latin typeface="Calibri"/>
              <a:cs typeface="Calibri"/>
            </a:endParaRPr>
          </a:p>
        </p:txBody>
      </p:sp>
      <p:pic>
        <p:nvPicPr>
          <p:cNvPr id="8" name="object 8"/>
          <p:cNvPicPr/>
          <p:nvPr/>
        </p:nvPicPr>
        <p:blipFill>
          <a:blip r:embed="rId3" cstate="print"/>
          <a:stretch>
            <a:fillRect/>
          </a:stretch>
        </p:blipFill>
        <p:spPr>
          <a:xfrm>
            <a:off x="1847161" y="593151"/>
            <a:ext cx="2633979" cy="1722320"/>
          </a:xfrm>
          <a:prstGeom prst="rect">
            <a:avLst/>
          </a:prstGeom>
        </p:spPr>
      </p:pic>
      <p:sp>
        <p:nvSpPr>
          <p:cNvPr id="9" name="object 9"/>
          <p:cNvSpPr txBox="1"/>
          <p:nvPr/>
        </p:nvSpPr>
        <p:spPr>
          <a:xfrm>
            <a:off x="1923618" y="2367157"/>
            <a:ext cx="2633980" cy="135293"/>
          </a:xfrm>
          <a:prstGeom prst="rect">
            <a:avLst/>
          </a:prstGeom>
        </p:spPr>
        <p:txBody>
          <a:bodyPr vert="horz" wrap="square" lIns="0" tIns="12065" rIns="0" bIns="0" rtlCol="0">
            <a:spAutoFit/>
          </a:bodyPr>
          <a:lstStyle/>
          <a:p>
            <a:pPr marL="12700">
              <a:lnSpc>
                <a:spcPct val="100000"/>
              </a:lnSpc>
              <a:spcBef>
                <a:spcPts val="95"/>
              </a:spcBef>
            </a:pPr>
            <a:r>
              <a:rPr lang="en-US" sz="800" b="1" dirty="0">
                <a:solidFill>
                  <a:srgbClr val="339733"/>
                </a:solidFill>
                <a:latin typeface="Calibri"/>
                <a:cs typeface="Calibri"/>
              </a:rPr>
              <a:t>Figure</a:t>
            </a:r>
            <a:r>
              <a:rPr sz="800" b="1" dirty="0">
                <a:solidFill>
                  <a:srgbClr val="339733"/>
                </a:solidFill>
                <a:latin typeface="Calibri"/>
                <a:cs typeface="Calibri"/>
              </a:rPr>
              <a:t> 14.</a:t>
            </a:r>
            <a:r>
              <a:rPr sz="800" b="1" spc="5" dirty="0">
                <a:solidFill>
                  <a:srgbClr val="339733"/>
                </a:solidFill>
                <a:latin typeface="Calibri"/>
                <a:cs typeface="Calibri"/>
              </a:rPr>
              <a:t> </a:t>
            </a:r>
            <a:r>
              <a:rPr lang="en" sz="800" spc="-10" dirty="0">
                <a:latin typeface="Calibri"/>
                <a:cs typeface="Calibri"/>
              </a:rPr>
              <a:t>Scheme for integrating neutrino navigation with IMU</a:t>
            </a:r>
            <a:endParaRPr sz="800" dirty="0">
              <a:latin typeface="Calibri"/>
              <a:cs typeface="Calibri"/>
            </a:endParaRPr>
          </a:p>
        </p:txBody>
      </p:sp>
      <p:grpSp>
        <p:nvGrpSpPr>
          <p:cNvPr id="10" name="object 10"/>
          <p:cNvGrpSpPr/>
          <p:nvPr/>
        </p:nvGrpSpPr>
        <p:grpSpPr>
          <a:xfrm>
            <a:off x="83576" y="2619897"/>
            <a:ext cx="4482465" cy="475615"/>
            <a:chOff x="63067" y="2669184"/>
            <a:chExt cx="4482465" cy="475615"/>
          </a:xfrm>
        </p:grpSpPr>
        <p:sp>
          <p:nvSpPr>
            <p:cNvPr id="11" name="object 11"/>
            <p:cNvSpPr/>
            <p:nvPr/>
          </p:nvSpPr>
          <p:spPr>
            <a:xfrm>
              <a:off x="63067" y="2669184"/>
              <a:ext cx="4482465" cy="161925"/>
            </a:xfrm>
            <a:custGeom>
              <a:avLst/>
              <a:gdLst/>
              <a:ahLst/>
              <a:cxnLst/>
              <a:rect l="l" t="t" r="r" b="b"/>
              <a:pathLst>
                <a:path w="4482465" h="161925">
                  <a:moveTo>
                    <a:pt x="4431112" y="0"/>
                  </a:moveTo>
                  <a:lnTo>
                    <a:pt x="50800" y="0"/>
                  </a:lnTo>
                  <a:lnTo>
                    <a:pt x="31075" y="4008"/>
                  </a:lnTo>
                  <a:lnTo>
                    <a:pt x="14922" y="14922"/>
                  </a:lnTo>
                  <a:lnTo>
                    <a:pt x="4008" y="31075"/>
                  </a:lnTo>
                  <a:lnTo>
                    <a:pt x="0" y="50800"/>
                  </a:lnTo>
                  <a:lnTo>
                    <a:pt x="0" y="161600"/>
                  </a:lnTo>
                  <a:lnTo>
                    <a:pt x="4481912" y="161600"/>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2" name="object 12"/>
            <p:cNvPicPr/>
            <p:nvPr/>
          </p:nvPicPr>
          <p:blipFill>
            <a:blip r:embed="rId4" cstate="print"/>
            <a:stretch>
              <a:fillRect/>
            </a:stretch>
          </p:blipFill>
          <p:spPr>
            <a:xfrm>
              <a:off x="63067" y="2818130"/>
              <a:ext cx="4481912" cy="50609"/>
            </a:xfrm>
            <a:prstGeom prst="rect">
              <a:avLst/>
            </a:prstGeom>
          </p:spPr>
        </p:pic>
        <p:sp>
          <p:nvSpPr>
            <p:cNvPr id="13" name="object 13"/>
            <p:cNvSpPr/>
            <p:nvPr/>
          </p:nvSpPr>
          <p:spPr>
            <a:xfrm>
              <a:off x="63067" y="2862414"/>
              <a:ext cx="4482465" cy="281940"/>
            </a:xfrm>
            <a:custGeom>
              <a:avLst/>
              <a:gdLst/>
              <a:ahLst/>
              <a:cxnLst/>
              <a:rect l="l" t="t" r="r" b="b"/>
              <a:pathLst>
                <a:path w="4482465" h="281939">
                  <a:moveTo>
                    <a:pt x="4481912" y="0"/>
                  </a:moveTo>
                  <a:lnTo>
                    <a:pt x="0" y="0"/>
                  </a:lnTo>
                  <a:lnTo>
                    <a:pt x="0" y="231000"/>
                  </a:lnTo>
                  <a:lnTo>
                    <a:pt x="4008" y="250725"/>
                  </a:lnTo>
                  <a:lnTo>
                    <a:pt x="14922" y="266878"/>
                  </a:lnTo>
                  <a:lnTo>
                    <a:pt x="31075" y="277792"/>
                  </a:lnTo>
                  <a:lnTo>
                    <a:pt x="50800" y="281800"/>
                  </a:lnTo>
                  <a:lnTo>
                    <a:pt x="4431112" y="281800"/>
                  </a:lnTo>
                  <a:lnTo>
                    <a:pt x="4450836" y="277792"/>
                  </a:lnTo>
                  <a:lnTo>
                    <a:pt x="4466989" y="266878"/>
                  </a:lnTo>
                  <a:lnTo>
                    <a:pt x="4477904" y="250725"/>
                  </a:lnTo>
                  <a:lnTo>
                    <a:pt x="4481912" y="231000"/>
                  </a:lnTo>
                  <a:lnTo>
                    <a:pt x="4481912" y="0"/>
                  </a:lnTo>
                  <a:close/>
                </a:path>
              </a:pathLst>
            </a:custGeom>
            <a:solidFill>
              <a:srgbClr val="E7EAE7"/>
            </a:solidFill>
          </p:spPr>
          <p:txBody>
            <a:bodyPr wrap="square" lIns="0" tIns="0" rIns="0" bIns="0" rtlCol="0"/>
            <a:lstStyle/>
            <a:p>
              <a:endParaRPr/>
            </a:p>
          </p:txBody>
        </p:sp>
      </p:grpSp>
      <p:sp>
        <p:nvSpPr>
          <p:cNvPr id="14" name="object 14"/>
          <p:cNvSpPr txBox="1"/>
          <p:nvPr/>
        </p:nvSpPr>
        <p:spPr>
          <a:xfrm>
            <a:off x="121677" y="2565583"/>
            <a:ext cx="4456430" cy="895117"/>
          </a:xfrm>
          <a:prstGeom prst="rect">
            <a:avLst/>
          </a:prstGeom>
        </p:spPr>
        <p:txBody>
          <a:bodyPr vert="horz" wrap="square" lIns="0" tIns="55880" rIns="0" bIns="0" rtlCol="0">
            <a:spAutoFit/>
          </a:bodyPr>
          <a:lstStyle/>
          <a:p>
            <a:pPr marL="12700">
              <a:lnSpc>
                <a:spcPct val="100000"/>
              </a:lnSpc>
              <a:spcBef>
                <a:spcPts val="440"/>
              </a:spcBef>
            </a:pPr>
            <a:r>
              <a:rPr lang="en" sz="900" dirty="0">
                <a:solidFill>
                  <a:srgbClr val="FFFFFF"/>
                </a:solidFill>
                <a:latin typeface="Calibri"/>
                <a:cs typeface="Calibri"/>
              </a:rPr>
              <a:t>Principle of hybrid navigation</a:t>
            </a:r>
          </a:p>
          <a:p>
            <a:pPr marL="12700">
              <a:lnSpc>
                <a:spcPct val="100000"/>
              </a:lnSpc>
              <a:spcBef>
                <a:spcPts val="440"/>
              </a:spcBef>
            </a:pPr>
            <a:r>
              <a:rPr lang="en" sz="900" spc="-10" dirty="0">
                <a:latin typeface="Calibri"/>
                <a:cs typeface="Calibri"/>
              </a:rPr>
              <a:t>Rare neutrino events correct the accumulated error of inertial measurements (IMU</a:t>
            </a:r>
            <a:r>
              <a:rPr sz="900" spc="-10" dirty="0">
                <a:latin typeface="Calibri"/>
                <a:cs typeface="Calibri"/>
              </a:rPr>
              <a:t>)</a:t>
            </a:r>
            <a:endParaRPr lang="en-US" sz="900" spc="-10" dirty="0">
              <a:latin typeface="Calibri"/>
              <a:cs typeface="Calibri"/>
            </a:endParaRPr>
          </a:p>
          <a:p>
            <a:pPr marL="12700">
              <a:lnSpc>
                <a:spcPct val="100000"/>
              </a:lnSpc>
              <a:spcBef>
                <a:spcPts val="440"/>
              </a:spcBef>
            </a:pPr>
            <a:endParaRPr sz="900" dirty="0">
              <a:latin typeface="Calibri"/>
              <a:cs typeface="Calibri"/>
            </a:endParaRPr>
          </a:p>
          <a:p>
            <a:pPr marL="12700" marR="54610">
              <a:lnSpc>
                <a:spcPct val="100000"/>
              </a:lnSpc>
              <a:spcBef>
                <a:spcPts val="525"/>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Fidalgo</a:t>
            </a:r>
            <a:r>
              <a:rPr sz="500" spc="5" dirty="0">
                <a:latin typeface="Calibri"/>
                <a:cs typeface="Calibri"/>
              </a:rPr>
              <a:t> </a:t>
            </a:r>
            <a:r>
              <a:rPr sz="500" dirty="0">
                <a:latin typeface="Calibri"/>
                <a:cs typeface="Calibri"/>
              </a:rPr>
              <a:t>J.,</a:t>
            </a:r>
            <a:r>
              <a:rPr sz="500" spc="5" dirty="0">
                <a:latin typeface="Calibri"/>
                <a:cs typeface="Calibri"/>
              </a:rPr>
              <a:t> </a:t>
            </a:r>
            <a:r>
              <a:rPr sz="500" dirty="0">
                <a:latin typeface="Calibri"/>
                <a:cs typeface="Calibri"/>
              </a:rPr>
              <a:t>et</a:t>
            </a:r>
            <a:r>
              <a:rPr sz="500" spc="5" dirty="0">
                <a:latin typeface="Calibri"/>
                <a:cs typeface="Calibri"/>
              </a:rPr>
              <a:t> </a:t>
            </a:r>
            <a:r>
              <a:rPr sz="500" dirty="0">
                <a:latin typeface="Calibri"/>
                <a:cs typeface="Calibri"/>
              </a:rPr>
              <a:t>al.</a:t>
            </a:r>
            <a:r>
              <a:rPr sz="500" spc="5" dirty="0">
                <a:latin typeface="Calibri"/>
                <a:cs typeface="Calibri"/>
              </a:rPr>
              <a:t> </a:t>
            </a:r>
            <a:r>
              <a:rPr sz="500" dirty="0">
                <a:latin typeface="Calibri"/>
                <a:cs typeface="Calibri"/>
              </a:rPr>
              <a:t>POSITRINO:</a:t>
            </a:r>
            <a:r>
              <a:rPr sz="500" spc="5" dirty="0">
                <a:latin typeface="Calibri"/>
                <a:cs typeface="Calibri"/>
              </a:rPr>
              <a:t> </a:t>
            </a:r>
            <a:r>
              <a:rPr sz="500" spc="-10" dirty="0">
                <a:latin typeface="Calibri"/>
                <a:cs typeface="Calibri"/>
              </a:rPr>
              <a:t>Positioning,</a:t>
            </a:r>
            <a:r>
              <a:rPr sz="500" spc="5" dirty="0">
                <a:latin typeface="Calibri"/>
                <a:cs typeface="Calibri"/>
              </a:rPr>
              <a:t> </a:t>
            </a:r>
            <a:r>
              <a:rPr sz="500" spc="-10" dirty="0">
                <a:latin typeface="Calibri"/>
                <a:cs typeface="Calibri"/>
              </a:rPr>
              <a:t>Navigation</a:t>
            </a:r>
            <a:r>
              <a:rPr sz="500" spc="5" dirty="0">
                <a:latin typeface="Calibri"/>
                <a:cs typeface="Calibri"/>
              </a:rPr>
              <a:t> </a:t>
            </a:r>
            <a:r>
              <a:rPr sz="500" dirty="0">
                <a:latin typeface="Calibri"/>
                <a:cs typeface="Calibri"/>
              </a:rPr>
              <a:t>and</a:t>
            </a:r>
            <a:r>
              <a:rPr sz="500" spc="5" dirty="0">
                <a:latin typeface="Calibri"/>
                <a:cs typeface="Calibri"/>
              </a:rPr>
              <a:t> </a:t>
            </a:r>
            <a:r>
              <a:rPr sz="500" dirty="0">
                <a:latin typeface="Calibri"/>
                <a:cs typeface="Calibri"/>
              </a:rPr>
              <a:t>Timing</a:t>
            </a:r>
            <a:r>
              <a:rPr sz="500" spc="5" dirty="0">
                <a:latin typeface="Calibri"/>
                <a:cs typeface="Calibri"/>
              </a:rPr>
              <a:t> </a:t>
            </a:r>
            <a:r>
              <a:rPr sz="500" spc="-10" dirty="0">
                <a:latin typeface="Calibri"/>
                <a:cs typeface="Calibri"/>
              </a:rPr>
              <a:t>with</a:t>
            </a:r>
            <a:r>
              <a:rPr sz="500" spc="5" dirty="0">
                <a:latin typeface="Calibri"/>
                <a:cs typeface="Calibri"/>
              </a:rPr>
              <a:t> </a:t>
            </a:r>
            <a:r>
              <a:rPr sz="500" spc="-10" dirty="0">
                <a:latin typeface="Calibri"/>
                <a:cs typeface="Calibri"/>
              </a:rPr>
              <a:t>Neutrino</a:t>
            </a:r>
            <a:r>
              <a:rPr sz="500" spc="5" dirty="0">
                <a:latin typeface="Calibri"/>
                <a:cs typeface="Calibri"/>
              </a:rPr>
              <a:t> </a:t>
            </a:r>
            <a:r>
              <a:rPr sz="500" spc="-10" dirty="0">
                <a:latin typeface="Calibri"/>
                <a:cs typeface="Calibri"/>
              </a:rPr>
              <a:t>Particles</a:t>
            </a:r>
            <a:r>
              <a:rPr sz="500" spc="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Proceedings</a:t>
            </a:r>
            <a:r>
              <a:rPr sz="500" spc="5" dirty="0">
                <a:latin typeface="Calibri"/>
                <a:cs typeface="Calibri"/>
              </a:rPr>
              <a:t> </a:t>
            </a:r>
            <a:r>
              <a:rPr sz="500" dirty="0">
                <a:latin typeface="Calibri"/>
                <a:cs typeface="Calibri"/>
              </a:rPr>
              <a:t>of</a:t>
            </a:r>
            <a:r>
              <a:rPr sz="500" spc="5" dirty="0">
                <a:latin typeface="Calibri"/>
                <a:cs typeface="Calibri"/>
              </a:rPr>
              <a:t> </a:t>
            </a:r>
            <a:r>
              <a:rPr sz="500" dirty="0">
                <a:latin typeface="Calibri"/>
                <a:cs typeface="Calibri"/>
              </a:rPr>
              <a:t>the</a:t>
            </a:r>
            <a:r>
              <a:rPr sz="500" spc="5" dirty="0">
                <a:latin typeface="Calibri"/>
                <a:cs typeface="Calibri"/>
              </a:rPr>
              <a:t> </a:t>
            </a:r>
            <a:r>
              <a:rPr sz="500" dirty="0">
                <a:latin typeface="Calibri"/>
                <a:cs typeface="Calibri"/>
              </a:rPr>
              <a:t>33rd</a:t>
            </a:r>
            <a:r>
              <a:rPr sz="500" spc="5" dirty="0">
                <a:latin typeface="Calibri"/>
                <a:cs typeface="Calibri"/>
              </a:rPr>
              <a:t> </a:t>
            </a:r>
            <a:r>
              <a:rPr sz="500" spc="-10" dirty="0">
                <a:latin typeface="Calibri"/>
                <a:cs typeface="Calibri"/>
              </a:rPr>
              <a:t>International</a:t>
            </a:r>
            <a:r>
              <a:rPr sz="500" spc="5" dirty="0">
                <a:latin typeface="Calibri"/>
                <a:cs typeface="Calibri"/>
              </a:rPr>
              <a:t> </a:t>
            </a:r>
            <a:r>
              <a:rPr sz="500" spc="-10" dirty="0">
                <a:latin typeface="Calibri"/>
                <a:cs typeface="Calibri"/>
              </a:rPr>
              <a:t>Technical</a:t>
            </a:r>
            <a:r>
              <a:rPr sz="500" spc="5" dirty="0">
                <a:latin typeface="Calibri"/>
                <a:cs typeface="Calibri"/>
              </a:rPr>
              <a:t> </a:t>
            </a:r>
            <a:r>
              <a:rPr sz="500" spc="-10" dirty="0">
                <a:latin typeface="Calibri"/>
                <a:cs typeface="Calibri"/>
              </a:rPr>
              <a:t>Meeting</a:t>
            </a:r>
            <a:r>
              <a:rPr sz="500" spc="5" dirty="0">
                <a:latin typeface="Calibri"/>
                <a:cs typeface="Calibri"/>
              </a:rPr>
              <a:t> </a:t>
            </a:r>
            <a:r>
              <a:rPr sz="500" dirty="0">
                <a:latin typeface="Calibri"/>
                <a:cs typeface="Calibri"/>
              </a:rPr>
              <a:t>of</a:t>
            </a:r>
            <a:r>
              <a:rPr sz="500" spc="5"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Satellite</a:t>
            </a:r>
            <a:r>
              <a:rPr sz="500" spc="500" dirty="0">
                <a:latin typeface="Calibri"/>
                <a:cs typeface="Calibri"/>
              </a:rPr>
              <a:t> </a:t>
            </a:r>
            <a:r>
              <a:rPr sz="500" spc="-10" dirty="0">
                <a:latin typeface="Calibri"/>
                <a:cs typeface="Calibri"/>
              </a:rPr>
              <a:t>Division</a:t>
            </a:r>
            <a:r>
              <a:rPr sz="500" spc="5" dirty="0">
                <a:latin typeface="Calibri"/>
                <a:cs typeface="Calibri"/>
              </a:rPr>
              <a:t> </a:t>
            </a:r>
            <a:r>
              <a:rPr sz="500" dirty="0">
                <a:latin typeface="Calibri"/>
                <a:cs typeface="Calibri"/>
              </a:rPr>
              <a:t>of</a:t>
            </a:r>
            <a:r>
              <a:rPr sz="500" spc="10"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Institute</a:t>
            </a:r>
            <a:r>
              <a:rPr sz="500" spc="10" dirty="0">
                <a:latin typeface="Calibri"/>
                <a:cs typeface="Calibri"/>
              </a:rPr>
              <a:t> </a:t>
            </a:r>
            <a:r>
              <a:rPr sz="500" dirty="0">
                <a:latin typeface="Calibri"/>
                <a:cs typeface="Calibri"/>
              </a:rPr>
              <a:t>of</a:t>
            </a:r>
            <a:r>
              <a:rPr sz="500" spc="5" dirty="0">
                <a:latin typeface="Calibri"/>
                <a:cs typeface="Calibri"/>
              </a:rPr>
              <a:t> </a:t>
            </a:r>
            <a:r>
              <a:rPr sz="500" spc="-10" dirty="0">
                <a:latin typeface="Calibri"/>
                <a:cs typeface="Calibri"/>
              </a:rPr>
              <a:t>Navigation</a:t>
            </a:r>
            <a:r>
              <a:rPr sz="500" spc="10" dirty="0">
                <a:latin typeface="Calibri"/>
                <a:cs typeface="Calibri"/>
              </a:rPr>
              <a:t> </a:t>
            </a:r>
            <a:r>
              <a:rPr sz="500" dirty="0">
                <a:latin typeface="Calibri"/>
                <a:cs typeface="Calibri"/>
              </a:rPr>
              <a:t>(ION</a:t>
            </a:r>
            <a:r>
              <a:rPr sz="500" spc="5" dirty="0">
                <a:latin typeface="Calibri"/>
                <a:cs typeface="Calibri"/>
              </a:rPr>
              <a:t> </a:t>
            </a:r>
            <a:r>
              <a:rPr sz="500" dirty="0">
                <a:latin typeface="Calibri"/>
                <a:cs typeface="Calibri"/>
              </a:rPr>
              <a:t>GNSS+</a:t>
            </a:r>
            <a:r>
              <a:rPr sz="500" spc="10" dirty="0">
                <a:latin typeface="Calibri"/>
                <a:cs typeface="Calibri"/>
              </a:rPr>
              <a:t> </a:t>
            </a:r>
            <a:r>
              <a:rPr sz="500" spc="-10" dirty="0">
                <a:latin typeface="Calibri"/>
                <a:cs typeface="Calibri"/>
              </a:rPr>
              <a:t>2020).</a:t>
            </a:r>
            <a:r>
              <a:rPr sz="500" spc="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2020.</a:t>
            </a:r>
            <a:r>
              <a:rPr sz="500" spc="5" dirty="0">
                <a:latin typeface="Calibri"/>
                <a:cs typeface="Calibri"/>
              </a:rPr>
              <a:t> </a:t>
            </a:r>
            <a:r>
              <a:rPr sz="500" dirty="0">
                <a:latin typeface="Calibri"/>
                <a:cs typeface="Calibri"/>
              </a:rPr>
              <a:t>–</a:t>
            </a:r>
            <a:r>
              <a:rPr sz="500" spc="10" dirty="0">
                <a:latin typeface="Calibri"/>
                <a:cs typeface="Calibri"/>
              </a:rPr>
              <a:t> </a:t>
            </a:r>
            <a:r>
              <a:rPr sz="500" spc="-35" dirty="0">
                <a:latin typeface="Calibri"/>
                <a:cs typeface="Calibri"/>
              </a:rPr>
              <a:t>Р.</a:t>
            </a:r>
            <a:r>
              <a:rPr sz="500" spc="5" dirty="0">
                <a:latin typeface="Calibri"/>
                <a:cs typeface="Calibri"/>
              </a:rPr>
              <a:t> </a:t>
            </a:r>
            <a:r>
              <a:rPr sz="500" spc="-10" dirty="0">
                <a:latin typeface="Calibri"/>
                <a:cs typeface="Calibri"/>
              </a:rPr>
              <a:t>2533–2547.</a:t>
            </a:r>
            <a:r>
              <a:rPr sz="500" spc="10"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DOI:</a:t>
            </a:r>
            <a:r>
              <a:rPr sz="500" spc="10" dirty="0">
                <a:latin typeface="Calibri"/>
                <a:cs typeface="Calibri"/>
              </a:rPr>
              <a:t> </a:t>
            </a:r>
            <a:r>
              <a:rPr sz="500" spc="-10" dirty="0">
                <a:latin typeface="Calibri"/>
                <a:cs typeface="Calibri"/>
              </a:rPr>
              <a:t>10.33012/2020.17701</a:t>
            </a:r>
            <a:endParaRPr sz="500" dirty="0">
              <a:latin typeface="Calibri"/>
              <a:cs typeface="Calibri"/>
            </a:endParaRPr>
          </a:p>
          <a:p>
            <a:pPr marL="4266565">
              <a:lnSpc>
                <a:spcPct val="100000"/>
              </a:lnSpc>
              <a:spcBef>
                <a:spcPts val="240"/>
              </a:spcBef>
            </a:pPr>
            <a:r>
              <a:rPr sz="500" b="1" dirty="0">
                <a:latin typeface="Calibri"/>
                <a:cs typeface="Calibri"/>
              </a:rPr>
              <a:t>21</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6" name="object 2">
            <a:extLst>
              <a:ext uri="{FF2B5EF4-FFF2-40B4-BE49-F238E27FC236}">
                <a16:creationId xmlns:a16="http://schemas.microsoft.com/office/drawing/2014/main" id="{0D2F1A5A-F29D-0208-EF95-BB3B1DCB358D}"/>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7" name="object 2">
            <a:extLst>
              <a:ext uri="{FF2B5EF4-FFF2-40B4-BE49-F238E27FC236}">
                <a16:creationId xmlns:a16="http://schemas.microsoft.com/office/drawing/2014/main" id="{5E47F1AE-90EE-1D76-1497-08B6B06DBE03}"/>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Secure neutrino communication channels</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14830"/>
          </a:xfrm>
          <a:prstGeom prst="rect">
            <a:avLst/>
          </a:prstGeom>
        </p:spPr>
        <p:txBody>
          <a:bodyPr vert="horz" wrap="square" lIns="0" tIns="37465" rIns="0" bIns="0" rtlCol="0">
            <a:spAutoFit/>
          </a:bodyPr>
          <a:lstStyle/>
          <a:p>
            <a:pPr marL="12700">
              <a:lnSpc>
                <a:spcPct val="100000"/>
              </a:lnSpc>
              <a:spcBef>
                <a:spcPts val="295"/>
              </a:spcBef>
            </a:pPr>
            <a:r>
              <a:rPr lang="en" spc="-10" dirty="0"/>
              <a:t>Geoneutrinos: a window into Earth's internal structure</a:t>
            </a:r>
            <a:br>
              <a:rPr lang="en" spc="-10" dirty="0"/>
            </a:br>
            <a:r>
              <a:rPr lang="en" sz="700" spc="-10" dirty="0"/>
              <a:t>Direct measurement of the planet's radiogenic heat</a:t>
            </a:r>
            <a:endParaRPr sz="700" dirty="0"/>
          </a:p>
        </p:txBody>
      </p:sp>
      <p:sp>
        <p:nvSpPr>
          <p:cNvPr id="6" name="object 6"/>
          <p:cNvSpPr/>
          <p:nvPr/>
        </p:nvSpPr>
        <p:spPr>
          <a:xfrm>
            <a:off x="63066" y="626592"/>
            <a:ext cx="4482465" cy="182880"/>
          </a:xfrm>
          <a:custGeom>
            <a:avLst/>
            <a:gdLst/>
            <a:ahLst/>
            <a:cxnLst/>
            <a:rect l="l" t="t" r="r" b="b"/>
            <a:pathLst>
              <a:path w="4482465" h="182879">
                <a:moveTo>
                  <a:pt x="4431106" y="0"/>
                </a:moveTo>
                <a:lnTo>
                  <a:pt x="50800" y="0"/>
                </a:lnTo>
                <a:lnTo>
                  <a:pt x="31075" y="4008"/>
                </a:lnTo>
                <a:lnTo>
                  <a:pt x="14922" y="14922"/>
                </a:lnTo>
                <a:lnTo>
                  <a:pt x="4008" y="31075"/>
                </a:lnTo>
                <a:lnTo>
                  <a:pt x="0" y="50800"/>
                </a:lnTo>
                <a:lnTo>
                  <a:pt x="0" y="182333"/>
                </a:lnTo>
                <a:lnTo>
                  <a:pt x="4481918" y="182333"/>
                </a:lnTo>
                <a:lnTo>
                  <a:pt x="4481918" y="50800"/>
                </a:lnTo>
                <a:lnTo>
                  <a:pt x="4477908" y="31075"/>
                </a:lnTo>
                <a:lnTo>
                  <a:pt x="4466990" y="14922"/>
                </a:lnTo>
                <a:lnTo>
                  <a:pt x="4450832" y="4008"/>
                </a:lnTo>
                <a:lnTo>
                  <a:pt x="4431106" y="0"/>
                </a:lnTo>
                <a:close/>
              </a:path>
            </a:pathLst>
          </a:custGeom>
          <a:solidFill>
            <a:srgbClr val="267126"/>
          </a:solidFill>
        </p:spPr>
        <p:txBody>
          <a:bodyPr wrap="square" lIns="0" tIns="0" rIns="0" bIns="0" rtlCol="0"/>
          <a:lstStyle/>
          <a:p>
            <a:endParaRPr/>
          </a:p>
        </p:txBody>
      </p:sp>
      <p:sp>
        <p:nvSpPr>
          <p:cNvPr id="7" name="object 7"/>
          <p:cNvSpPr txBox="1"/>
          <p:nvPr/>
        </p:nvSpPr>
        <p:spPr>
          <a:xfrm>
            <a:off x="113868" y="654491"/>
            <a:ext cx="1414780" cy="133370"/>
          </a:xfrm>
          <a:prstGeom prst="rect">
            <a:avLst/>
          </a:prstGeom>
        </p:spPr>
        <p:txBody>
          <a:bodyPr vert="horz" wrap="square" lIns="0" tIns="0" rIns="0" bIns="0" rtlCol="0">
            <a:spAutoFit/>
          </a:bodyPr>
          <a:lstStyle/>
          <a:p>
            <a:pPr>
              <a:lnSpc>
                <a:spcPts val="1040"/>
              </a:lnSpc>
            </a:pPr>
            <a:r>
              <a:rPr lang="en" sz="1100" dirty="0">
                <a:solidFill>
                  <a:srgbClr val="FFFFFF"/>
                </a:solidFill>
                <a:latin typeface="Calibri"/>
                <a:cs typeface="Calibri"/>
              </a:rPr>
              <a:t>What are geoneutrinos?</a:t>
            </a:r>
            <a:endParaRPr sz="1100" dirty="0">
              <a:latin typeface="Calibri"/>
              <a:cs typeface="Calibri"/>
            </a:endParaRPr>
          </a:p>
        </p:txBody>
      </p:sp>
      <p:grpSp>
        <p:nvGrpSpPr>
          <p:cNvPr id="8" name="object 8"/>
          <p:cNvGrpSpPr/>
          <p:nvPr/>
        </p:nvGrpSpPr>
        <p:grpSpPr>
          <a:xfrm>
            <a:off x="63066" y="796264"/>
            <a:ext cx="4482465" cy="651332"/>
            <a:chOff x="63066" y="796264"/>
            <a:chExt cx="4482465" cy="651332"/>
          </a:xfrm>
        </p:grpSpPr>
        <p:pic>
          <p:nvPicPr>
            <p:cNvPr id="9" name="object 9"/>
            <p:cNvPicPr/>
            <p:nvPr/>
          </p:nvPicPr>
          <p:blipFill>
            <a:blip r:embed="rId3" cstate="print"/>
            <a:stretch>
              <a:fillRect/>
            </a:stretch>
          </p:blipFill>
          <p:spPr>
            <a:xfrm>
              <a:off x="63068" y="796264"/>
              <a:ext cx="4481918" cy="50609"/>
            </a:xfrm>
            <a:prstGeom prst="rect">
              <a:avLst/>
            </a:prstGeom>
          </p:spPr>
        </p:pic>
        <p:sp>
          <p:nvSpPr>
            <p:cNvPr id="11" name="object 11"/>
            <p:cNvSpPr/>
            <p:nvPr/>
          </p:nvSpPr>
          <p:spPr>
            <a:xfrm>
              <a:off x="63066" y="840536"/>
              <a:ext cx="4482465" cy="607060"/>
            </a:xfrm>
            <a:custGeom>
              <a:avLst/>
              <a:gdLst/>
              <a:ahLst/>
              <a:cxnLst/>
              <a:rect l="l" t="t" r="r" b="b"/>
              <a:pathLst>
                <a:path w="4482465" h="607060">
                  <a:moveTo>
                    <a:pt x="4481918" y="0"/>
                  </a:moveTo>
                  <a:lnTo>
                    <a:pt x="0" y="0"/>
                  </a:lnTo>
                  <a:lnTo>
                    <a:pt x="0" y="555879"/>
                  </a:lnTo>
                  <a:lnTo>
                    <a:pt x="4008" y="575603"/>
                  </a:lnTo>
                  <a:lnTo>
                    <a:pt x="14922" y="591756"/>
                  </a:lnTo>
                  <a:lnTo>
                    <a:pt x="31075" y="602670"/>
                  </a:lnTo>
                  <a:lnTo>
                    <a:pt x="50800" y="606679"/>
                  </a:lnTo>
                  <a:lnTo>
                    <a:pt x="4431106" y="606679"/>
                  </a:lnTo>
                  <a:lnTo>
                    <a:pt x="4450832" y="602670"/>
                  </a:lnTo>
                  <a:lnTo>
                    <a:pt x="4466990" y="591756"/>
                  </a:lnTo>
                  <a:lnTo>
                    <a:pt x="4477908" y="575603"/>
                  </a:lnTo>
                  <a:lnTo>
                    <a:pt x="4481918" y="555879"/>
                  </a:lnTo>
                  <a:lnTo>
                    <a:pt x="4481918" y="0"/>
                  </a:lnTo>
                  <a:close/>
                </a:path>
              </a:pathLst>
            </a:custGeom>
            <a:solidFill>
              <a:srgbClr val="E9F0E9"/>
            </a:solidFill>
          </p:spPr>
          <p:txBody>
            <a:bodyPr wrap="square" lIns="0" tIns="0" rIns="0" bIns="0" rtlCol="0"/>
            <a:lstStyle/>
            <a:p>
              <a:endParaRPr/>
            </a:p>
          </p:txBody>
        </p:sp>
      </p:grpSp>
      <p:sp>
        <p:nvSpPr>
          <p:cNvPr id="12" name="object 12"/>
          <p:cNvSpPr txBox="1"/>
          <p:nvPr/>
        </p:nvSpPr>
        <p:spPr>
          <a:xfrm>
            <a:off x="113868" y="808647"/>
            <a:ext cx="4482465" cy="653384"/>
          </a:xfrm>
          <a:prstGeom prst="rect">
            <a:avLst/>
          </a:prstGeom>
        </p:spPr>
        <p:txBody>
          <a:bodyPr vert="horz" wrap="square" lIns="0" tIns="12065" rIns="0" bIns="0" rtlCol="0">
            <a:spAutoFit/>
          </a:bodyPr>
          <a:lstStyle/>
          <a:p>
            <a:pPr>
              <a:lnSpc>
                <a:spcPts val="1210"/>
              </a:lnSpc>
              <a:spcBef>
                <a:spcPts val="95"/>
              </a:spcBef>
            </a:pPr>
            <a:r>
              <a:rPr lang="en" sz="1100" spc="-20" dirty="0">
                <a:latin typeface="Calibri"/>
                <a:cs typeface="Calibri"/>
              </a:rPr>
              <a:t>Antineutrinos from the radioactive decay of U-238 and Th-232 in Earth's interior</a:t>
            </a:r>
            <a:endParaRPr lang="ru-RU" sz="1100" spc="-20" dirty="0">
              <a:latin typeface="Calibri"/>
              <a:cs typeface="Calibri"/>
            </a:endParaRPr>
          </a:p>
          <a:p>
            <a:pPr>
              <a:lnSpc>
                <a:spcPts val="1210"/>
              </a:lnSpc>
              <a:spcBef>
                <a:spcPts val="95"/>
              </a:spcBef>
            </a:pPr>
            <a:r>
              <a:rPr sz="1100" dirty="0">
                <a:latin typeface="Calibri"/>
                <a:cs typeface="Calibri"/>
              </a:rPr>
              <a:t>‐</a:t>
            </a:r>
            <a:r>
              <a:rPr sz="1100" spc="-30" dirty="0">
                <a:latin typeface="Calibri"/>
                <a:cs typeface="Calibri"/>
              </a:rPr>
              <a:t> </a:t>
            </a:r>
            <a:r>
              <a:rPr lang="en" sz="1100" dirty="0">
                <a:latin typeface="Calibri"/>
                <a:cs typeface="Calibri"/>
              </a:rPr>
              <a:t>Energy: up to 3.26 MeV (uranium), up to 2.25 MeV (thorium</a:t>
            </a:r>
            <a:r>
              <a:rPr lang="ru-RU" sz="1100" dirty="0">
                <a:latin typeface="Calibri"/>
                <a:cs typeface="Calibri"/>
              </a:rPr>
              <a:t>)</a:t>
            </a:r>
          </a:p>
          <a:p>
            <a:pPr>
              <a:lnSpc>
                <a:spcPts val="1210"/>
              </a:lnSpc>
              <a:spcBef>
                <a:spcPts val="95"/>
              </a:spcBef>
            </a:pPr>
            <a:r>
              <a:rPr sz="1100" dirty="0">
                <a:latin typeface="Calibri"/>
                <a:cs typeface="Calibri"/>
              </a:rPr>
              <a:t>‐</a:t>
            </a:r>
            <a:r>
              <a:rPr sz="1100" spc="-15" dirty="0">
                <a:latin typeface="Calibri"/>
                <a:cs typeface="Calibri"/>
              </a:rPr>
              <a:t> </a:t>
            </a:r>
            <a:r>
              <a:rPr lang="en" sz="1100" spc="-10" dirty="0">
                <a:latin typeface="Calibri"/>
                <a:cs typeface="Calibri"/>
              </a:rPr>
              <a:t>Direct information on Earth's composition and heat generation</a:t>
            </a:r>
            <a:endParaRPr sz="1100" dirty="0">
              <a:latin typeface="Calibri"/>
              <a:cs typeface="Calibri"/>
            </a:endParaRPr>
          </a:p>
          <a:p>
            <a:pPr>
              <a:lnSpc>
                <a:spcPts val="1210"/>
              </a:lnSpc>
            </a:pPr>
            <a:r>
              <a:rPr sz="1100" dirty="0">
                <a:latin typeface="Calibri"/>
                <a:cs typeface="Calibri"/>
              </a:rPr>
              <a:t>‐</a:t>
            </a:r>
            <a:r>
              <a:rPr sz="1100" spc="-10" dirty="0">
                <a:latin typeface="Calibri"/>
                <a:cs typeface="Calibri"/>
              </a:rPr>
              <a:t> </a:t>
            </a:r>
            <a:r>
              <a:rPr lang="en" sz="1100" dirty="0">
                <a:latin typeface="Calibri"/>
                <a:cs typeface="Calibri"/>
              </a:rPr>
              <a:t>Two pioneering experiments: </a:t>
            </a:r>
            <a:r>
              <a:rPr lang="en" sz="1100" dirty="0" err="1">
                <a:latin typeface="Calibri"/>
                <a:cs typeface="Calibri"/>
              </a:rPr>
              <a:t>KamLAND</a:t>
            </a:r>
            <a:r>
              <a:rPr lang="en" sz="1100" dirty="0">
                <a:latin typeface="Calibri"/>
                <a:cs typeface="Calibri"/>
              </a:rPr>
              <a:t> (2005) and </a:t>
            </a:r>
            <a:r>
              <a:rPr lang="en" sz="1100" dirty="0" err="1">
                <a:latin typeface="Calibri"/>
                <a:cs typeface="Calibri"/>
              </a:rPr>
              <a:t>Borexino</a:t>
            </a:r>
            <a:r>
              <a:rPr lang="en" sz="1100" dirty="0">
                <a:latin typeface="Calibri"/>
                <a:cs typeface="Calibri"/>
              </a:rPr>
              <a:t> (2010)</a:t>
            </a:r>
            <a:endParaRPr sz="1100" dirty="0">
              <a:latin typeface="Calibri"/>
              <a:cs typeface="Calibri"/>
            </a:endParaRPr>
          </a:p>
        </p:txBody>
      </p:sp>
      <p:sp>
        <p:nvSpPr>
          <p:cNvPr id="13" name="object 13"/>
          <p:cNvSpPr txBox="1"/>
          <p:nvPr/>
        </p:nvSpPr>
        <p:spPr>
          <a:xfrm>
            <a:off x="95300" y="1586382"/>
            <a:ext cx="2133550" cy="743152"/>
          </a:xfrm>
          <a:prstGeom prst="rect">
            <a:avLst/>
          </a:prstGeom>
        </p:spPr>
        <p:txBody>
          <a:bodyPr vert="horz" wrap="square" lIns="0" tIns="12065" rIns="0" bIns="0" rtlCol="0">
            <a:spAutoFit/>
          </a:bodyPr>
          <a:lstStyle/>
          <a:p>
            <a:pPr marL="12700">
              <a:lnSpc>
                <a:spcPts val="1210"/>
              </a:lnSpc>
              <a:spcBef>
                <a:spcPts val="95"/>
              </a:spcBef>
            </a:pPr>
            <a:r>
              <a:rPr sz="1100" b="1" dirty="0" err="1">
                <a:latin typeface="Calibri"/>
                <a:cs typeface="Calibri"/>
              </a:rPr>
              <a:t>KamLAND</a:t>
            </a:r>
            <a:r>
              <a:rPr sz="1100" b="1" dirty="0">
                <a:latin typeface="Calibri"/>
                <a:cs typeface="Calibri"/>
              </a:rPr>
              <a:t> (</a:t>
            </a:r>
            <a:r>
              <a:rPr lang="en-US" sz="1100" b="1" dirty="0">
                <a:latin typeface="Calibri"/>
                <a:cs typeface="Calibri"/>
              </a:rPr>
              <a:t>Japan</a:t>
            </a:r>
            <a:r>
              <a:rPr sz="1100" b="1" dirty="0">
                <a:latin typeface="Calibri"/>
                <a:cs typeface="Calibri"/>
              </a:rPr>
              <a:t>):</a:t>
            </a:r>
            <a:endParaRPr sz="1100" dirty="0">
              <a:latin typeface="Calibri"/>
              <a:cs typeface="Calibri"/>
            </a:endParaRPr>
          </a:p>
          <a:p>
            <a:pPr marL="12700" marR="396875">
              <a:lnSpc>
                <a:spcPts val="1100"/>
              </a:lnSpc>
              <a:spcBef>
                <a:spcPts val="105"/>
              </a:spcBef>
            </a:pPr>
            <a:r>
              <a:rPr sz="1100" dirty="0">
                <a:latin typeface="Calibri"/>
                <a:cs typeface="Calibri"/>
              </a:rPr>
              <a:t>‐ </a:t>
            </a:r>
            <a:r>
              <a:rPr lang="en" sz="1100" dirty="0">
                <a:latin typeface="Calibri"/>
                <a:cs typeface="Calibri"/>
              </a:rPr>
              <a:t>1 kiloton of liquid scintillator</a:t>
            </a:r>
            <a:endParaRPr sz="1100" dirty="0">
              <a:latin typeface="Calibri"/>
              <a:cs typeface="Calibri"/>
            </a:endParaRPr>
          </a:p>
          <a:p>
            <a:pPr marL="12700">
              <a:lnSpc>
                <a:spcPts val="980"/>
              </a:lnSpc>
            </a:pPr>
            <a:r>
              <a:rPr sz="1100" dirty="0">
                <a:latin typeface="Calibri"/>
                <a:cs typeface="Calibri"/>
              </a:rPr>
              <a:t>‐ </a:t>
            </a:r>
            <a:r>
              <a:rPr lang="en-US" sz="1100" dirty="0">
                <a:latin typeface="Calibri"/>
                <a:cs typeface="Calibri"/>
              </a:rPr>
              <a:t>Depth</a:t>
            </a:r>
            <a:r>
              <a:rPr sz="1100" dirty="0">
                <a:latin typeface="Calibri"/>
                <a:cs typeface="Calibri"/>
              </a:rPr>
              <a:t>: 1000 </a:t>
            </a:r>
            <a:r>
              <a:rPr lang="en-US" sz="1100" dirty="0">
                <a:latin typeface="Calibri"/>
                <a:cs typeface="Calibri"/>
              </a:rPr>
              <a:t>m</a:t>
            </a:r>
            <a:endParaRPr sz="1100" dirty="0">
              <a:latin typeface="Calibri"/>
              <a:cs typeface="Calibri"/>
            </a:endParaRPr>
          </a:p>
          <a:p>
            <a:pPr marL="12700">
              <a:lnSpc>
                <a:spcPts val="1095"/>
              </a:lnSpc>
            </a:pPr>
            <a:r>
              <a:rPr sz="1100" dirty="0">
                <a:latin typeface="Calibri"/>
                <a:cs typeface="Calibri"/>
              </a:rPr>
              <a:t>‐ </a:t>
            </a:r>
            <a:r>
              <a:rPr lang="en-US" sz="1100" dirty="0">
                <a:latin typeface="Calibri"/>
                <a:cs typeface="Calibri"/>
              </a:rPr>
              <a:t>First registration</a:t>
            </a:r>
            <a:r>
              <a:rPr sz="1100" dirty="0">
                <a:latin typeface="Calibri"/>
                <a:cs typeface="Calibri"/>
              </a:rPr>
              <a:t>: 2005 </a:t>
            </a:r>
            <a:r>
              <a:rPr lang="en-US" sz="1100" dirty="0">
                <a:latin typeface="Calibri"/>
                <a:cs typeface="Calibri"/>
              </a:rPr>
              <a:t>year</a:t>
            </a:r>
            <a:endParaRPr sz="1100" dirty="0">
              <a:latin typeface="Calibri"/>
              <a:cs typeface="Calibri"/>
            </a:endParaRPr>
          </a:p>
          <a:p>
            <a:pPr marL="12700">
              <a:lnSpc>
                <a:spcPts val="1210"/>
              </a:lnSpc>
            </a:pPr>
            <a:r>
              <a:rPr sz="1100" dirty="0">
                <a:latin typeface="Calibri"/>
                <a:cs typeface="Calibri"/>
              </a:rPr>
              <a:t>‐ </a:t>
            </a:r>
            <a:r>
              <a:rPr lang="en-US" sz="1100" dirty="0">
                <a:latin typeface="Calibri"/>
                <a:cs typeface="Calibri"/>
              </a:rPr>
              <a:t>Over</a:t>
            </a:r>
            <a:r>
              <a:rPr lang="ru-RU" sz="1100" dirty="0">
                <a:latin typeface="Calibri"/>
                <a:cs typeface="Calibri"/>
              </a:rPr>
              <a:t> </a:t>
            </a:r>
            <a:r>
              <a:rPr sz="1100" dirty="0">
                <a:latin typeface="Calibri"/>
                <a:cs typeface="Calibri"/>
              </a:rPr>
              <a:t>3000 </a:t>
            </a:r>
            <a:r>
              <a:rPr lang="en-US" sz="1100" dirty="0">
                <a:latin typeface="Calibri"/>
                <a:cs typeface="Calibri"/>
              </a:rPr>
              <a:t>events in</a:t>
            </a:r>
            <a:r>
              <a:rPr sz="1100" dirty="0">
                <a:latin typeface="Calibri"/>
                <a:cs typeface="Calibri"/>
              </a:rPr>
              <a:t> 17 </a:t>
            </a:r>
            <a:r>
              <a:rPr lang="en-US" sz="1100" dirty="0">
                <a:latin typeface="Calibri"/>
                <a:cs typeface="Calibri"/>
              </a:rPr>
              <a:t>years</a:t>
            </a:r>
            <a:endParaRPr sz="1100" dirty="0">
              <a:latin typeface="Calibri"/>
              <a:cs typeface="Calibri"/>
            </a:endParaRPr>
          </a:p>
        </p:txBody>
      </p:sp>
      <p:sp>
        <p:nvSpPr>
          <p:cNvPr id="14" name="object 14"/>
          <p:cNvSpPr txBox="1"/>
          <p:nvPr/>
        </p:nvSpPr>
        <p:spPr>
          <a:xfrm>
            <a:off x="2303995" y="1586382"/>
            <a:ext cx="3124200" cy="909864"/>
          </a:xfrm>
          <a:prstGeom prst="rect">
            <a:avLst/>
          </a:prstGeom>
        </p:spPr>
        <p:txBody>
          <a:bodyPr vert="horz" wrap="square" lIns="0" tIns="12065" rIns="0" bIns="0" rtlCol="0">
            <a:spAutoFit/>
          </a:bodyPr>
          <a:lstStyle/>
          <a:p>
            <a:pPr marL="38100">
              <a:lnSpc>
                <a:spcPts val="1220"/>
              </a:lnSpc>
              <a:spcBef>
                <a:spcPts val="95"/>
              </a:spcBef>
            </a:pPr>
            <a:r>
              <a:rPr sz="1100" b="1" spc="-10" dirty="0" err="1">
                <a:latin typeface="Calibri"/>
                <a:cs typeface="Calibri"/>
              </a:rPr>
              <a:t>Borexino</a:t>
            </a:r>
            <a:r>
              <a:rPr sz="1100" b="1" spc="5" dirty="0">
                <a:latin typeface="Calibri"/>
                <a:cs typeface="Calibri"/>
              </a:rPr>
              <a:t> </a:t>
            </a:r>
            <a:r>
              <a:rPr sz="1100" b="1" spc="-10" dirty="0">
                <a:latin typeface="Calibri"/>
                <a:cs typeface="Calibri"/>
              </a:rPr>
              <a:t>(</a:t>
            </a:r>
            <a:r>
              <a:rPr lang="en-US" sz="1100" b="1" spc="-10" dirty="0">
                <a:latin typeface="Calibri"/>
                <a:cs typeface="Calibri"/>
              </a:rPr>
              <a:t>Italy</a:t>
            </a:r>
            <a:r>
              <a:rPr sz="1100" b="1" spc="-10" dirty="0">
                <a:latin typeface="Calibri"/>
                <a:cs typeface="Calibri"/>
              </a:rPr>
              <a:t>):</a:t>
            </a:r>
            <a:endParaRPr sz="1100" dirty="0">
              <a:latin typeface="Calibri"/>
              <a:cs typeface="Calibri"/>
            </a:endParaRPr>
          </a:p>
          <a:p>
            <a:pPr marL="38100" marR="803910">
              <a:lnSpc>
                <a:spcPts val="1120"/>
              </a:lnSpc>
              <a:spcBef>
                <a:spcPts val="100"/>
              </a:spcBef>
            </a:pPr>
            <a:r>
              <a:rPr sz="1100" dirty="0">
                <a:latin typeface="Calibri"/>
                <a:cs typeface="Calibri"/>
              </a:rPr>
              <a:t>‐</a:t>
            </a:r>
            <a:r>
              <a:rPr sz="1100" spc="-30" dirty="0">
                <a:latin typeface="Calibri"/>
                <a:cs typeface="Calibri"/>
              </a:rPr>
              <a:t> </a:t>
            </a:r>
            <a:r>
              <a:rPr sz="1100" dirty="0">
                <a:latin typeface="Calibri"/>
                <a:cs typeface="Calibri"/>
              </a:rPr>
              <a:t>300</a:t>
            </a:r>
            <a:r>
              <a:rPr sz="1100" spc="-30" dirty="0">
                <a:latin typeface="Calibri"/>
                <a:cs typeface="Calibri"/>
              </a:rPr>
              <a:t> </a:t>
            </a:r>
            <a:r>
              <a:rPr lang="en-US" sz="1100" dirty="0">
                <a:latin typeface="Calibri"/>
                <a:cs typeface="Calibri"/>
              </a:rPr>
              <a:t>tons </a:t>
            </a:r>
            <a:r>
              <a:rPr lang="en" sz="1100" spc="-30" dirty="0">
                <a:latin typeface="Calibri"/>
                <a:cs typeface="Calibri"/>
              </a:rPr>
              <a:t>of ultra-pure scintillator</a:t>
            </a:r>
          </a:p>
          <a:p>
            <a:pPr marL="38100" marR="803910">
              <a:lnSpc>
                <a:spcPts val="1120"/>
              </a:lnSpc>
              <a:spcBef>
                <a:spcPts val="100"/>
              </a:spcBef>
            </a:pPr>
            <a:r>
              <a:rPr sz="1100" dirty="0">
                <a:latin typeface="Calibri"/>
                <a:cs typeface="Calibri"/>
              </a:rPr>
              <a:t>‐ </a:t>
            </a:r>
            <a:r>
              <a:rPr lang="en" sz="1100" spc="-10" dirty="0">
                <a:latin typeface="Calibri"/>
                <a:cs typeface="Calibri"/>
              </a:rPr>
              <a:t>Record purity</a:t>
            </a:r>
            <a:r>
              <a:rPr sz="1100" spc="-10" dirty="0">
                <a:latin typeface="Calibri"/>
                <a:cs typeface="Calibri"/>
              </a:rPr>
              <a:t>:</a:t>
            </a:r>
            <a:r>
              <a:rPr sz="1100" dirty="0">
                <a:latin typeface="Calibri"/>
                <a:cs typeface="Calibri"/>
              </a:rPr>
              <a:t> U/Th</a:t>
            </a:r>
            <a:r>
              <a:rPr sz="1100" spc="5" dirty="0">
                <a:latin typeface="Calibri"/>
                <a:cs typeface="Calibri"/>
              </a:rPr>
              <a:t> </a:t>
            </a:r>
            <a:r>
              <a:rPr sz="1100" dirty="0">
                <a:latin typeface="Calibri"/>
                <a:cs typeface="Calibri"/>
              </a:rPr>
              <a:t>&lt; 10</a:t>
            </a:r>
            <a:r>
              <a:rPr sz="1200" baseline="27777" dirty="0">
                <a:latin typeface="Cambria"/>
                <a:cs typeface="Cambria"/>
              </a:rPr>
              <a:t>−</a:t>
            </a:r>
            <a:r>
              <a:rPr sz="1200" baseline="27777" dirty="0">
                <a:latin typeface="Calibri"/>
                <a:cs typeface="Calibri"/>
              </a:rPr>
              <a:t>16</a:t>
            </a:r>
            <a:r>
              <a:rPr sz="1200" spc="172" baseline="27777" dirty="0">
                <a:latin typeface="Calibri"/>
                <a:cs typeface="Calibri"/>
              </a:rPr>
              <a:t> </a:t>
            </a:r>
            <a:r>
              <a:rPr lang="en-US" sz="1100" spc="-25" dirty="0">
                <a:latin typeface="Calibri"/>
                <a:cs typeface="Calibri"/>
              </a:rPr>
              <a:t>g</a:t>
            </a:r>
            <a:r>
              <a:rPr sz="1100" spc="-25" dirty="0">
                <a:latin typeface="Calibri"/>
                <a:cs typeface="Calibri"/>
              </a:rPr>
              <a:t>/</a:t>
            </a:r>
            <a:r>
              <a:rPr lang="en-US" sz="1100" spc="-25" dirty="0">
                <a:latin typeface="Calibri"/>
                <a:cs typeface="Calibri"/>
              </a:rPr>
              <a:t>g</a:t>
            </a:r>
            <a:endParaRPr sz="1100" dirty="0">
              <a:latin typeface="Calibri"/>
              <a:cs typeface="Calibri"/>
            </a:endParaRPr>
          </a:p>
          <a:p>
            <a:pPr marL="38100">
              <a:lnSpc>
                <a:spcPts val="1085"/>
              </a:lnSpc>
            </a:pPr>
            <a:r>
              <a:rPr sz="1100" dirty="0">
                <a:latin typeface="Calibri"/>
                <a:cs typeface="Calibri"/>
              </a:rPr>
              <a:t>‐</a:t>
            </a:r>
            <a:r>
              <a:rPr sz="1100" spc="-25" dirty="0">
                <a:latin typeface="Calibri"/>
                <a:cs typeface="Calibri"/>
              </a:rPr>
              <a:t> </a:t>
            </a:r>
            <a:r>
              <a:rPr lang="en-US" sz="1100" spc="-20" dirty="0">
                <a:latin typeface="Calibri"/>
                <a:cs typeface="Calibri"/>
              </a:rPr>
              <a:t>Distance from nuclear </a:t>
            </a:r>
          </a:p>
          <a:p>
            <a:pPr marL="38100">
              <a:lnSpc>
                <a:spcPts val="1085"/>
              </a:lnSpc>
            </a:pPr>
            <a:r>
              <a:rPr lang="en-US" sz="1100" spc="-20" dirty="0">
                <a:latin typeface="Calibri"/>
                <a:cs typeface="Calibri"/>
              </a:rPr>
              <a:t>   power plants</a:t>
            </a:r>
            <a:r>
              <a:rPr sz="1100" dirty="0">
                <a:latin typeface="Calibri"/>
                <a:cs typeface="Calibri"/>
              </a:rPr>
              <a:t>:</a:t>
            </a:r>
            <a:r>
              <a:rPr sz="1100" spc="-20" dirty="0">
                <a:latin typeface="Calibri"/>
                <a:cs typeface="Calibri"/>
              </a:rPr>
              <a:t> </a:t>
            </a:r>
            <a:r>
              <a:rPr sz="1100" dirty="0">
                <a:latin typeface="Calibri"/>
                <a:cs typeface="Calibri"/>
              </a:rPr>
              <a:t>800</a:t>
            </a:r>
            <a:r>
              <a:rPr sz="1100" spc="-20" dirty="0">
                <a:latin typeface="Calibri"/>
                <a:cs typeface="Calibri"/>
              </a:rPr>
              <a:t> </a:t>
            </a:r>
            <a:r>
              <a:rPr lang="en-US" sz="1100" spc="-25" dirty="0">
                <a:latin typeface="Calibri"/>
                <a:cs typeface="Calibri"/>
              </a:rPr>
              <a:t>km</a:t>
            </a:r>
            <a:endParaRPr sz="1100" dirty="0">
              <a:latin typeface="Calibri"/>
              <a:cs typeface="Calibri"/>
            </a:endParaRPr>
          </a:p>
          <a:p>
            <a:pPr marL="38100">
              <a:lnSpc>
                <a:spcPts val="1220"/>
              </a:lnSpc>
            </a:pPr>
            <a:r>
              <a:rPr sz="1100" dirty="0">
                <a:latin typeface="Calibri"/>
                <a:cs typeface="Calibri"/>
              </a:rPr>
              <a:t>‐</a:t>
            </a:r>
            <a:r>
              <a:rPr sz="1100" spc="-15" dirty="0">
                <a:latin typeface="Calibri"/>
                <a:cs typeface="Calibri"/>
              </a:rPr>
              <a:t> </a:t>
            </a:r>
            <a:r>
              <a:rPr lang="en-US" sz="1100" spc="-10" dirty="0">
                <a:latin typeface="Calibri"/>
                <a:cs typeface="Calibri"/>
              </a:rPr>
              <a:t>Accuracy</a:t>
            </a:r>
            <a:r>
              <a:rPr sz="1100" spc="-10" dirty="0">
                <a:latin typeface="Calibri"/>
                <a:cs typeface="Calibri"/>
              </a:rPr>
              <a:t>:</a:t>
            </a:r>
            <a:r>
              <a:rPr sz="1100" spc="-15" dirty="0">
                <a:latin typeface="Calibri"/>
                <a:cs typeface="Calibri"/>
              </a:rPr>
              <a:t> </a:t>
            </a:r>
            <a:r>
              <a:rPr sz="1100" spc="-10" dirty="0">
                <a:latin typeface="Calibri"/>
                <a:cs typeface="Calibri"/>
              </a:rPr>
              <a:t>99</a:t>
            </a:r>
            <a:r>
              <a:rPr lang="ru-RU" sz="1100" spc="-10" dirty="0">
                <a:latin typeface="Calibri"/>
                <a:cs typeface="Calibri"/>
              </a:rPr>
              <a:t>.</a:t>
            </a:r>
            <a:r>
              <a:rPr sz="1100" spc="-10" dirty="0">
                <a:latin typeface="Calibri"/>
                <a:cs typeface="Calibri"/>
              </a:rPr>
              <a:t>997%</a:t>
            </a:r>
            <a:endParaRPr sz="1100" dirty="0">
              <a:latin typeface="Calibri"/>
              <a:cs typeface="Calibri"/>
            </a:endParaRPr>
          </a:p>
        </p:txBody>
      </p:sp>
      <p:grpSp>
        <p:nvGrpSpPr>
          <p:cNvPr id="15" name="object 15"/>
          <p:cNvGrpSpPr/>
          <p:nvPr/>
        </p:nvGrpSpPr>
        <p:grpSpPr>
          <a:xfrm>
            <a:off x="63066" y="2670302"/>
            <a:ext cx="4482465" cy="401320"/>
            <a:chOff x="63066" y="2670302"/>
            <a:chExt cx="4482465" cy="401320"/>
          </a:xfrm>
        </p:grpSpPr>
        <p:sp>
          <p:nvSpPr>
            <p:cNvPr id="16" name="object 16"/>
            <p:cNvSpPr/>
            <p:nvPr/>
          </p:nvSpPr>
          <p:spPr>
            <a:xfrm>
              <a:off x="63066" y="2670302"/>
              <a:ext cx="4482465" cy="182880"/>
            </a:xfrm>
            <a:custGeom>
              <a:avLst/>
              <a:gdLst/>
              <a:ahLst/>
              <a:cxnLst/>
              <a:rect l="l" t="t" r="r" b="b"/>
              <a:pathLst>
                <a:path w="4482465" h="182880">
                  <a:moveTo>
                    <a:pt x="4431106" y="0"/>
                  </a:moveTo>
                  <a:lnTo>
                    <a:pt x="50800" y="0"/>
                  </a:lnTo>
                  <a:lnTo>
                    <a:pt x="31075" y="4008"/>
                  </a:lnTo>
                  <a:lnTo>
                    <a:pt x="14922" y="14922"/>
                  </a:lnTo>
                  <a:lnTo>
                    <a:pt x="4008" y="31075"/>
                  </a:lnTo>
                  <a:lnTo>
                    <a:pt x="0" y="50800"/>
                  </a:lnTo>
                  <a:lnTo>
                    <a:pt x="0" y="182333"/>
                  </a:lnTo>
                  <a:lnTo>
                    <a:pt x="4481918" y="182333"/>
                  </a:lnTo>
                  <a:lnTo>
                    <a:pt x="4481918" y="50800"/>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17" name="object 17"/>
            <p:cNvPicPr/>
            <p:nvPr/>
          </p:nvPicPr>
          <p:blipFill>
            <a:blip r:embed="rId4" cstate="print"/>
            <a:stretch>
              <a:fillRect/>
            </a:stretch>
          </p:blipFill>
          <p:spPr>
            <a:xfrm>
              <a:off x="63068" y="2839974"/>
              <a:ext cx="4481918" cy="50609"/>
            </a:xfrm>
            <a:prstGeom prst="rect">
              <a:avLst/>
            </a:prstGeom>
          </p:spPr>
        </p:pic>
        <p:sp>
          <p:nvSpPr>
            <p:cNvPr id="18" name="object 18"/>
            <p:cNvSpPr/>
            <p:nvPr/>
          </p:nvSpPr>
          <p:spPr>
            <a:xfrm>
              <a:off x="63066" y="2884259"/>
              <a:ext cx="4482465" cy="187325"/>
            </a:xfrm>
            <a:custGeom>
              <a:avLst/>
              <a:gdLst/>
              <a:ahLst/>
              <a:cxnLst/>
              <a:rect l="l" t="t" r="r" b="b"/>
              <a:pathLst>
                <a:path w="4482465" h="187325">
                  <a:moveTo>
                    <a:pt x="4481918" y="0"/>
                  </a:moveTo>
                  <a:lnTo>
                    <a:pt x="0" y="0"/>
                  </a:lnTo>
                  <a:lnTo>
                    <a:pt x="0" y="136499"/>
                  </a:lnTo>
                  <a:lnTo>
                    <a:pt x="4008" y="156224"/>
                  </a:lnTo>
                  <a:lnTo>
                    <a:pt x="14922" y="172377"/>
                  </a:lnTo>
                  <a:lnTo>
                    <a:pt x="31075" y="183291"/>
                  </a:lnTo>
                  <a:lnTo>
                    <a:pt x="50800" y="187299"/>
                  </a:lnTo>
                  <a:lnTo>
                    <a:pt x="4431106" y="187299"/>
                  </a:lnTo>
                  <a:lnTo>
                    <a:pt x="4450832" y="183291"/>
                  </a:lnTo>
                  <a:lnTo>
                    <a:pt x="4466990" y="172377"/>
                  </a:lnTo>
                  <a:lnTo>
                    <a:pt x="4477908" y="156224"/>
                  </a:lnTo>
                  <a:lnTo>
                    <a:pt x="4481918" y="136499"/>
                  </a:lnTo>
                  <a:lnTo>
                    <a:pt x="4481918" y="0"/>
                  </a:lnTo>
                  <a:close/>
                </a:path>
              </a:pathLst>
            </a:custGeom>
            <a:solidFill>
              <a:srgbClr val="E7EAE7"/>
            </a:solidFill>
          </p:spPr>
          <p:txBody>
            <a:bodyPr wrap="square" lIns="0" tIns="0" rIns="0" bIns="0" rtlCol="0"/>
            <a:lstStyle/>
            <a:p>
              <a:endParaRPr/>
            </a:p>
          </p:txBody>
        </p:sp>
      </p:grpSp>
      <p:sp>
        <p:nvSpPr>
          <p:cNvPr id="19" name="object 19"/>
          <p:cNvSpPr txBox="1"/>
          <p:nvPr/>
        </p:nvSpPr>
        <p:spPr>
          <a:xfrm>
            <a:off x="101168" y="2615460"/>
            <a:ext cx="4456430" cy="822020"/>
          </a:xfrm>
          <a:prstGeom prst="rect">
            <a:avLst/>
          </a:prstGeom>
        </p:spPr>
        <p:txBody>
          <a:bodyPr vert="horz" wrap="square" lIns="0" tIns="46990" rIns="0" bIns="0" rtlCol="0">
            <a:spAutoFit/>
          </a:bodyPr>
          <a:lstStyle/>
          <a:p>
            <a:pPr marL="12700">
              <a:lnSpc>
                <a:spcPct val="100000"/>
              </a:lnSpc>
              <a:spcBef>
                <a:spcPts val="370"/>
              </a:spcBef>
            </a:pPr>
            <a:r>
              <a:rPr lang="en-US" sz="1100" dirty="0">
                <a:solidFill>
                  <a:srgbClr val="FFFFFF"/>
                </a:solidFill>
                <a:latin typeface="Calibri"/>
                <a:cs typeface="Calibri"/>
              </a:rPr>
              <a:t>Key result</a:t>
            </a:r>
            <a:endParaRPr sz="1100" dirty="0">
              <a:latin typeface="Calibri"/>
              <a:cs typeface="Calibri"/>
            </a:endParaRPr>
          </a:p>
          <a:p>
            <a:pPr marL="12700">
              <a:lnSpc>
                <a:spcPct val="100000"/>
              </a:lnSpc>
              <a:spcBef>
                <a:spcPts val="275"/>
              </a:spcBef>
            </a:pPr>
            <a:r>
              <a:rPr lang="en" sz="1100" dirty="0">
                <a:latin typeface="Calibri"/>
                <a:cs typeface="Calibri"/>
              </a:rPr>
              <a:t>Earth's radiogenic heat: 20±5 TW out of a total flux of 47±2 TW</a:t>
            </a:r>
            <a:endParaRPr sz="1100" dirty="0">
              <a:latin typeface="Calibri"/>
              <a:cs typeface="Calibri"/>
            </a:endParaRPr>
          </a:p>
          <a:p>
            <a:pPr marL="12700" marR="172720">
              <a:lnSpc>
                <a:spcPct val="100000"/>
              </a:lnSpc>
              <a:spcBef>
                <a:spcPts val="600"/>
              </a:spcBef>
            </a:pPr>
            <a:r>
              <a:rPr lang="en-US" sz="500" spc="-10" dirty="0">
                <a:latin typeface="Calibri"/>
                <a:cs typeface="Calibri"/>
              </a:rPr>
              <a:t>Source</a:t>
            </a:r>
            <a:r>
              <a:rPr sz="500" spc="-10" dirty="0">
                <a:latin typeface="Calibri"/>
                <a:cs typeface="Calibri"/>
              </a:rPr>
              <a:t>:</a:t>
            </a:r>
            <a:r>
              <a:rPr sz="500" dirty="0">
                <a:latin typeface="Calibri"/>
                <a:cs typeface="Calibri"/>
              </a:rPr>
              <a:t> G. </a:t>
            </a:r>
            <a:r>
              <a:rPr sz="500" spc="-10" dirty="0">
                <a:latin typeface="Calibri"/>
                <a:cs typeface="Calibri"/>
              </a:rPr>
              <a:t>Fiorentini,</a:t>
            </a:r>
            <a:r>
              <a:rPr sz="500" spc="5" dirty="0">
                <a:latin typeface="Calibri"/>
                <a:cs typeface="Calibri"/>
              </a:rPr>
              <a:t> </a:t>
            </a:r>
            <a:r>
              <a:rPr sz="500" dirty="0">
                <a:latin typeface="Calibri"/>
                <a:cs typeface="Calibri"/>
              </a:rPr>
              <a:t>G. L.</a:t>
            </a:r>
            <a:r>
              <a:rPr sz="500" spc="5" dirty="0">
                <a:latin typeface="Calibri"/>
                <a:cs typeface="Calibri"/>
              </a:rPr>
              <a:t> </a:t>
            </a:r>
            <a:r>
              <a:rPr sz="500" dirty="0">
                <a:latin typeface="Calibri"/>
                <a:cs typeface="Calibri"/>
              </a:rPr>
              <a:t>Fogli, E. Lisi,</a:t>
            </a:r>
            <a:r>
              <a:rPr sz="500" spc="10" dirty="0">
                <a:latin typeface="Calibri"/>
                <a:cs typeface="Calibri"/>
              </a:rPr>
              <a:t> </a:t>
            </a:r>
            <a:r>
              <a:rPr sz="500" spc="-30" dirty="0">
                <a:latin typeface="Calibri"/>
                <a:cs typeface="Calibri"/>
              </a:rPr>
              <a:t>F.</a:t>
            </a:r>
            <a:r>
              <a:rPr sz="500" dirty="0">
                <a:latin typeface="Calibri"/>
                <a:cs typeface="Calibri"/>
              </a:rPr>
              <a:t> </a:t>
            </a:r>
            <a:r>
              <a:rPr sz="500" spc="-10" dirty="0">
                <a:latin typeface="Calibri"/>
                <a:cs typeface="Calibri"/>
              </a:rPr>
              <a:t>Mantovani,</a:t>
            </a:r>
            <a:r>
              <a:rPr sz="500" spc="5" dirty="0">
                <a:latin typeface="Calibri"/>
                <a:cs typeface="Calibri"/>
              </a:rPr>
              <a:t> </a:t>
            </a:r>
            <a:r>
              <a:rPr sz="500" dirty="0">
                <a:latin typeface="Calibri"/>
                <a:cs typeface="Calibri"/>
              </a:rPr>
              <a:t>A. M.</a:t>
            </a:r>
            <a:r>
              <a:rPr sz="500" spc="5" dirty="0">
                <a:latin typeface="Calibri"/>
                <a:cs typeface="Calibri"/>
              </a:rPr>
              <a:t> </a:t>
            </a:r>
            <a:r>
              <a:rPr sz="500" spc="-10" dirty="0">
                <a:latin typeface="Calibri"/>
                <a:cs typeface="Calibri"/>
              </a:rPr>
              <a:t>Rotunno.</a:t>
            </a:r>
            <a:r>
              <a:rPr sz="500" dirty="0">
                <a:latin typeface="Calibri"/>
                <a:cs typeface="Calibri"/>
              </a:rPr>
              <a:t> Mantle </a:t>
            </a:r>
            <a:r>
              <a:rPr sz="500" spc="-10" dirty="0">
                <a:latin typeface="Calibri"/>
                <a:cs typeface="Calibri"/>
              </a:rPr>
              <a:t>geoneutrinos</a:t>
            </a:r>
            <a:r>
              <a:rPr sz="500" spc="5" dirty="0">
                <a:latin typeface="Calibri"/>
                <a:cs typeface="Calibri"/>
              </a:rPr>
              <a:t> </a:t>
            </a:r>
            <a:r>
              <a:rPr sz="500" dirty="0">
                <a:latin typeface="Calibri"/>
                <a:cs typeface="Calibri"/>
              </a:rPr>
              <a:t>in </a:t>
            </a:r>
            <a:r>
              <a:rPr sz="500" spc="-10" dirty="0">
                <a:latin typeface="Calibri"/>
                <a:cs typeface="Calibri"/>
              </a:rPr>
              <a:t>KamLAND</a:t>
            </a:r>
            <a:r>
              <a:rPr sz="500" spc="5" dirty="0">
                <a:latin typeface="Calibri"/>
                <a:cs typeface="Calibri"/>
              </a:rPr>
              <a:t> </a:t>
            </a:r>
            <a:r>
              <a:rPr sz="500" dirty="0">
                <a:latin typeface="Calibri"/>
                <a:cs typeface="Calibri"/>
              </a:rPr>
              <a:t>and </a:t>
            </a:r>
            <a:r>
              <a:rPr sz="500" spc="-10" dirty="0">
                <a:latin typeface="Calibri"/>
                <a:cs typeface="Calibri"/>
              </a:rPr>
              <a:t>Borexino</a:t>
            </a:r>
            <a:r>
              <a:rPr sz="500" spc="5" dirty="0">
                <a:latin typeface="Calibri"/>
                <a:cs typeface="Calibri"/>
              </a:rPr>
              <a:t> </a:t>
            </a:r>
            <a:r>
              <a:rPr sz="500" dirty="0">
                <a:latin typeface="Calibri"/>
                <a:cs typeface="Calibri"/>
              </a:rPr>
              <a:t>// </a:t>
            </a:r>
            <a:r>
              <a:rPr sz="500" spc="-10" dirty="0">
                <a:latin typeface="Calibri"/>
                <a:cs typeface="Calibri"/>
              </a:rPr>
              <a:t>Physical</a:t>
            </a:r>
            <a:r>
              <a:rPr sz="500" dirty="0">
                <a:latin typeface="Calibri"/>
                <a:cs typeface="Calibri"/>
              </a:rPr>
              <a:t> </a:t>
            </a:r>
            <a:r>
              <a:rPr sz="500" spc="-10" dirty="0">
                <a:latin typeface="Calibri"/>
                <a:cs typeface="Calibri"/>
              </a:rPr>
              <a:t>Review</a:t>
            </a:r>
            <a:r>
              <a:rPr sz="500" spc="5" dirty="0">
                <a:latin typeface="Calibri"/>
                <a:cs typeface="Calibri"/>
              </a:rPr>
              <a:t> </a:t>
            </a:r>
            <a:r>
              <a:rPr sz="500" dirty="0">
                <a:latin typeface="Calibri"/>
                <a:cs typeface="Calibri"/>
              </a:rPr>
              <a:t>D. –</a:t>
            </a:r>
            <a:r>
              <a:rPr sz="500" spc="5" dirty="0">
                <a:latin typeface="Calibri"/>
                <a:cs typeface="Calibri"/>
              </a:rPr>
              <a:t> </a:t>
            </a:r>
            <a:r>
              <a:rPr sz="500" dirty="0">
                <a:latin typeface="Calibri"/>
                <a:cs typeface="Calibri"/>
              </a:rPr>
              <a:t>2012. –</a:t>
            </a:r>
            <a:r>
              <a:rPr sz="500" spc="5" dirty="0">
                <a:latin typeface="Calibri"/>
                <a:cs typeface="Calibri"/>
              </a:rPr>
              <a:t> </a:t>
            </a:r>
            <a:r>
              <a:rPr sz="500" spc="-10" dirty="0">
                <a:latin typeface="Calibri"/>
                <a:cs typeface="Calibri"/>
              </a:rPr>
              <a:t>Vol.</a:t>
            </a:r>
            <a:r>
              <a:rPr sz="500" dirty="0">
                <a:latin typeface="Calibri"/>
                <a:cs typeface="Calibri"/>
              </a:rPr>
              <a:t> 86, No</a:t>
            </a:r>
            <a:r>
              <a:rPr sz="500" spc="5" dirty="0">
                <a:latin typeface="Calibri"/>
                <a:cs typeface="Calibri"/>
              </a:rPr>
              <a:t> </a:t>
            </a:r>
            <a:r>
              <a:rPr sz="500" dirty="0">
                <a:latin typeface="Calibri"/>
                <a:cs typeface="Calibri"/>
              </a:rPr>
              <a:t>3. </a:t>
            </a:r>
            <a:r>
              <a:rPr sz="500" spc="-50" dirty="0">
                <a:latin typeface="Calibri"/>
                <a:cs typeface="Calibri"/>
              </a:rPr>
              <a:t>–</a:t>
            </a:r>
            <a:r>
              <a:rPr sz="500" spc="500" dirty="0">
                <a:latin typeface="Calibri"/>
                <a:cs typeface="Calibri"/>
              </a:rPr>
              <a:t> </a:t>
            </a:r>
            <a:r>
              <a:rPr sz="500" dirty="0">
                <a:latin typeface="Calibri"/>
                <a:cs typeface="Calibri"/>
              </a:rPr>
              <a:t>Art.</a:t>
            </a:r>
            <a:r>
              <a:rPr sz="500" spc="-5" dirty="0">
                <a:latin typeface="Calibri"/>
                <a:cs typeface="Calibri"/>
              </a:rPr>
              <a:t> </a:t>
            </a:r>
            <a:r>
              <a:rPr sz="500" spc="-10" dirty="0">
                <a:latin typeface="Calibri"/>
                <a:cs typeface="Calibri"/>
              </a:rPr>
              <a:t>033004.</a:t>
            </a:r>
            <a:r>
              <a:rPr sz="500" dirty="0">
                <a:latin typeface="Calibri"/>
                <a:cs typeface="Calibri"/>
              </a:rPr>
              <a:t> – DOI:</a:t>
            </a:r>
            <a:r>
              <a:rPr sz="500" spc="-5" dirty="0">
                <a:latin typeface="Calibri"/>
                <a:cs typeface="Calibri"/>
              </a:rPr>
              <a:t> </a:t>
            </a:r>
            <a:r>
              <a:rPr sz="500" spc="-10" dirty="0">
                <a:latin typeface="Calibri"/>
                <a:cs typeface="Calibri"/>
              </a:rPr>
              <a:t>10.1103/PhysRevD.86.033004</a:t>
            </a:r>
            <a:endParaRPr sz="500" dirty="0">
              <a:latin typeface="Calibri"/>
              <a:cs typeface="Calibri"/>
            </a:endParaRPr>
          </a:p>
          <a:p>
            <a:pPr>
              <a:lnSpc>
                <a:spcPct val="100000"/>
              </a:lnSpc>
              <a:spcBef>
                <a:spcPts val="100"/>
              </a:spcBef>
            </a:pPr>
            <a:endParaRPr sz="500" dirty="0">
              <a:latin typeface="Calibri"/>
              <a:cs typeface="Calibri"/>
            </a:endParaRPr>
          </a:p>
          <a:p>
            <a:pPr marR="5080" algn="r">
              <a:lnSpc>
                <a:spcPct val="100000"/>
              </a:lnSpc>
              <a:spcBef>
                <a:spcPts val="5"/>
              </a:spcBef>
            </a:pPr>
            <a:r>
              <a:rPr sz="500" b="1" dirty="0">
                <a:latin typeface="Calibri"/>
                <a:cs typeface="Calibri"/>
              </a:rPr>
              <a:t>22</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20" name="object 2">
            <a:extLst>
              <a:ext uri="{FF2B5EF4-FFF2-40B4-BE49-F238E27FC236}">
                <a16:creationId xmlns:a16="http://schemas.microsoft.com/office/drawing/2014/main" id="{0A6112AA-3EC3-787D-098D-4255FA67E2B7}"/>
              </a:ext>
            </a:extLst>
          </p:cNvPr>
          <p:cNvSpPr txBox="1"/>
          <p:nvPr/>
        </p:nvSpPr>
        <p:spPr>
          <a:xfrm>
            <a:off x="1390650" y="7113"/>
            <a:ext cx="9758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Energy and resource independence</a:t>
            </a:r>
          </a:p>
        </p:txBody>
      </p:sp>
      <p:sp>
        <p:nvSpPr>
          <p:cNvPr id="21" name="object 2">
            <a:extLst>
              <a:ext uri="{FF2B5EF4-FFF2-40B4-BE49-F238E27FC236}">
                <a16:creationId xmlns:a16="http://schemas.microsoft.com/office/drawing/2014/main" id="{F83580B8-4B87-A527-F302-34A446D815DB}"/>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Revolution in geological exploration</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14830"/>
          </a:xfrm>
          <a:prstGeom prst="rect">
            <a:avLst/>
          </a:prstGeom>
        </p:spPr>
        <p:txBody>
          <a:bodyPr vert="horz" wrap="square" lIns="0" tIns="37465" rIns="0" bIns="0" rtlCol="0">
            <a:spAutoFit/>
          </a:bodyPr>
          <a:lstStyle/>
          <a:p>
            <a:pPr marL="12700">
              <a:lnSpc>
                <a:spcPct val="100000"/>
              </a:lnSpc>
              <a:spcBef>
                <a:spcPts val="295"/>
              </a:spcBef>
            </a:pPr>
            <a:r>
              <a:rPr lang="en" spc="-10" dirty="0" err="1"/>
              <a:t>KamLAND</a:t>
            </a:r>
            <a:r>
              <a:rPr lang="en" spc="-10" dirty="0"/>
              <a:t>. Pioneer in geoneutrino registration</a:t>
            </a:r>
            <a:br>
              <a:rPr lang="en" spc="-10" dirty="0"/>
            </a:br>
            <a:r>
              <a:rPr sz="700" spc="-10" dirty="0" err="1"/>
              <a:t>Kamioka</a:t>
            </a:r>
            <a:r>
              <a:rPr sz="700" spc="20" dirty="0"/>
              <a:t> </a:t>
            </a:r>
            <a:r>
              <a:rPr sz="700" dirty="0"/>
              <a:t>Liquid</a:t>
            </a:r>
            <a:r>
              <a:rPr sz="700" spc="25" dirty="0"/>
              <a:t> </a:t>
            </a:r>
            <a:r>
              <a:rPr sz="700" spc="-10" dirty="0"/>
              <a:t>Scintillator</a:t>
            </a:r>
            <a:r>
              <a:rPr sz="700" spc="20" dirty="0"/>
              <a:t> </a:t>
            </a:r>
            <a:r>
              <a:rPr sz="700" spc="-10" dirty="0"/>
              <a:t>Antineutrino</a:t>
            </a:r>
            <a:r>
              <a:rPr sz="700" spc="25" dirty="0"/>
              <a:t> </a:t>
            </a:r>
            <a:r>
              <a:rPr sz="700" spc="-10" dirty="0"/>
              <a:t>Detector</a:t>
            </a:r>
            <a:endParaRPr sz="700" dirty="0"/>
          </a:p>
        </p:txBody>
      </p:sp>
      <p:pic>
        <p:nvPicPr>
          <p:cNvPr id="6" name="object 6"/>
          <p:cNvPicPr/>
          <p:nvPr/>
        </p:nvPicPr>
        <p:blipFill>
          <a:blip r:embed="rId3" cstate="print"/>
          <a:stretch>
            <a:fillRect/>
          </a:stretch>
        </p:blipFill>
        <p:spPr>
          <a:xfrm>
            <a:off x="24966" y="550186"/>
            <a:ext cx="2485366" cy="1684516"/>
          </a:xfrm>
          <a:prstGeom prst="rect">
            <a:avLst/>
          </a:prstGeom>
        </p:spPr>
      </p:pic>
      <p:sp>
        <p:nvSpPr>
          <p:cNvPr id="7" name="object 7"/>
          <p:cNvSpPr txBox="1"/>
          <p:nvPr/>
        </p:nvSpPr>
        <p:spPr>
          <a:xfrm>
            <a:off x="413929" y="2228952"/>
            <a:ext cx="2157095" cy="135293"/>
          </a:xfrm>
          <a:prstGeom prst="rect">
            <a:avLst/>
          </a:prstGeom>
        </p:spPr>
        <p:txBody>
          <a:bodyPr vert="horz" wrap="square" lIns="0" tIns="12065" rIns="0" bIns="0" rtlCol="0">
            <a:spAutoFit/>
          </a:bodyPr>
          <a:lstStyle/>
          <a:p>
            <a:pPr marL="12700">
              <a:lnSpc>
                <a:spcPct val="100000"/>
              </a:lnSpc>
              <a:spcBef>
                <a:spcPts val="95"/>
              </a:spcBef>
            </a:pPr>
            <a:r>
              <a:rPr lang="en-US" sz="800" b="1" spc="-5" dirty="0">
                <a:solidFill>
                  <a:srgbClr val="339733"/>
                </a:solidFill>
                <a:latin typeface="Calibri"/>
                <a:cs typeface="Calibri"/>
              </a:rPr>
              <a:t>Figure</a:t>
            </a:r>
            <a:r>
              <a:rPr sz="800" b="1" spc="-5" dirty="0">
                <a:solidFill>
                  <a:srgbClr val="339733"/>
                </a:solidFill>
                <a:latin typeface="Calibri"/>
                <a:cs typeface="Calibri"/>
              </a:rPr>
              <a:t> </a:t>
            </a:r>
            <a:r>
              <a:rPr sz="800" b="1" dirty="0">
                <a:solidFill>
                  <a:srgbClr val="339733"/>
                </a:solidFill>
                <a:latin typeface="Calibri"/>
                <a:cs typeface="Calibri"/>
              </a:rPr>
              <a:t>15. </a:t>
            </a:r>
            <a:r>
              <a:rPr lang="en" sz="800" spc="-10" dirty="0">
                <a:latin typeface="Calibri"/>
                <a:cs typeface="Calibri"/>
              </a:rPr>
              <a:t>Energy spectrum of geoneutrinos</a:t>
            </a:r>
            <a:r>
              <a:rPr sz="800" spc="-10" dirty="0">
                <a:latin typeface="Calibri"/>
                <a:cs typeface="Calibri"/>
              </a:rPr>
              <a:t>.</a:t>
            </a:r>
            <a:endParaRPr sz="800" dirty="0">
              <a:latin typeface="Calibri"/>
              <a:cs typeface="Calibri"/>
            </a:endParaRPr>
          </a:p>
        </p:txBody>
      </p:sp>
      <p:sp>
        <p:nvSpPr>
          <p:cNvPr id="8" name="object 8"/>
          <p:cNvSpPr txBox="1"/>
          <p:nvPr/>
        </p:nvSpPr>
        <p:spPr>
          <a:xfrm>
            <a:off x="552450" y="2391837"/>
            <a:ext cx="1395730" cy="243015"/>
          </a:xfrm>
          <a:prstGeom prst="rect">
            <a:avLst/>
          </a:prstGeom>
        </p:spPr>
        <p:txBody>
          <a:bodyPr vert="horz" wrap="square" lIns="0" tIns="12065" rIns="0" bIns="0" rtlCol="0">
            <a:spAutoFit/>
          </a:bodyPr>
          <a:lstStyle/>
          <a:p>
            <a:pPr algn="ctr">
              <a:lnSpc>
                <a:spcPts val="930"/>
              </a:lnSpc>
              <a:spcBef>
                <a:spcPts val="95"/>
              </a:spcBef>
            </a:pPr>
            <a:r>
              <a:rPr lang="en-US" sz="800" b="1" spc="-10" dirty="0">
                <a:latin typeface="Calibri"/>
                <a:cs typeface="Calibri"/>
              </a:rPr>
              <a:t>First results </a:t>
            </a:r>
            <a:r>
              <a:rPr sz="800" b="1" dirty="0">
                <a:latin typeface="Calibri"/>
                <a:cs typeface="Calibri"/>
              </a:rPr>
              <a:t>(749</a:t>
            </a:r>
            <a:r>
              <a:rPr sz="800" b="1" spc="-10" dirty="0">
                <a:latin typeface="Calibri"/>
                <a:cs typeface="Calibri"/>
              </a:rPr>
              <a:t> </a:t>
            </a:r>
            <a:r>
              <a:rPr lang="en-US" sz="800" b="1" spc="-10" dirty="0">
                <a:latin typeface="Calibri"/>
                <a:cs typeface="Calibri"/>
              </a:rPr>
              <a:t>days</a:t>
            </a:r>
            <a:r>
              <a:rPr sz="800" b="1" spc="-10" dirty="0">
                <a:latin typeface="Calibri"/>
                <a:cs typeface="Calibri"/>
              </a:rPr>
              <a:t>):</a:t>
            </a:r>
            <a:endParaRPr sz="800" dirty="0">
              <a:latin typeface="Calibri"/>
              <a:cs typeface="Calibri"/>
            </a:endParaRPr>
          </a:p>
          <a:p>
            <a:pPr algn="ctr">
              <a:lnSpc>
                <a:spcPts val="930"/>
              </a:lnSpc>
            </a:pPr>
            <a:r>
              <a:rPr sz="800" dirty="0">
                <a:latin typeface="Calibri"/>
                <a:cs typeface="Calibri"/>
              </a:rPr>
              <a:t>4.5‐54.2</a:t>
            </a:r>
            <a:r>
              <a:rPr sz="800" spc="-5" dirty="0">
                <a:latin typeface="Calibri"/>
                <a:cs typeface="Calibri"/>
              </a:rPr>
              <a:t> </a:t>
            </a:r>
            <a:r>
              <a:rPr lang="en-US" sz="800" spc="-10" dirty="0">
                <a:latin typeface="Calibri"/>
                <a:cs typeface="Calibri"/>
              </a:rPr>
              <a:t>events</a:t>
            </a:r>
            <a:r>
              <a:rPr sz="800" dirty="0">
                <a:latin typeface="Calibri"/>
                <a:cs typeface="Calibri"/>
              </a:rPr>
              <a:t> (90% </a:t>
            </a:r>
            <a:r>
              <a:rPr sz="800" spc="-25" dirty="0">
                <a:latin typeface="Calibri"/>
                <a:cs typeface="Calibri"/>
              </a:rPr>
              <a:t>CI)</a:t>
            </a:r>
            <a:endParaRPr sz="800" dirty="0">
              <a:latin typeface="Calibri"/>
              <a:cs typeface="Calibri"/>
            </a:endParaRPr>
          </a:p>
        </p:txBody>
      </p:sp>
      <p:sp>
        <p:nvSpPr>
          <p:cNvPr id="9" name="object 9"/>
          <p:cNvSpPr txBox="1"/>
          <p:nvPr/>
        </p:nvSpPr>
        <p:spPr>
          <a:xfrm>
            <a:off x="2510332" y="558817"/>
            <a:ext cx="2092591" cy="920124"/>
          </a:xfrm>
          <a:prstGeom prst="rect">
            <a:avLst/>
          </a:prstGeom>
        </p:spPr>
        <p:txBody>
          <a:bodyPr vert="horz" wrap="square" lIns="0" tIns="22225" rIns="0" bIns="0" rtlCol="0">
            <a:spAutoFit/>
          </a:bodyPr>
          <a:lstStyle/>
          <a:p>
            <a:pPr marL="12700">
              <a:lnSpc>
                <a:spcPct val="100000"/>
              </a:lnSpc>
              <a:spcBef>
                <a:spcPts val="175"/>
              </a:spcBef>
            </a:pPr>
            <a:r>
              <a:rPr lang="en-US" sz="1100" b="1" spc="-10" dirty="0">
                <a:latin typeface="Calibri"/>
                <a:cs typeface="Calibri"/>
              </a:rPr>
              <a:t>Achievements over </a:t>
            </a:r>
            <a:r>
              <a:rPr lang="ru-RU" sz="1100" b="1" dirty="0">
                <a:latin typeface="Calibri"/>
                <a:cs typeface="Calibri"/>
              </a:rPr>
              <a:t>17</a:t>
            </a:r>
            <a:r>
              <a:rPr lang="ru-RU" sz="1100" b="1" spc="-20" dirty="0">
                <a:latin typeface="Calibri"/>
                <a:cs typeface="Calibri"/>
              </a:rPr>
              <a:t> </a:t>
            </a:r>
            <a:r>
              <a:rPr lang="en-US" sz="1100" b="1" spc="-20" dirty="0">
                <a:latin typeface="Calibri"/>
                <a:cs typeface="Calibri"/>
              </a:rPr>
              <a:t>years</a:t>
            </a:r>
            <a:r>
              <a:rPr lang="ru-RU" sz="1100" b="1" spc="-20" dirty="0">
                <a:latin typeface="Calibri"/>
                <a:cs typeface="Calibri"/>
              </a:rPr>
              <a:t>:</a:t>
            </a:r>
            <a:endParaRPr lang="ru-RU" sz="1100" dirty="0">
              <a:latin typeface="Calibri"/>
              <a:cs typeface="Calibri"/>
            </a:endParaRPr>
          </a:p>
          <a:p>
            <a:pPr marL="240029">
              <a:lnSpc>
                <a:spcPct val="100000"/>
              </a:lnSpc>
              <a:spcBef>
                <a:spcPts val="75"/>
              </a:spcBef>
            </a:pPr>
            <a:r>
              <a:rPr lang="ru-RU" sz="1100" dirty="0">
                <a:latin typeface="Calibri"/>
                <a:cs typeface="Calibri"/>
              </a:rPr>
              <a:t>- </a:t>
            </a:r>
            <a:r>
              <a:rPr lang="en" sz="1100" dirty="0">
                <a:latin typeface="Calibri"/>
                <a:cs typeface="Calibri"/>
              </a:rPr>
              <a:t>First registration </a:t>
            </a:r>
            <a:r>
              <a:rPr lang="en" sz="1100" spc="-10" dirty="0">
                <a:latin typeface="Calibri"/>
                <a:cs typeface="Calibri"/>
              </a:rPr>
              <a:t>(2005)</a:t>
            </a:r>
            <a:endParaRPr lang="en" sz="1100" dirty="0">
              <a:latin typeface="Calibri"/>
              <a:cs typeface="Calibri"/>
            </a:endParaRPr>
          </a:p>
          <a:p>
            <a:pPr marL="240029">
              <a:lnSpc>
                <a:spcPct val="100000"/>
              </a:lnSpc>
              <a:spcBef>
                <a:spcPts val="75"/>
              </a:spcBef>
            </a:pPr>
            <a:r>
              <a:rPr lang="en" sz="1100" dirty="0">
                <a:latin typeface="Calibri"/>
                <a:cs typeface="Calibri"/>
              </a:rPr>
              <a:t>- Over 3000</a:t>
            </a:r>
            <a:r>
              <a:rPr lang="en" sz="1100" spc="-55" dirty="0">
                <a:latin typeface="Calibri"/>
                <a:cs typeface="Calibri"/>
              </a:rPr>
              <a:t> </a:t>
            </a:r>
            <a:r>
              <a:rPr lang="en" sz="1100" dirty="0">
                <a:latin typeface="Calibri"/>
                <a:cs typeface="Calibri"/>
              </a:rPr>
              <a:t>geoneutrino</a:t>
            </a:r>
            <a:r>
              <a:rPr lang="ru-RU" sz="1100" dirty="0">
                <a:latin typeface="Calibri"/>
                <a:cs typeface="Calibri"/>
              </a:rPr>
              <a:t> </a:t>
            </a:r>
            <a:r>
              <a:rPr lang="en" sz="1100" dirty="0">
                <a:latin typeface="Calibri"/>
                <a:cs typeface="Calibri"/>
              </a:rPr>
              <a:t>events</a:t>
            </a:r>
          </a:p>
          <a:p>
            <a:pPr marL="240029">
              <a:lnSpc>
                <a:spcPct val="100000"/>
              </a:lnSpc>
              <a:spcBef>
                <a:spcPts val="75"/>
              </a:spcBef>
            </a:pPr>
            <a:r>
              <a:rPr lang="en" sz="1100" spc="-10" dirty="0">
                <a:latin typeface="Calibri"/>
                <a:cs typeface="Calibri"/>
              </a:rPr>
              <a:t>- Spectroscopy</a:t>
            </a:r>
            <a:r>
              <a:rPr lang="en" sz="1100" spc="15" dirty="0">
                <a:latin typeface="Calibri"/>
                <a:cs typeface="Calibri"/>
              </a:rPr>
              <a:t> </a:t>
            </a:r>
            <a:r>
              <a:rPr lang="en" sz="1100" spc="-10" dirty="0">
                <a:latin typeface="Calibri"/>
                <a:cs typeface="Calibri"/>
              </a:rPr>
              <a:t>(2022)</a:t>
            </a:r>
            <a:endParaRPr lang="en" sz="1100" dirty="0">
              <a:latin typeface="Calibri"/>
              <a:cs typeface="Calibri"/>
            </a:endParaRPr>
          </a:p>
          <a:p>
            <a:pPr marL="240029">
              <a:lnSpc>
                <a:spcPct val="100000"/>
              </a:lnSpc>
              <a:spcBef>
                <a:spcPts val="75"/>
              </a:spcBef>
            </a:pPr>
            <a:r>
              <a:rPr lang="en" sz="1100" spc="-10" dirty="0">
                <a:latin typeface="Calibri"/>
                <a:cs typeface="Calibri"/>
              </a:rPr>
              <a:t>- Ratio</a:t>
            </a:r>
            <a:r>
              <a:rPr lang="en" sz="1100" dirty="0">
                <a:latin typeface="Calibri"/>
                <a:cs typeface="Calibri"/>
              </a:rPr>
              <a:t> Th/U = </a:t>
            </a:r>
            <a:r>
              <a:rPr lang="en" sz="1100" spc="-10" dirty="0">
                <a:latin typeface="Calibri"/>
                <a:cs typeface="Calibri"/>
              </a:rPr>
              <a:t>3.9±0.9</a:t>
            </a:r>
            <a:endParaRPr lang="en" sz="1100" dirty="0">
              <a:latin typeface="Calibri"/>
              <a:cs typeface="Calibri"/>
            </a:endParaRPr>
          </a:p>
        </p:txBody>
      </p:sp>
      <p:sp>
        <p:nvSpPr>
          <p:cNvPr id="10" name="object 10"/>
          <p:cNvSpPr txBox="1"/>
          <p:nvPr/>
        </p:nvSpPr>
        <p:spPr>
          <a:xfrm>
            <a:off x="2510332" y="1626042"/>
            <a:ext cx="2304414" cy="1093889"/>
          </a:xfrm>
          <a:prstGeom prst="rect">
            <a:avLst/>
          </a:prstGeom>
        </p:spPr>
        <p:txBody>
          <a:bodyPr vert="horz" wrap="square" lIns="0" tIns="22225" rIns="0" bIns="0" rtlCol="0">
            <a:spAutoFit/>
          </a:bodyPr>
          <a:lstStyle/>
          <a:p>
            <a:pPr marL="12700">
              <a:lnSpc>
                <a:spcPct val="100000"/>
              </a:lnSpc>
              <a:spcBef>
                <a:spcPts val="175"/>
              </a:spcBef>
            </a:pPr>
            <a:r>
              <a:rPr lang="en" sz="1100" b="1" spc="-10" dirty="0">
                <a:latin typeface="Calibri"/>
                <a:cs typeface="Calibri"/>
              </a:rPr>
              <a:t>Key discoveries</a:t>
            </a:r>
            <a:r>
              <a:rPr sz="1100" b="1" spc="-10" dirty="0">
                <a:latin typeface="Calibri"/>
                <a:cs typeface="Calibri"/>
              </a:rPr>
              <a:t>:</a:t>
            </a:r>
            <a:endParaRPr sz="1100" dirty="0">
              <a:latin typeface="Calibri"/>
              <a:cs typeface="Calibri"/>
            </a:endParaRPr>
          </a:p>
          <a:p>
            <a:pPr marL="240029">
              <a:lnSpc>
                <a:spcPct val="100000"/>
              </a:lnSpc>
              <a:spcBef>
                <a:spcPts val="75"/>
              </a:spcBef>
            </a:pPr>
            <a:r>
              <a:rPr lang="ru-RU" sz="1100" dirty="0">
                <a:latin typeface="Calibri"/>
                <a:cs typeface="Calibri"/>
              </a:rPr>
              <a:t>- </a:t>
            </a:r>
            <a:r>
              <a:rPr lang="en-US" sz="1100" dirty="0">
                <a:latin typeface="Calibri"/>
                <a:cs typeface="Calibri"/>
              </a:rPr>
              <a:t>Map of</a:t>
            </a:r>
            <a:r>
              <a:rPr sz="1100" spc="-25" dirty="0">
                <a:latin typeface="Calibri"/>
                <a:cs typeface="Calibri"/>
              </a:rPr>
              <a:t> </a:t>
            </a:r>
            <a:r>
              <a:rPr sz="1100" dirty="0">
                <a:latin typeface="Calibri"/>
                <a:cs typeface="Calibri"/>
              </a:rPr>
              <a:t>U/Th</a:t>
            </a:r>
            <a:r>
              <a:rPr sz="1100" spc="-25" dirty="0">
                <a:latin typeface="Calibri"/>
                <a:cs typeface="Calibri"/>
              </a:rPr>
              <a:t> </a:t>
            </a:r>
            <a:r>
              <a:rPr lang="en-US" sz="1100" dirty="0">
                <a:latin typeface="Calibri"/>
                <a:cs typeface="Calibri"/>
              </a:rPr>
              <a:t>in the mantle</a:t>
            </a:r>
            <a:endParaRPr sz="1100" dirty="0">
              <a:latin typeface="Calibri"/>
              <a:cs typeface="Calibri"/>
            </a:endParaRPr>
          </a:p>
          <a:p>
            <a:pPr marL="240029" marR="78740">
              <a:lnSpc>
                <a:spcPts val="1100"/>
              </a:lnSpc>
              <a:spcBef>
                <a:spcPts val="295"/>
              </a:spcBef>
            </a:pPr>
            <a:r>
              <a:rPr lang="ru-RU" sz="1100" spc="-10" dirty="0">
                <a:latin typeface="Calibri"/>
                <a:cs typeface="Calibri"/>
              </a:rPr>
              <a:t>- </a:t>
            </a:r>
            <a:r>
              <a:rPr lang="en-US" sz="1100" spc="-10" dirty="0">
                <a:latin typeface="Calibri"/>
                <a:cs typeface="Calibri"/>
              </a:rPr>
              <a:t>Limit on georeactor</a:t>
            </a:r>
            <a:r>
              <a:rPr sz="1100" spc="-10" dirty="0">
                <a:latin typeface="Calibri"/>
                <a:cs typeface="Calibri"/>
              </a:rPr>
              <a:t>: </a:t>
            </a:r>
            <a:endParaRPr lang="en-US" sz="1100" spc="-10" dirty="0">
              <a:latin typeface="Calibri"/>
              <a:cs typeface="Calibri"/>
            </a:endParaRPr>
          </a:p>
          <a:p>
            <a:pPr marL="240029" marR="78740">
              <a:lnSpc>
                <a:spcPts val="1100"/>
              </a:lnSpc>
              <a:spcBef>
                <a:spcPts val="295"/>
              </a:spcBef>
            </a:pPr>
            <a:r>
              <a:rPr lang="en-US" sz="1100" spc="-20" dirty="0">
                <a:latin typeface="Calibri"/>
                <a:cs typeface="Calibri"/>
              </a:rPr>
              <a:t>   </a:t>
            </a:r>
            <a:r>
              <a:rPr sz="1100" spc="-20" dirty="0">
                <a:latin typeface="Calibri"/>
                <a:cs typeface="Calibri"/>
              </a:rPr>
              <a:t>&lt;3.7 </a:t>
            </a:r>
            <a:r>
              <a:rPr lang="en-US" sz="1100" dirty="0">
                <a:latin typeface="Calibri"/>
                <a:cs typeface="Calibri"/>
              </a:rPr>
              <a:t>TW</a:t>
            </a:r>
            <a:r>
              <a:rPr sz="1100" spc="-40" dirty="0">
                <a:latin typeface="Calibri"/>
                <a:cs typeface="Calibri"/>
              </a:rPr>
              <a:t> </a:t>
            </a:r>
            <a:r>
              <a:rPr sz="1100" dirty="0">
                <a:latin typeface="Calibri"/>
                <a:cs typeface="Calibri"/>
              </a:rPr>
              <a:t>(90%</a:t>
            </a:r>
            <a:r>
              <a:rPr sz="1100" spc="-40" dirty="0">
                <a:latin typeface="Calibri"/>
                <a:cs typeface="Calibri"/>
              </a:rPr>
              <a:t> </a:t>
            </a:r>
            <a:r>
              <a:rPr sz="1100" spc="-25" dirty="0">
                <a:latin typeface="Calibri"/>
                <a:cs typeface="Calibri"/>
              </a:rPr>
              <a:t>Cl)</a:t>
            </a:r>
            <a:endParaRPr sz="1100" dirty="0">
              <a:latin typeface="Calibri"/>
              <a:cs typeface="Calibri"/>
            </a:endParaRPr>
          </a:p>
          <a:p>
            <a:pPr marL="240029" marR="5080">
              <a:lnSpc>
                <a:spcPts val="1100"/>
              </a:lnSpc>
              <a:spcBef>
                <a:spcPts val="290"/>
              </a:spcBef>
            </a:pPr>
            <a:r>
              <a:rPr lang="ru-RU" sz="1100" spc="-10" dirty="0">
                <a:latin typeface="Calibri"/>
                <a:cs typeface="Calibri"/>
              </a:rPr>
              <a:t>- </a:t>
            </a:r>
            <a:r>
              <a:rPr lang="en" sz="1100" spc="-10" dirty="0">
                <a:latin typeface="Calibri"/>
                <a:cs typeface="Calibri"/>
              </a:rPr>
              <a:t>Confirmation of the chondritic</a:t>
            </a:r>
          </a:p>
          <a:p>
            <a:pPr marL="240029" marR="5080">
              <a:lnSpc>
                <a:spcPts val="1100"/>
              </a:lnSpc>
              <a:spcBef>
                <a:spcPts val="290"/>
              </a:spcBef>
            </a:pPr>
            <a:r>
              <a:rPr lang="en" sz="1100" spc="-10" dirty="0">
                <a:latin typeface="Calibri"/>
                <a:cs typeface="Calibri"/>
              </a:rPr>
              <a:t>  model</a:t>
            </a:r>
            <a:endParaRPr sz="1100" dirty="0">
              <a:latin typeface="Calibri"/>
              <a:cs typeface="Calibri"/>
            </a:endParaRPr>
          </a:p>
        </p:txBody>
      </p:sp>
      <p:grpSp>
        <p:nvGrpSpPr>
          <p:cNvPr id="11" name="object 11"/>
          <p:cNvGrpSpPr/>
          <p:nvPr/>
        </p:nvGrpSpPr>
        <p:grpSpPr>
          <a:xfrm>
            <a:off x="63066" y="2732049"/>
            <a:ext cx="4482465" cy="542925"/>
            <a:chOff x="63066" y="2732049"/>
            <a:chExt cx="4482465" cy="542925"/>
          </a:xfrm>
        </p:grpSpPr>
        <p:sp>
          <p:nvSpPr>
            <p:cNvPr id="12" name="object 12"/>
            <p:cNvSpPr/>
            <p:nvPr/>
          </p:nvSpPr>
          <p:spPr>
            <a:xfrm>
              <a:off x="63066" y="2732049"/>
              <a:ext cx="4482465" cy="182245"/>
            </a:xfrm>
            <a:custGeom>
              <a:avLst/>
              <a:gdLst/>
              <a:ahLst/>
              <a:cxnLst/>
              <a:rect l="l" t="t" r="r" b="b"/>
              <a:pathLst>
                <a:path w="4482465" h="182244">
                  <a:moveTo>
                    <a:pt x="4431106" y="0"/>
                  </a:moveTo>
                  <a:lnTo>
                    <a:pt x="50800" y="0"/>
                  </a:lnTo>
                  <a:lnTo>
                    <a:pt x="31075" y="4008"/>
                  </a:lnTo>
                  <a:lnTo>
                    <a:pt x="14922" y="14922"/>
                  </a:lnTo>
                  <a:lnTo>
                    <a:pt x="4008" y="31075"/>
                  </a:lnTo>
                  <a:lnTo>
                    <a:pt x="0" y="50800"/>
                  </a:lnTo>
                  <a:lnTo>
                    <a:pt x="0" y="181991"/>
                  </a:lnTo>
                  <a:lnTo>
                    <a:pt x="4481918" y="181991"/>
                  </a:lnTo>
                  <a:lnTo>
                    <a:pt x="4481918" y="50800"/>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13" name="object 13"/>
            <p:cNvPicPr/>
            <p:nvPr/>
          </p:nvPicPr>
          <p:blipFill>
            <a:blip r:embed="rId4" cstate="print"/>
            <a:stretch>
              <a:fillRect/>
            </a:stretch>
          </p:blipFill>
          <p:spPr>
            <a:xfrm>
              <a:off x="63068" y="2901391"/>
              <a:ext cx="4481918" cy="50609"/>
            </a:xfrm>
            <a:prstGeom prst="rect">
              <a:avLst/>
            </a:prstGeom>
          </p:spPr>
        </p:pic>
        <p:sp>
          <p:nvSpPr>
            <p:cNvPr id="14" name="object 14"/>
            <p:cNvSpPr/>
            <p:nvPr/>
          </p:nvSpPr>
          <p:spPr>
            <a:xfrm>
              <a:off x="63066" y="2945663"/>
              <a:ext cx="4482465" cy="328930"/>
            </a:xfrm>
            <a:custGeom>
              <a:avLst/>
              <a:gdLst/>
              <a:ahLst/>
              <a:cxnLst/>
              <a:rect l="l" t="t" r="r" b="b"/>
              <a:pathLst>
                <a:path w="4482465" h="328929">
                  <a:moveTo>
                    <a:pt x="4481918" y="0"/>
                  </a:moveTo>
                  <a:lnTo>
                    <a:pt x="0" y="0"/>
                  </a:lnTo>
                  <a:lnTo>
                    <a:pt x="0" y="278129"/>
                  </a:lnTo>
                  <a:lnTo>
                    <a:pt x="4008" y="297854"/>
                  </a:lnTo>
                  <a:lnTo>
                    <a:pt x="14922" y="314007"/>
                  </a:lnTo>
                  <a:lnTo>
                    <a:pt x="31075" y="324921"/>
                  </a:lnTo>
                  <a:lnTo>
                    <a:pt x="50800" y="328929"/>
                  </a:lnTo>
                  <a:lnTo>
                    <a:pt x="4431106" y="328929"/>
                  </a:lnTo>
                  <a:lnTo>
                    <a:pt x="4450832" y="324921"/>
                  </a:lnTo>
                  <a:lnTo>
                    <a:pt x="4466990" y="314007"/>
                  </a:lnTo>
                  <a:lnTo>
                    <a:pt x="4477908" y="297854"/>
                  </a:lnTo>
                  <a:lnTo>
                    <a:pt x="4481918" y="278129"/>
                  </a:lnTo>
                  <a:lnTo>
                    <a:pt x="4481918" y="0"/>
                  </a:lnTo>
                  <a:close/>
                </a:path>
              </a:pathLst>
            </a:custGeom>
            <a:solidFill>
              <a:srgbClr val="E7EAE7"/>
            </a:solidFill>
          </p:spPr>
          <p:txBody>
            <a:bodyPr wrap="square" lIns="0" tIns="0" rIns="0" bIns="0" rtlCol="0"/>
            <a:lstStyle/>
            <a:p>
              <a:endParaRPr/>
            </a:p>
          </p:txBody>
        </p:sp>
      </p:grpSp>
      <p:sp>
        <p:nvSpPr>
          <p:cNvPr id="15" name="object 15"/>
          <p:cNvSpPr txBox="1"/>
          <p:nvPr/>
        </p:nvSpPr>
        <p:spPr>
          <a:xfrm>
            <a:off x="101168" y="2676865"/>
            <a:ext cx="4288790" cy="734817"/>
          </a:xfrm>
          <a:prstGeom prst="rect">
            <a:avLst/>
          </a:prstGeom>
        </p:spPr>
        <p:txBody>
          <a:bodyPr vert="horz" wrap="square" lIns="0" tIns="46990" rIns="0" bIns="0" rtlCol="0">
            <a:spAutoFit/>
          </a:bodyPr>
          <a:lstStyle/>
          <a:p>
            <a:pPr marL="12700">
              <a:lnSpc>
                <a:spcPct val="100000"/>
              </a:lnSpc>
              <a:spcBef>
                <a:spcPts val="370"/>
              </a:spcBef>
            </a:pPr>
            <a:r>
              <a:rPr lang="en" sz="1100" dirty="0">
                <a:solidFill>
                  <a:srgbClr val="FFFFFF"/>
                </a:solidFill>
                <a:latin typeface="Calibri"/>
                <a:cs typeface="Calibri"/>
              </a:rPr>
              <a:t>Significance for geophysics</a:t>
            </a:r>
            <a:endParaRPr lang="ru-RU" sz="1100" dirty="0">
              <a:solidFill>
                <a:srgbClr val="FFFFFF"/>
              </a:solidFill>
              <a:latin typeface="Calibri"/>
              <a:cs typeface="Calibri"/>
            </a:endParaRPr>
          </a:p>
          <a:p>
            <a:pPr marL="12700" algn="l">
              <a:spcBef>
                <a:spcPts val="370"/>
              </a:spcBef>
            </a:pPr>
            <a:r>
              <a:rPr lang="en" sz="1100" b="0" i="0" u="none" strike="noStrike" dirty="0">
                <a:solidFill>
                  <a:srgbClr val="000000"/>
                </a:solidFill>
                <a:effectLst/>
              </a:rPr>
              <a:t>First direct measurement of the composition of Earth's deep layers using particle physics methods</a:t>
            </a:r>
            <a:endParaRPr lang="ru-RU" sz="1100" b="0" i="0" u="none" strike="noStrike" dirty="0">
              <a:solidFill>
                <a:srgbClr val="000000"/>
              </a:solidFill>
              <a:effectLst/>
            </a:endParaRPr>
          </a:p>
          <a:p>
            <a:pPr marL="12700" algn="l">
              <a:spcBef>
                <a:spcPts val="370"/>
              </a:spcBef>
            </a:pPr>
            <a:r>
              <a:rPr lang="en-US" sz="500" spc="-10" dirty="0">
                <a:latin typeface="Calibri"/>
                <a:cs typeface="Calibri"/>
              </a:rPr>
              <a:t>Source</a:t>
            </a:r>
            <a:r>
              <a:rPr sz="500" spc="-10" dirty="0">
                <a:latin typeface="Calibri"/>
                <a:cs typeface="Calibri"/>
              </a:rPr>
              <a:t>:</a:t>
            </a:r>
            <a:r>
              <a:rPr sz="500" dirty="0">
                <a:latin typeface="Calibri"/>
                <a:cs typeface="Calibri"/>
              </a:rPr>
              <a:t> G. </a:t>
            </a:r>
            <a:r>
              <a:rPr sz="500" spc="-10" dirty="0">
                <a:latin typeface="Calibri"/>
                <a:cs typeface="Calibri"/>
              </a:rPr>
              <a:t>Fiorentini,</a:t>
            </a:r>
            <a:r>
              <a:rPr sz="500" spc="5" dirty="0">
                <a:latin typeface="Calibri"/>
                <a:cs typeface="Calibri"/>
              </a:rPr>
              <a:t> </a:t>
            </a:r>
            <a:r>
              <a:rPr sz="500" dirty="0">
                <a:latin typeface="Calibri"/>
                <a:cs typeface="Calibri"/>
              </a:rPr>
              <a:t>G. L.</a:t>
            </a:r>
            <a:r>
              <a:rPr sz="500" spc="5" dirty="0">
                <a:latin typeface="Calibri"/>
                <a:cs typeface="Calibri"/>
              </a:rPr>
              <a:t> </a:t>
            </a:r>
            <a:r>
              <a:rPr sz="500" dirty="0">
                <a:latin typeface="Calibri"/>
                <a:cs typeface="Calibri"/>
              </a:rPr>
              <a:t>Fogli, E. Lisi,</a:t>
            </a:r>
            <a:r>
              <a:rPr sz="500" spc="10" dirty="0">
                <a:latin typeface="Calibri"/>
                <a:cs typeface="Calibri"/>
              </a:rPr>
              <a:t> </a:t>
            </a:r>
            <a:r>
              <a:rPr sz="500" spc="-30" dirty="0">
                <a:latin typeface="Calibri"/>
                <a:cs typeface="Calibri"/>
              </a:rPr>
              <a:t>F.</a:t>
            </a:r>
            <a:r>
              <a:rPr sz="500" dirty="0">
                <a:latin typeface="Calibri"/>
                <a:cs typeface="Calibri"/>
              </a:rPr>
              <a:t> </a:t>
            </a:r>
            <a:r>
              <a:rPr sz="500" spc="-10" dirty="0">
                <a:latin typeface="Calibri"/>
                <a:cs typeface="Calibri"/>
              </a:rPr>
              <a:t>Mantovani,</a:t>
            </a:r>
            <a:r>
              <a:rPr sz="500" spc="5" dirty="0">
                <a:latin typeface="Calibri"/>
                <a:cs typeface="Calibri"/>
              </a:rPr>
              <a:t> </a:t>
            </a:r>
            <a:r>
              <a:rPr sz="500" dirty="0">
                <a:latin typeface="Calibri"/>
                <a:cs typeface="Calibri"/>
              </a:rPr>
              <a:t>A. M.</a:t>
            </a:r>
            <a:r>
              <a:rPr sz="500" spc="5" dirty="0">
                <a:latin typeface="Calibri"/>
                <a:cs typeface="Calibri"/>
              </a:rPr>
              <a:t> </a:t>
            </a:r>
            <a:r>
              <a:rPr sz="500" spc="-10" dirty="0">
                <a:latin typeface="Calibri"/>
                <a:cs typeface="Calibri"/>
              </a:rPr>
              <a:t>Rotunno.</a:t>
            </a:r>
            <a:r>
              <a:rPr sz="500" dirty="0">
                <a:latin typeface="Calibri"/>
                <a:cs typeface="Calibri"/>
              </a:rPr>
              <a:t> Mantle </a:t>
            </a:r>
            <a:r>
              <a:rPr sz="500" spc="-10" dirty="0">
                <a:latin typeface="Calibri"/>
                <a:cs typeface="Calibri"/>
              </a:rPr>
              <a:t>geoneutrinos</a:t>
            </a:r>
            <a:r>
              <a:rPr sz="500" spc="5" dirty="0">
                <a:latin typeface="Calibri"/>
                <a:cs typeface="Calibri"/>
              </a:rPr>
              <a:t> </a:t>
            </a:r>
            <a:r>
              <a:rPr sz="500" dirty="0">
                <a:latin typeface="Calibri"/>
                <a:cs typeface="Calibri"/>
              </a:rPr>
              <a:t>in </a:t>
            </a:r>
            <a:r>
              <a:rPr sz="500" spc="-10" dirty="0">
                <a:latin typeface="Calibri"/>
                <a:cs typeface="Calibri"/>
              </a:rPr>
              <a:t>KamLAND</a:t>
            </a:r>
            <a:r>
              <a:rPr sz="500" spc="5" dirty="0">
                <a:latin typeface="Calibri"/>
                <a:cs typeface="Calibri"/>
              </a:rPr>
              <a:t> </a:t>
            </a:r>
            <a:r>
              <a:rPr sz="500" dirty="0">
                <a:latin typeface="Calibri"/>
                <a:cs typeface="Calibri"/>
              </a:rPr>
              <a:t>and </a:t>
            </a:r>
            <a:r>
              <a:rPr sz="500" spc="-10" dirty="0">
                <a:latin typeface="Calibri"/>
                <a:cs typeface="Calibri"/>
              </a:rPr>
              <a:t>Borexino</a:t>
            </a:r>
            <a:r>
              <a:rPr sz="500" spc="5" dirty="0">
                <a:latin typeface="Calibri"/>
                <a:cs typeface="Calibri"/>
              </a:rPr>
              <a:t> </a:t>
            </a:r>
            <a:r>
              <a:rPr sz="500" dirty="0">
                <a:latin typeface="Calibri"/>
                <a:cs typeface="Calibri"/>
              </a:rPr>
              <a:t>// </a:t>
            </a:r>
            <a:r>
              <a:rPr sz="500" spc="-10" dirty="0">
                <a:latin typeface="Calibri"/>
                <a:cs typeface="Calibri"/>
              </a:rPr>
              <a:t>Physical</a:t>
            </a:r>
            <a:r>
              <a:rPr sz="500" dirty="0">
                <a:latin typeface="Calibri"/>
                <a:cs typeface="Calibri"/>
              </a:rPr>
              <a:t> </a:t>
            </a:r>
            <a:r>
              <a:rPr sz="500" spc="-10" dirty="0">
                <a:latin typeface="Calibri"/>
                <a:cs typeface="Calibri"/>
              </a:rPr>
              <a:t>Review</a:t>
            </a:r>
            <a:r>
              <a:rPr sz="500" spc="5" dirty="0">
                <a:latin typeface="Calibri"/>
                <a:cs typeface="Calibri"/>
              </a:rPr>
              <a:t> </a:t>
            </a:r>
            <a:r>
              <a:rPr sz="500" dirty="0">
                <a:latin typeface="Calibri"/>
                <a:cs typeface="Calibri"/>
              </a:rPr>
              <a:t>D. –</a:t>
            </a:r>
            <a:r>
              <a:rPr sz="500" spc="5" dirty="0">
                <a:latin typeface="Calibri"/>
                <a:cs typeface="Calibri"/>
              </a:rPr>
              <a:t> </a:t>
            </a:r>
            <a:r>
              <a:rPr sz="500" dirty="0">
                <a:latin typeface="Calibri"/>
                <a:cs typeface="Calibri"/>
              </a:rPr>
              <a:t>2012. –</a:t>
            </a:r>
            <a:r>
              <a:rPr sz="500" spc="5" dirty="0">
                <a:latin typeface="Calibri"/>
                <a:cs typeface="Calibri"/>
              </a:rPr>
              <a:t> </a:t>
            </a:r>
            <a:r>
              <a:rPr sz="500" spc="-10" dirty="0">
                <a:latin typeface="Calibri"/>
                <a:cs typeface="Calibri"/>
              </a:rPr>
              <a:t>Vol.</a:t>
            </a:r>
            <a:r>
              <a:rPr sz="500" dirty="0">
                <a:latin typeface="Calibri"/>
                <a:cs typeface="Calibri"/>
              </a:rPr>
              <a:t> 86, No</a:t>
            </a:r>
            <a:r>
              <a:rPr sz="500" spc="5" dirty="0">
                <a:latin typeface="Calibri"/>
                <a:cs typeface="Calibri"/>
              </a:rPr>
              <a:t> </a:t>
            </a:r>
            <a:r>
              <a:rPr sz="500" dirty="0">
                <a:latin typeface="Calibri"/>
                <a:cs typeface="Calibri"/>
              </a:rPr>
              <a:t>3. </a:t>
            </a:r>
            <a:r>
              <a:rPr sz="500" spc="-50" dirty="0">
                <a:latin typeface="Calibri"/>
                <a:cs typeface="Calibri"/>
              </a:rPr>
              <a:t>–</a:t>
            </a:r>
            <a:endParaRPr sz="500" dirty="0">
              <a:latin typeface="Calibri"/>
              <a:cs typeface="Calibri"/>
            </a:endParaRPr>
          </a:p>
        </p:txBody>
      </p:sp>
      <p:sp>
        <p:nvSpPr>
          <p:cNvPr id="16" name="object 16"/>
          <p:cNvSpPr txBox="1"/>
          <p:nvPr/>
        </p:nvSpPr>
        <p:spPr>
          <a:xfrm>
            <a:off x="96303" y="3384636"/>
            <a:ext cx="1301115" cy="101600"/>
          </a:xfrm>
          <a:prstGeom prst="rect">
            <a:avLst/>
          </a:prstGeom>
        </p:spPr>
        <p:txBody>
          <a:bodyPr vert="horz" wrap="square" lIns="0" tIns="12065" rIns="0" bIns="0" rtlCol="0">
            <a:spAutoFit/>
          </a:bodyPr>
          <a:lstStyle/>
          <a:p>
            <a:pPr marL="12700">
              <a:lnSpc>
                <a:spcPct val="100000"/>
              </a:lnSpc>
              <a:spcBef>
                <a:spcPts val="95"/>
              </a:spcBef>
            </a:pPr>
            <a:r>
              <a:rPr sz="500" dirty="0">
                <a:latin typeface="Calibri"/>
                <a:cs typeface="Calibri"/>
              </a:rPr>
              <a:t>Art.</a:t>
            </a:r>
            <a:r>
              <a:rPr sz="500" spc="-5" dirty="0">
                <a:latin typeface="Calibri"/>
                <a:cs typeface="Calibri"/>
              </a:rPr>
              <a:t> </a:t>
            </a:r>
            <a:r>
              <a:rPr sz="500" spc="-10" dirty="0">
                <a:latin typeface="Calibri"/>
                <a:cs typeface="Calibri"/>
              </a:rPr>
              <a:t>033004.</a:t>
            </a:r>
            <a:r>
              <a:rPr sz="500" dirty="0">
                <a:latin typeface="Calibri"/>
                <a:cs typeface="Calibri"/>
              </a:rPr>
              <a:t> – DOI:</a:t>
            </a:r>
            <a:r>
              <a:rPr sz="500" spc="-5" dirty="0">
                <a:latin typeface="Calibri"/>
                <a:cs typeface="Calibri"/>
              </a:rPr>
              <a:t> </a:t>
            </a:r>
            <a:r>
              <a:rPr sz="500" spc="-10" dirty="0">
                <a:latin typeface="Calibri"/>
                <a:cs typeface="Calibri"/>
              </a:rPr>
              <a:t>10.1103/PhysRevD.86.033004</a:t>
            </a:r>
            <a:endParaRPr sz="500" dirty="0">
              <a:latin typeface="Calibri"/>
              <a:cs typeface="Calibri"/>
            </a:endParaRPr>
          </a:p>
        </p:txBody>
      </p:sp>
      <p:sp>
        <p:nvSpPr>
          <p:cNvPr id="17" name="object 17"/>
          <p:cNvSpPr txBox="1"/>
          <p:nvPr/>
        </p:nvSpPr>
        <p:spPr>
          <a:xfrm>
            <a:off x="4355503" y="3339604"/>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23</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8" name="object 2">
            <a:extLst>
              <a:ext uri="{FF2B5EF4-FFF2-40B4-BE49-F238E27FC236}">
                <a16:creationId xmlns:a16="http://schemas.microsoft.com/office/drawing/2014/main" id="{EEAE2BC5-A7BE-F815-E42C-F0E15DE7B83B}"/>
              </a:ext>
            </a:extLst>
          </p:cNvPr>
          <p:cNvSpPr txBox="1"/>
          <p:nvPr/>
        </p:nvSpPr>
        <p:spPr>
          <a:xfrm>
            <a:off x="1390650" y="7113"/>
            <a:ext cx="9758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Energy and resource independence</a:t>
            </a:r>
          </a:p>
        </p:txBody>
      </p:sp>
      <p:sp>
        <p:nvSpPr>
          <p:cNvPr id="19" name="object 2">
            <a:extLst>
              <a:ext uri="{FF2B5EF4-FFF2-40B4-BE49-F238E27FC236}">
                <a16:creationId xmlns:a16="http://schemas.microsoft.com/office/drawing/2014/main" id="{7C6DC389-5C2B-9FC1-3B3A-4C634766B366}"/>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Revolution in geological exploration</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80021"/>
            <a:ext cx="3027045" cy="180819"/>
          </a:xfrm>
          <a:prstGeom prst="rect">
            <a:avLst/>
          </a:prstGeom>
        </p:spPr>
        <p:txBody>
          <a:bodyPr vert="horz" wrap="square" lIns="0" tIns="11430" rIns="0" bIns="0" rtlCol="0">
            <a:spAutoFit/>
          </a:bodyPr>
          <a:lstStyle/>
          <a:p>
            <a:pPr marL="12700">
              <a:lnSpc>
                <a:spcPct val="100000"/>
              </a:lnSpc>
              <a:spcBef>
                <a:spcPts val="90"/>
              </a:spcBef>
            </a:pPr>
            <a:r>
              <a:rPr lang="en" spc="-10" dirty="0"/>
              <a:t>Precision measurements of geoneutrinos. </a:t>
            </a:r>
            <a:r>
              <a:rPr lang="en" spc="-10" dirty="0" err="1"/>
              <a:t>Borexino</a:t>
            </a:r>
            <a:endParaRPr spc="-10" dirty="0"/>
          </a:p>
        </p:txBody>
      </p:sp>
      <p:sp>
        <p:nvSpPr>
          <p:cNvPr id="6" name="object 6"/>
          <p:cNvSpPr txBox="1"/>
          <p:nvPr/>
        </p:nvSpPr>
        <p:spPr>
          <a:xfrm>
            <a:off x="63067" y="445233"/>
            <a:ext cx="1906270" cy="1217641"/>
          </a:xfrm>
          <a:prstGeom prst="rect">
            <a:avLst/>
          </a:prstGeom>
        </p:spPr>
        <p:txBody>
          <a:bodyPr vert="horz" wrap="square" lIns="0" tIns="12065" rIns="0" bIns="0" rtlCol="0">
            <a:spAutoFit/>
          </a:bodyPr>
          <a:lstStyle/>
          <a:p>
            <a:pPr marL="50800">
              <a:lnSpc>
                <a:spcPts val="1200"/>
              </a:lnSpc>
              <a:spcBef>
                <a:spcPts val="95"/>
              </a:spcBef>
            </a:pPr>
            <a:r>
              <a:rPr lang="en-US" sz="1000" b="1" spc="-10" dirty="0">
                <a:latin typeface="Calibri"/>
                <a:cs typeface="Calibri"/>
              </a:rPr>
              <a:t>Advantages of the setup</a:t>
            </a:r>
            <a:r>
              <a:rPr sz="1000" b="1" spc="-10" dirty="0">
                <a:latin typeface="Calibri"/>
                <a:cs typeface="Calibri"/>
              </a:rPr>
              <a:t>:</a:t>
            </a:r>
            <a:endParaRPr sz="1000" dirty="0">
              <a:latin typeface="Calibri"/>
              <a:cs typeface="Calibri"/>
            </a:endParaRPr>
          </a:p>
          <a:p>
            <a:pPr marL="278130">
              <a:lnSpc>
                <a:spcPts val="1200"/>
              </a:lnSpc>
            </a:pPr>
            <a:r>
              <a:rPr lang="en-US" sz="1000" spc="-10" dirty="0">
                <a:latin typeface="Calibri"/>
                <a:cs typeface="Calibri"/>
              </a:rPr>
              <a:t>- Record purity of the detector</a:t>
            </a:r>
            <a:endParaRPr sz="1000" dirty="0">
              <a:latin typeface="Calibri"/>
              <a:cs typeface="Calibri"/>
            </a:endParaRPr>
          </a:p>
          <a:p>
            <a:pPr marL="278130">
              <a:lnSpc>
                <a:spcPts val="1200"/>
              </a:lnSpc>
              <a:spcBef>
                <a:spcPts val="204"/>
              </a:spcBef>
            </a:pPr>
            <a:r>
              <a:rPr lang="en-US" sz="1000" dirty="0">
                <a:latin typeface="Calibri"/>
                <a:cs typeface="Calibri"/>
              </a:rPr>
              <a:t>- </a:t>
            </a:r>
            <a:r>
              <a:rPr sz="1000" dirty="0">
                <a:latin typeface="Calibri"/>
                <a:cs typeface="Calibri"/>
              </a:rPr>
              <a:t>U/Th</a:t>
            </a:r>
            <a:r>
              <a:rPr sz="1000" spc="25" dirty="0">
                <a:latin typeface="Calibri"/>
                <a:cs typeface="Calibri"/>
              </a:rPr>
              <a:t> </a:t>
            </a:r>
            <a:r>
              <a:rPr sz="1000" dirty="0">
                <a:latin typeface="Calibri"/>
                <a:cs typeface="Calibri"/>
              </a:rPr>
              <a:t>&lt;</a:t>
            </a:r>
            <a:r>
              <a:rPr sz="1000" spc="25" dirty="0">
                <a:latin typeface="Calibri"/>
                <a:cs typeface="Calibri"/>
              </a:rPr>
              <a:t> </a:t>
            </a:r>
            <a:r>
              <a:rPr sz="1000" dirty="0">
                <a:latin typeface="Calibri"/>
                <a:cs typeface="Calibri"/>
              </a:rPr>
              <a:t>10</a:t>
            </a:r>
            <a:r>
              <a:rPr sz="1050" baseline="27777" dirty="0">
                <a:latin typeface="Cambria"/>
                <a:cs typeface="Cambria"/>
              </a:rPr>
              <a:t>−</a:t>
            </a:r>
            <a:r>
              <a:rPr sz="1050" baseline="27777" dirty="0">
                <a:latin typeface="Calibri"/>
                <a:cs typeface="Calibri"/>
              </a:rPr>
              <a:t>16</a:t>
            </a:r>
            <a:r>
              <a:rPr sz="1050" spc="232" baseline="27777" dirty="0">
                <a:latin typeface="Calibri"/>
                <a:cs typeface="Calibri"/>
              </a:rPr>
              <a:t> </a:t>
            </a:r>
            <a:r>
              <a:rPr lang="en-US" sz="1000" spc="-25" dirty="0">
                <a:latin typeface="Calibri"/>
                <a:cs typeface="Calibri"/>
              </a:rPr>
              <a:t>g</a:t>
            </a:r>
            <a:r>
              <a:rPr sz="1000" spc="-25" dirty="0">
                <a:latin typeface="Calibri"/>
                <a:cs typeface="Calibri"/>
              </a:rPr>
              <a:t>/</a:t>
            </a:r>
            <a:r>
              <a:rPr lang="en-US" sz="1000" spc="-25" dirty="0">
                <a:latin typeface="Calibri"/>
                <a:cs typeface="Calibri"/>
              </a:rPr>
              <a:t>g</a:t>
            </a:r>
            <a:endParaRPr sz="1000" dirty="0">
              <a:latin typeface="Calibri"/>
              <a:cs typeface="Calibri"/>
            </a:endParaRPr>
          </a:p>
          <a:p>
            <a:pPr marL="278130">
              <a:lnSpc>
                <a:spcPts val="1195"/>
              </a:lnSpc>
            </a:pPr>
            <a:r>
              <a:rPr lang="en-US" sz="1000" spc="-10" dirty="0">
                <a:latin typeface="Calibri"/>
                <a:cs typeface="Calibri"/>
              </a:rPr>
              <a:t>- Distance from nuclear power plants</a:t>
            </a:r>
            <a:r>
              <a:rPr sz="1000" spc="-30" dirty="0">
                <a:latin typeface="Calibri"/>
                <a:cs typeface="Calibri"/>
              </a:rPr>
              <a:t> </a:t>
            </a:r>
            <a:r>
              <a:rPr sz="1000" dirty="0">
                <a:latin typeface="Calibri"/>
                <a:cs typeface="Calibri"/>
              </a:rPr>
              <a:t>(800</a:t>
            </a:r>
            <a:r>
              <a:rPr sz="1000" spc="-35" dirty="0">
                <a:latin typeface="Calibri"/>
                <a:cs typeface="Calibri"/>
              </a:rPr>
              <a:t> </a:t>
            </a:r>
            <a:r>
              <a:rPr lang="en-US" sz="1000" spc="-25" dirty="0">
                <a:latin typeface="Calibri"/>
                <a:cs typeface="Calibri"/>
              </a:rPr>
              <a:t>km</a:t>
            </a:r>
            <a:r>
              <a:rPr sz="1000" spc="-25" dirty="0">
                <a:latin typeface="Calibri"/>
                <a:cs typeface="Calibri"/>
              </a:rPr>
              <a:t>)</a:t>
            </a:r>
            <a:endParaRPr sz="1000" dirty="0">
              <a:latin typeface="Calibri"/>
              <a:cs typeface="Calibri"/>
            </a:endParaRPr>
          </a:p>
          <a:p>
            <a:pPr marL="278130" marR="199390">
              <a:lnSpc>
                <a:spcPct val="74700"/>
              </a:lnSpc>
              <a:spcBef>
                <a:spcPts val="300"/>
              </a:spcBef>
            </a:pPr>
            <a:r>
              <a:rPr lang="en-US" sz="1000" spc="-10" dirty="0">
                <a:latin typeface="Calibri"/>
                <a:cs typeface="Calibri"/>
              </a:rPr>
              <a:t>- Stable geological platform</a:t>
            </a:r>
            <a:endParaRPr sz="1000" dirty="0">
              <a:latin typeface="Calibri"/>
              <a:cs typeface="Calibri"/>
            </a:endParaRPr>
          </a:p>
          <a:p>
            <a:pPr marL="50800">
              <a:lnSpc>
                <a:spcPct val="100000"/>
              </a:lnSpc>
              <a:spcBef>
                <a:spcPts val="844"/>
              </a:spcBef>
            </a:pPr>
            <a:r>
              <a:rPr lang="en-US" sz="1000" b="1" spc="-10" dirty="0">
                <a:latin typeface="Calibri"/>
                <a:cs typeface="Calibri"/>
              </a:rPr>
              <a:t>Results</a:t>
            </a:r>
            <a:r>
              <a:rPr sz="1000" b="1" spc="-45" dirty="0">
                <a:latin typeface="Calibri"/>
                <a:cs typeface="Calibri"/>
              </a:rPr>
              <a:t> </a:t>
            </a:r>
            <a:r>
              <a:rPr sz="1000" b="1" dirty="0">
                <a:latin typeface="Calibri"/>
                <a:cs typeface="Calibri"/>
              </a:rPr>
              <a:t>(3262</a:t>
            </a:r>
            <a:r>
              <a:rPr sz="1000" b="1" spc="-40" dirty="0">
                <a:latin typeface="Calibri"/>
                <a:cs typeface="Calibri"/>
              </a:rPr>
              <a:t> </a:t>
            </a:r>
            <a:r>
              <a:rPr lang="en-US" sz="1000" b="1" spc="-10" dirty="0">
                <a:latin typeface="Calibri"/>
                <a:cs typeface="Calibri"/>
              </a:rPr>
              <a:t>days</a:t>
            </a:r>
            <a:r>
              <a:rPr sz="1000" b="1" spc="-10" dirty="0">
                <a:latin typeface="Calibri"/>
                <a:cs typeface="Calibri"/>
              </a:rPr>
              <a:t>):</a:t>
            </a:r>
            <a:endParaRPr sz="1000" dirty="0">
              <a:latin typeface="Calibri"/>
              <a:cs typeface="Calibri"/>
            </a:endParaRPr>
          </a:p>
        </p:txBody>
      </p:sp>
      <p:sp>
        <p:nvSpPr>
          <p:cNvPr id="8" name="object 8"/>
          <p:cNvSpPr txBox="1"/>
          <p:nvPr/>
        </p:nvSpPr>
        <p:spPr>
          <a:xfrm>
            <a:off x="321665" y="1629260"/>
            <a:ext cx="2357525" cy="816249"/>
          </a:xfrm>
          <a:prstGeom prst="rect">
            <a:avLst/>
          </a:prstGeom>
        </p:spPr>
        <p:txBody>
          <a:bodyPr vert="horz" wrap="square" lIns="0" tIns="15875" rIns="0" bIns="0" rtlCol="0">
            <a:spAutoFit/>
          </a:bodyPr>
          <a:lstStyle/>
          <a:p>
            <a:pPr marR="284480" algn="just"/>
            <a:r>
              <a:rPr lang="ru-RU" sz="900" spc="-10" dirty="0">
                <a:latin typeface="Calibri"/>
                <a:cs typeface="Calibri"/>
              </a:rPr>
              <a:t>- </a:t>
            </a:r>
            <a:r>
              <a:rPr lang="en-US" sz="1000" spc="-10" dirty="0">
                <a:latin typeface="Calibri"/>
                <a:cs typeface="Calibri"/>
              </a:rPr>
              <a:t>Total signal</a:t>
            </a:r>
            <a:r>
              <a:rPr lang="ru-RU" sz="1000" dirty="0">
                <a:latin typeface="Calibri"/>
                <a:cs typeface="Calibri"/>
              </a:rPr>
              <a:t>:</a:t>
            </a:r>
            <a:r>
              <a:rPr lang="ru-RU" sz="1000" spc="10" dirty="0">
                <a:latin typeface="Calibri"/>
                <a:cs typeface="Calibri"/>
              </a:rPr>
              <a:t> </a:t>
            </a:r>
            <a:r>
              <a:rPr lang="ru-RU" sz="1000" dirty="0">
                <a:latin typeface="Calibri"/>
                <a:cs typeface="Calibri"/>
              </a:rPr>
              <a:t>47.0</a:t>
            </a:r>
            <a:r>
              <a:rPr lang="ru-RU" sz="1050" baseline="27777" dirty="0">
                <a:latin typeface="Cambria"/>
                <a:cs typeface="Cambria"/>
              </a:rPr>
              <a:t>+</a:t>
            </a:r>
            <a:r>
              <a:rPr lang="ru-RU" sz="1050" baseline="27777" dirty="0">
                <a:latin typeface="Calibri"/>
                <a:cs typeface="Calibri"/>
              </a:rPr>
              <a:t>8</a:t>
            </a:r>
            <a:r>
              <a:rPr lang="ru-RU" sz="1050" i="1" baseline="27777" dirty="0">
                <a:latin typeface="Sitka Text"/>
                <a:cs typeface="Sitka Text"/>
              </a:rPr>
              <a:t>.</a:t>
            </a:r>
            <a:r>
              <a:rPr lang="ru-RU" sz="1050" baseline="27777" dirty="0">
                <a:latin typeface="Calibri"/>
                <a:cs typeface="Calibri"/>
              </a:rPr>
              <a:t>4</a:t>
            </a:r>
            <a:r>
              <a:rPr lang="en-US" sz="1050" baseline="-25000" dirty="0">
                <a:latin typeface="Calibri"/>
                <a:cs typeface="Calibri"/>
              </a:rPr>
              <a:t>-7.7</a:t>
            </a:r>
            <a:r>
              <a:rPr lang="ru-RU" sz="1050" spc="292" baseline="27777" dirty="0">
                <a:latin typeface="Calibri"/>
                <a:cs typeface="Calibri"/>
              </a:rPr>
              <a:t> </a:t>
            </a:r>
            <a:r>
              <a:rPr lang="en-US" sz="1000" spc="-10" dirty="0">
                <a:latin typeface="Calibri"/>
                <a:cs typeface="Calibri"/>
              </a:rPr>
              <a:t>terrestrial</a:t>
            </a:r>
            <a:r>
              <a:rPr lang="en-US" sz="800" dirty="0">
                <a:latin typeface="Calibri"/>
                <a:cs typeface="Calibri"/>
              </a:rPr>
              <a:t> </a:t>
            </a:r>
          </a:p>
          <a:p>
            <a:pPr marR="284480" algn="just"/>
            <a:r>
              <a:rPr lang="en-US" sz="1000" spc="-10" dirty="0">
                <a:latin typeface="Calibri"/>
                <a:cs typeface="Calibri"/>
              </a:rPr>
              <a:t>   neutrino</a:t>
            </a:r>
            <a:r>
              <a:rPr sz="1000" spc="-30" dirty="0">
                <a:latin typeface="Calibri"/>
                <a:cs typeface="Calibri"/>
              </a:rPr>
              <a:t> </a:t>
            </a:r>
            <a:r>
              <a:rPr lang="en-US" sz="1000" dirty="0">
                <a:latin typeface="Calibri"/>
                <a:cs typeface="Calibri"/>
              </a:rPr>
              <a:t>units</a:t>
            </a:r>
            <a:r>
              <a:rPr sz="1000" spc="-25" dirty="0">
                <a:latin typeface="Calibri"/>
                <a:cs typeface="Calibri"/>
              </a:rPr>
              <a:t> </a:t>
            </a:r>
            <a:r>
              <a:rPr sz="1050" spc="-10" dirty="0">
                <a:latin typeface="Calibri"/>
                <a:cs typeface="Calibri"/>
              </a:rPr>
              <a:t>(TNU)</a:t>
            </a:r>
            <a:endParaRPr sz="1050" dirty="0">
              <a:latin typeface="Calibri"/>
              <a:cs typeface="Calibri"/>
            </a:endParaRPr>
          </a:p>
          <a:p>
            <a:pPr marL="12700" marR="5080">
              <a:lnSpc>
                <a:spcPts val="1200"/>
              </a:lnSpc>
              <a:spcBef>
                <a:spcPts val="40"/>
              </a:spcBef>
            </a:pPr>
            <a:r>
              <a:rPr lang="en-US" sz="1000" dirty="0">
                <a:solidFill>
                  <a:schemeClr val="tx1"/>
                </a:solidFill>
                <a:latin typeface="Calibri"/>
                <a:cs typeface="Calibri"/>
              </a:rPr>
              <a:t>-</a:t>
            </a:r>
            <a:r>
              <a:rPr lang="en-US" sz="1000" dirty="0">
                <a:solidFill>
                  <a:srgbClr val="FF0000"/>
                </a:solidFill>
                <a:latin typeface="Calibri"/>
                <a:cs typeface="Calibri"/>
              </a:rPr>
              <a:t> Mantle signal</a:t>
            </a:r>
            <a:r>
              <a:rPr sz="1000" dirty="0">
                <a:solidFill>
                  <a:srgbClr val="FF0000"/>
                </a:solidFill>
                <a:latin typeface="Calibri"/>
                <a:cs typeface="Calibri"/>
              </a:rPr>
              <a:t>:</a:t>
            </a:r>
            <a:r>
              <a:rPr sz="1000" spc="-45" dirty="0">
                <a:solidFill>
                  <a:srgbClr val="FF0000"/>
                </a:solidFill>
                <a:latin typeface="Calibri"/>
                <a:cs typeface="Calibri"/>
              </a:rPr>
              <a:t> </a:t>
            </a:r>
            <a:r>
              <a:rPr sz="1000" b="1" dirty="0">
                <a:solidFill>
                  <a:srgbClr val="FF0000"/>
                </a:solidFill>
                <a:latin typeface="Calibri"/>
                <a:cs typeface="Calibri"/>
              </a:rPr>
              <a:t>21.2</a:t>
            </a:r>
            <a:r>
              <a:rPr sz="1000" b="1" spc="-45" dirty="0">
                <a:solidFill>
                  <a:srgbClr val="FF0000"/>
                </a:solidFill>
                <a:latin typeface="Calibri"/>
                <a:cs typeface="Calibri"/>
              </a:rPr>
              <a:t> </a:t>
            </a:r>
            <a:r>
              <a:rPr sz="1000" b="1" spc="-25" dirty="0">
                <a:solidFill>
                  <a:srgbClr val="FF0000"/>
                </a:solidFill>
                <a:latin typeface="Calibri"/>
                <a:cs typeface="Calibri"/>
              </a:rPr>
              <a:t>TNU</a:t>
            </a:r>
            <a:r>
              <a:rPr sz="1000" spc="-10" dirty="0">
                <a:solidFill>
                  <a:srgbClr val="FF0000"/>
                </a:solidFill>
                <a:latin typeface="Calibri"/>
                <a:cs typeface="Calibri"/>
              </a:rPr>
              <a:t> </a:t>
            </a:r>
            <a:endParaRPr lang="en-US" sz="1000" spc="-10" dirty="0">
              <a:solidFill>
                <a:srgbClr val="FF0000"/>
              </a:solidFill>
              <a:latin typeface="Calibri"/>
              <a:cs typeface="Calibri"/>
            </a:endParaRPr>
          </a:p>
          <a:p>
            <a:pPr marL="12700" marR="5080">
              <a:lnSpc>
                <a:spcPts val="1200"/>
              </a:lnSpc>
              <a:spcBef>
                <a:spcPts val="40"/>
              </a:spcBef>
            </a:pPr>
            <a:r>
              <a:rPr lang="en-US" sz="1000" spc="-10" dirty="0">
                <a:latin typeface="Calibri"/>
                <a:cs typeface="Calibri"/>
              </a:rPr>
              <a:t>- Accuracy</a:t>
            </a:r>
            <a:r>
              <a:rPr sz="1000" spc="-10" dirty="0">
                <a:latin typeface="Calibri"/>
                <a:cs typeface="Calibri"/>
              </a:rPr>
              <a:t>:</a:t>
            </a:r>
            <a:r>
              <a:rPr sz="1000" spc="25" dirty="0">
                <a:latin typeface="Calibri"/>
                <a:cs typeface="Calibri"/>
              </a:rPr>
              <a:t> </a:t>
            </a:r>
            <a:r>
              <a:rPr sz="1000" spc="-10" dirty="0">
                <a:latin typeface="Calibri"/>
                <a:cs typeface="Calibri"/>
              </a:rPr>
              <a:t>99.0%</a:t>
            </a:r>
            <a:endParaRPr sz="1000" dirty="0">
              <a:latin typeface="Calibri"/>
              <a:cs typeface="Calibri"/>
            </a:endParaRPr>
          </a:p>
          <a:p>
            <a:pPr marL="12700">
              <a:lnSpc>
                <a:spcPts val="1150"/>
              </a:lnSpc>
            </a:pPr>
            <a:r>
              <a:rPr lang="en-US" sz="1000" spc="-10" dirty="0">
                <a:latin typeface="Calibri"/>
                <a:cs typeface="Calibri"/>
              </a:rPr>
              <a:t>- Radiogenic heat</a:t>
            </a:r>
            <a:r>
              <a:rPr sz="1000" spc="-10" dirty="0">
                <a:latin typeface="Calibri"/>
                <a:cs typeface="Calibri"/>
              </a:rPr>
              <a:t>:</a:t>
            </a:r>
            <a:endParaRPr sz="1000" dirty="0">
              <a:latin typeface="Calibri"/>
              <a:cs typeface="Calibri"/>
            </a:endParaRPr>
          </a:p>
        </p:txBody>
      </p:sp>
      <p:sp>
        <p:nvSpPr>
          <p:cNvPr id="9" name="object 9"/>
          <p:cNvSpPr txBox="1"/>
          <p:nvPr/>
        </p:nvSpPr>
        <p:spPr>
          <a:xfrm>
            <a:off x="1526631" y="2309290"/>
            <a:ext cx="258445" cy="136525"/>
          </a:xfrm>
          <a:prstGeom prst="rect">
            <a:avLst/>
          </a:prstGeom>
        </p:spPr>
        <p:txBody>
          <a:bodyPr vert="horz" wrap="square" lIns="0" tIns="15875" rIns="0" bIns="0" rtlCol="0">
            <a:spAutoFit/>
          </a:bodyPr>
          <a:lstStyle/>
          <a:p>
            <a:pPr marL="12700">
              <a:lnSpc>
                <a:spcPct val="100000"/>
              </a:lnSpc>
              <a:spcBef>
                <a:spcPts val="125"/>
              </a:spcBef>
            </a:pPr>
            <a:r>
              <a:rPr sz="700" spc="-10" dirty="0">
                <a:latin typeface="Cambria"/>
                <a:cs typeface="Cambria"/>
              </a:rPr>
              <a:t>−</a:t>
            </a:r>
            <a:r>
              <a:rPr sz="700" spc="-10" dirty="0">
                <a:latin typeface="Calibri"/>
                <a:cs typeface="Calibri"/>
              </a:rPr>
              <a:t>10</a:t>
            </a:r>
            <a:r>
              <a:rPr sz="700" i="1" spc="-10" dirty="0">
                <a:latin typeface="Sitka Text"/>
                <a:cs typeface="Sitka Text"/>
              </a:rPr>
              <a:t>.</a:t>
            </a:r>
            <a:r>
              <a:rPr sz="700" spc="-10" dirty="0">
                <a:latin typeface="Calibri"/>
                <a:cs typeface="Calibri"/>
              </a:rPr>
              <a:t>4</a:t>
            </a:r>
            <a:endParaRPr sz="700" dirty="0">
              <a:latin typeface="Calibri"/>
              <a:cs typeface="Calibri"/>
            </a:endParaRPr>
          </a:p>
        </p:txBody>
      </p:sp>
      <p:sp>
        <p:nvSpPr>
          <p:cNvPr id="10" name="object 10"/>
          <p:cNvSpPr txBox="1"/>
          <p:nvPr/>
        </p:nvSpPr>
        <p:spPr>
          <a:xfrm>
            <a:off x="1277712" y="2243243"/>
            <a:ext cx="756285" cy="166071"/>
          </a:xfrm>
          <a:prstGeom prst="rect">
            <a:avLst/>
          </a:prstGeom>
        </p:spPr>
        <p:txBody>
          <a:bodyPr vert="horz" wrap="square" lIns="0" tIns="12065" rIns="0" bIns="0" rtlCol="0">
            <a:spAutoFit/>
          </a:bodyPr>
          <a:lstStyle/>
          <a:p>
            <a:pPr marL="38100">
              <a:lnSpc>
                <a:spcPct val="100000"/>
              </a:lnSpc>
              <a:spcBef>
                <a:spcPts val="95"/>
              </a:spcBef>
            </a:pPr>
            <a:r>
              <a:rPr sz="1000" b="1" dirty="0">
                <a:latin typeface="Calibri"/>
                <a:cs typeface="Calibri"/>
              </a:rPr>
              <a:t>24.6</a:t>
            </a:r>
            <a:r>
              <a:rPr sz="1050" baseline="27777" dirty="0">
                <a:latin typeface="Cambria"/>
                <a:cs typeface="Cambria"/>
              </a:rPr>
              <a:t>+</a:t>
            </a:r>
            <a:r>
              <a:rPr sz="1050" baseline="27777" dirty="0">
                <a:latin typeface="Calibri"/>
                <a:cs typeface="Calibri"/>
              </a:rPr>
              <a:t>11</a:t>
            </a:r>
            <a:r>
              <a:rPr sz="1050" i="1" baseline="27777" dirty="0">
                <a:latin typeface="Sitka Text"/>
                <a:cs typeface="Sitka Text"/>
              </a:rPr>
              <a:t>.</a:t>
            </a:r>
            <a:r>
              <a:rPr sz="1050" baseline="27777" dirty="0">
                <a:latin typeface="Calibri"/>
                <a:cs typeface="Calibri"/>
              </a:rPr>
              <a:t>1</a:t>
            </a:r>
            <a:r>
              <a:rPr sz="1050" spc="412" baseline="27777" dirty="0">
                <a:latin typeface="Calibri"/>
                <a:cs typeface="Calibri"/>
              </a:rPr>
              <a:t> </a:t>
            </a:r>
            <a:r>
              <a:rPr lang="en-US" sz="1000" b="1" spc="-25" dirty="0">
                <a:latin typeface="Calibri"/>
                <a:cs typeface="Calibri"/>
              </a:rPr>
              <a:t>TW</a:t>
            </a:r>
            <a:endParaRPr sz="1000" dirty="0">
              <a:latin typeface="Calibri"/>
              <a:cs typeface="Calibri"/>
            </a:endParaRPr>
          </a:p>
        </p:txBody>
      </p:sp>
      <p:pic>
        <p:nvPicPr>
          <p:cNvPr id="11" name="object 11"/>
          <p:cNvPicPr/>
          <p:nvPr/>
        </p:nvPicPr>
        <p:blipFill>
          <a:blip r:embed="rId3" cstate="print"/>
          <a:stretch>
            <a:fillRect/>
          </a:stretch>
        </p:blipFill>
        <p:spPr>
          <a:xfrm>
            <a:off x="2152650" y="445233"/>
            <a:ext cx="2286000" cy="2023426"/>
          </a:xfrm>
          <a:prstGeom prst="rect">
            <a:avLst/>
          </a:prstGeom>
        </p:spPr>
      </p:pic>
      <p:sp>
        <p:nvSpPr>
          <p:cNvPr id="12" name="object 12"/>
          <p:cNvSpPr txBox="1"/>
          <p:nvPr/>
        </p:nvSpPr>
        <p:spPr>
          <a:xfrm>
            <a:off x="2366493" y="2483285"/>
            <a:ext cx="1933777" cy="253274"/>
          </a:xfrm>
          <a:prstGeom prst="rect">
            <a:avLst/>
          </a:prstGeom>
        </p:spPr>
        <p:txBody>
          <a:bodyPr vert="horz" wrap="square" lIns="0" tIns="22225" rIns="0" bIns="0" rtlCol="0">
            <a:spAutoFit/>
          </a:bodyPr>
          <a:lstStyle/>
          <a:p>
            <a:pPr marL="460375" marR="5080" indent="-448309">
              <a:lnSpc>
                <a:spcPts val="900"/>
              </a:lnSpc>
              <a:spcBef>
                <a:spcPts val="175"/>
              </a:spcBef>
            </a:pPr>
            <a:r>
              <a:rPr lang="en-US" sz="800" b="1" spc="-20" dirty="0">
                <a:solidFill>
                  <a:srgbClr val="339733"/>
                </a:solidFill>
                <a:latin typeface="Calibri"/>
                <a:cs typeface="Calibri"/>
              </a:rPr>
              <a:t>Figure</a:t>
            </a:r>
            <a:r>
              <a:rPr sz="800" b="1" spc="-20" dirty="0">
                <a:solidFill>
                  <a:srgbClr val="339733"/>
                </a:solidFill>
                <a:latin typeface="Calibri"/>
                <a:cs typeface="Calibri"/>
              </a:rPr>
              <a:t> </a:t>
            </a:r>
            <a:r>
              <a:rPr sz="800" b="1" dirty="0">
                <a:solidFill>
                  <a:srgbClr val="339733"/>
                </a:solidFill>
                <a:latin typeface="Calibri"/>
                <a:cs typeface="Calibri"/>
              </a:rPr>
              <a:t>16.</a:t>
            </a:r>
            <a:r>
              <a:rPr sz="800" b="1" spc="-15" dirty="0">
                <a:solidFill>
                  <a:srgbClr val="339733"/>
                </a:solidFill>
                <a:latin typeface="Calibri"/>
                <a:cs typeface="Calibri"/>
              </a:rPr>
              <a:t> </a:t>
            </a:r>
            <a:r>
              <a:rPr lang="en" sz="800" spc="-10" dirty="0">
                <a:latin typeface="Calibri"/>
                <a:cs typeface="Calibri"/>
              </a:rPr>
              <a:t>Diagram of the </a:t>
            </a:r>
            <a:r>
              <a:rPr lang="en" sz="800" spc="-10" dirty="0" err="1">
                <a:latin typeface="Calibri"/>
                <a:cs typeface="Calibri"/>
              </a:rPr>
              <a:t>Borexino</a:t>
            </a:r>
            <a:r>
              <a:rPr lang="en" sz="800" spc="-10" dirty="0">
                <a:latin typeface="Calibri"/>
                <a:cs typeface="Calibri"/>
              </a:rPr>
              <a:t> detector in Gran Sasso, Italy</a:t>
            </a:r>
            <a:endParaRPr sz="800" dirty="0">
              <a:latin typeface="Calibri"/>
              <a:cs typeface="Calibri"/>
            </a:endParaRPr>
          </a:p>
        </p:txBody>
      </p:sp>
      <p:grpSp>
        <p:nvGrpSpPr>
          <p:cNvPr id="13" name="object 13"/>
          <p:cNvGrpSpPr/>
          <p:nvPr/>
        </p:nvGrpSpPr>
        <p:grpSpPr>
          <a:xfrm>
            <a:off x="63067" y="2768663"/>
            <a:ext cx="4482465" cy="381000"/>
            <a:chOff x="63067" y="2768663"/>
            <a:chExt cx="4482465" cy="381000"/>
          </a:xfrm>
        </p:grpSpPr>
        <p:sp>
          <p:nvSpPr>
            <p:cNvPr id="14" name="object 14"/>
            <p:cNvSpPr/>
            <p:nvPr/>
          </p:nvSpPr>
          <p:spPr>
            <a:xfrm>
              <a:off x="63067" y="2768663"/>
              <a:ext cx="4482465" cy="171450"/>
            </a:xfrm>
            <a:custGeom>
              <a:avLst/>
              <a:gdLst/>
              <a:ahLst/>
              <a:cxnLst/>
              <a:rect l="l" t="t" r="r" b="b"/>
              <a:pathLst>
                <a:path w="4482465" h="171450">
                  <a:moveTo>
                    <a:pt x="4431112" y="0"/>
                  </a:moveTo>
                  <a:lnTo>
                    <a:pt x="50800" y="0"/>
                  </a:lnTo>
                  <a:lnTo>
                    <a:pt x="31075" y="4008"/>
                  </a:lnTo>
                  <a:lnTo>
                    <a:pt x="14922" y="14922"/>
                  </a:lnTo>
                  <a:lnTo>
                    <a:pt x="4008" y="31075"/>
                  </a:lnTo>
                  <a:lnTo>
                    <a:pt x="0" y="50800"/>
                  </a:lnTo>
                  <a:lnTo>
                    <a:pt x="0" y="171213"/>
                  </a:lnTo>
                  <a:lnTo>
                    <a:pt x="4481912" y="171213"/>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5" name="object 15"/>
            <p:cNvPicPr/>
            <p:nvPr/>
          </p:nvPicPr>
          <p:blipFill>
            <a:blip r:embed="rId4" cstate="print"/>
            <a:stretch>
              <a:fillRect/>
            </a:stretch>
          </p:blipFill>
          <p:spPr>
            <a:xfrm>
              <a:off x="63067" y="2927223"/>
              <a:ext cx="4481912" cy="50609"/>
            </a:xfrm>
            <a:prstGeom prst="rect">
              <a:avLst/>
            </a:prstGeom>
          </p:spPr>
        </p:pic>
        <p:sp>
          <p:nvSpPr>
            <p:cNvPr id="16" name="object 16"/>
            <p:cNvSpPr/>
            <p:nvPr/>
          </p:nvSpPr>
          <p:spPr>
            <a:xfrm>
              <a:off x="63067" y="2971510"/>
              <a:ext cx="4482465" cy="178435"/>
            </a:xfrm>
            <a:custGeom>
              <a:avLst/>
              <a:gdLst/>
              <a:ahLst/>
              <a:cxnLst/>
              <a:rect l="l" t="t" r="r" b="b"/>
              <a:pathLst>
                <a:path w="4482465" h="178435">
                  <a:moveTo>
                    <a:pt x="4481912" y="0"/>
                  </a:moveTo>
                  <a:lnTo>
                    <a:pt x="0" y="0"/>
                  </a:lnTo>
                  <a:lnTo>
                    <a:pt x="0" y="127048"/>
                  </a:lnTo>
                  <a:lnTo>
                    <a:pt x="4008" y="146772"/>
                  </a:lnTo>
                  <a:lnTo>
                    <a:pt x="14922" y="162925"/>
                  </a:lnTo>
                  <a:lnTo>
                    <a:pt x="31075" y="173839"/>
                  </a:lnTo>
                  <a:lnTo>
                    <a:pt x="50800" y="177848"/>
                  </a:lnTo>
                  <a:lnTo>
                    <a:pt x="4431112" y="177848"/>
                  </a:lnTo>
                  <a:lnTo>
                    <a:pt x="4450836" y="173839"/>
                  </a:lnTo>
                  <a:lnTo>
                    <a:pt x="4466989" y="162925"/>
                  </a:lnTo>
                  <a:lnTo>
                    <a:pt x="4477904" y="146772"/>
                  </a:lnTo>
                  <a:lnTo>
                    <a:pt x="4481912" y="127048"/>
                  </a:lnTo>
                  <a:lnTo>
                    <a:pt x="4481912" y="0"/>
                  </a:lnTo>
                  <a:close/>
                </a:path>
              </a:pathLst>
            </a:custGeom>
            <a:solidFill>
              <a:srgbClr val="E7EAE7"/>
            </a:solidFill>
          </p:spPr>
          <p:txBody>
            <a:bodyPr wrap="square" lIns="0" tIns="0" rIns="0" bIns="0" rtlCol="0"/>
            <a:lstStyle/>
            <a:p>
              <a:endParaRPr/>
            </a:p>
          </p:txBody>
        </p:sp>
      </p:grpSp>
      <p:sp>
        <p:nvSpPr>
          <p:cNvPr id="17" name="object 17"/>
          <p:cNvSpPr txBox="1"/>
          <p:nvPr/>
        </p:nvSpPr>
        <p:spPr>
          <a:xfrm>
            <a:off x="101168" y="2714326"/>
            <a:ext cx="4456430" cy="718145"/>
          </a:xfrm>
          <a:prstGeom prst="rect">
            <a:avLst/>
          </a:prstGeom>
        </p:spPr>
        <p:txBody>
          <a:bodyPr vert="horz" wrap="square" lIns="0" tIns="50800" rIns="0" bIns="0" rtlCol="0">
            <a:spAutoFit/>
          </a:bodyPr>
          <a:lstStyle/>
          <a:p>
            <a:pPr marL="12700">
              <a:lnSpc>
                <a:spcPct val="100000"/>
              </a:lnSpc>
              <a:spcBef>
                <a:spcPts val="400"/>
              </a:spcBef>
            </a:pPr>
            <a:r>
              <a:rPr lang="en" sz="1000" dirty="0">
                <a:solidFill>
                  <a:srgbClr val="FFFFFF"/>
                </a:solidFill>
                <a:latin typeface="Calibri"/>
                <a:cs typeface="Calibri"/>
              </a:rPr>
              <a:t>Breakthrough in geophysics</a:t>
            </a:r>
          </a:p>
          <a:p>
            <a:pPr marL="12700">
              <a:lnSpc>
                <a:spcPct val="100000"/>
              </a:lnSpc>
              <a:spcBef>
                <a:spcPts val="400"/>
              </a:spcBef>
            </a:pPr>
            <a:r>
              <a:rPr lang="en" sz="1000" dirty="0">
                <a:latin typeface="Calibri"/>
                <a:cs typeface="Calibri"/>
              </a:rPr>
              <a:t>First extraction of the mantle geoneutrino signal with high reliability</a:t>
            </a:r>
          </a:p>
          <a:p>
            <a:pPr marL="12700">
              <a:lnSpc>
                <a:spcPct val="100000"/>
              </a:lnSpc>
              <a:spcBef>
                <a:spcPts val="400"/>
              </a:spcBef>
            </a:pPr>
            <a:r>
              <a:rPr lang="en-US" sz="500" spc="-10" dirty="0">
                <a:latin typeface="Calibri"/>
                <a:cs typeface="Calibri"/>
              </a:rPr>
              <a:t>Source</a:t>
            </a:r>
            <a:r>
              <a:rPr sz="500" spc="-10" dirty="0">
                <a:latin typeface="Calibri"/>
                <a:cs typeface="Calibri"/>
              </a:rPr>
              <a:t>:</a:t>
            </a:r>
            <a:r>
              <a:rPr sz="500" dirty="0">
                <a:latin typeface="Calibri"/>
                <a:cs typeface="Calibri"/>
              </a:rPr>
              <a:t> G. </a:t>
            </a:r>
            <a:r>
              <a:rPr sz="500" spc="-10" dirty="0">
                <a:latin typeface="Calibri"/>
                <a:cs typeface="Calibri"/>
              </a:rPr>
              <a:t>Fiorentini,</a:t>
            </a:r>
            <a:r>
              <a:rPr sz="500" spc="5" dirty="0">
                <a:latin typeface="Calibri"/>
                <a:cs typeface="Calibri"/>
              </a:rPr>
              <a:t> </a:t>
            </a:r>
            <a:r>
              <a:rPr sz="500" dirty="0">
                <a:latin typeface="Calibri"/>
                <a:cs typeface="Calibri"/>
              </a:rPr>
              <a:t>G. L.</a:t>
            </a:r>
            <a:r>
              <a:rPr sz="500" spc="5" dirty="0">
                <a:latin typeface="Calibri"/>
                <a:cs typeface="Calibri"/>
              </a:rPr>
              <a:t> </a:t>
            </a:r>
            <a:r>
              <a:rPr sz="500" dirty="0">
                <a:latin typeface="Calibri"/>
                <a:cs typeface="Calibri"/>
              </a:rPr>
              <a:t>Fogli, E.</a:t>
            </a:r>
            <a:r>
              <a:rPr sz="500" spc="5" dirty="0">
                <a:latin typeface="Calibri"/>
                <a:cs typeface="Calibri"/>
              </a:rPr>
              <a:t> </a:t>
            </a:r>
            <a:r>
              <a:rPr sz="500" dirty="0">
                <a:latin typeface="Calibri"/>
                <a:cs typeface="Calibri"/>
              </a:rPr>
              <a:t>Lisi,</a:t>
            </a:r>
            <a:r>
              <a:rPr sz="500" spc="5" dirty="0">
                <a:latin typeface="Calibri"/>
                <a:cs typeface="Calibri"/>
              </a:rPr>
              <a:t> </a:t>
            </a:r>
            <a:r>
              <a:rPr sz="500" spc="-30" dirty="0">
                <a:latin typeface="Calibri"/>
                <a:cs typeface="Calibri"/>
              </a:rPr>
              <a:t>F.</a:t>
            </a:r>
            <a:r>
              <a:rPr sz="500" spc="5" dirty="0">
                <a:latin typeface="Calibri"/>
                <a:cs typeface="Calibri"/>
              </a:rPr>
              <a:t> </a:t>
            </a:r>
            <a:r>
              <a:rPr sz="500" spc="-10" dirty="0">
                <a:latin typeface="Calibri"/>
                <a:cs typeface="Calibri"/>
              </a:rPr>
              <a:t>Mantovani,</a:t>
            </a:r>
            <a:r>
              <a:rPr sz="500" dirty="0">
                <a:latin typeface="Calibri"/>
                <a:cs typeface="Calibri"/>
              </a:rPr>
              <a:t> A.</a:t>
            </a:r>
            <a:r>
              <a:rPr sz="500" spc="5" dirty="0">
                <a:latin typeface="Calibri"/>
                <a:cs typeface="Calibri"/>
              </a:rPr>
              <a:t> </a:t>
            </a:r>
            <a:r>
              <a:rPr sz="500" dirty="0">
                <a:latin typeface="Calibri"/>
                <a:cs typeface="Calibri"/>
              </a:rPr>
              <a:t>M. </a:t>
            </a:r>
            <a:r>
              <a:rPr sz="500" spc="-10" dirty="0">
                <a:latin typeface="Calibri"/>
                <a:cs typeface="Calibri"/>
              </a:rPr>
              <a:t>Rotunno.</a:t>
            </a:r>
            <a:r>
              <a:rPr sz="500" spc="5" dirty="0">
                <a:latin typeface="Calibri"/>
                <a:cs typeface="Calibri"/>
              </a:rPr>
              <a:t> </a:t>
            </a:r>
            <a:r>
              <a:rPr sz="500" dirty="0">
                <a:latin typeface="Calibri"/>
                <a:cs typeface="Calibri"/>
              </a:rPr>
              <a:t>Mantle </a:t>
            </a:r>
            <a:r>
              <a:rPr sz="500" spc="-10" dirty="0">
                <a:latin typeface="Calibri"/>
                <a:cs typeface="Calibri"/>
              </a:rPr>
              <a:t>geoneutrinos</a:t>
            </a:r>
            <a:r>
              <a:rPr sz="500" dirty="0">
                <a:latin typeface="Calibri"/>
                <a:cs typeface="Calibri"/>
              </a:rPr>
              <a:t> in</a:t>
            </a:r>
            <a:r>
              <a:rPr sz="500" spc="5" dirty="0">
                <a:latin typeface="Calibri"/>
                <a:cs typeface="Calibri"/>
              </a:rPr>
              <a:t> </a:t>
            </a:r>
            <a:r>
              <a:rPr sz="500" spc="-10" dirty="0">
                <a:latin typeface="Calibri"/>
                <a:cs typeface="Calibri"/>
              </a:rPr>
              <a:t>KamLAND</a:t>
            </a:r>
            <a:r>
              <a:rPr sz="500" dirty="0">
                <a:latin typeface="Calibri"/>
                <a:cs typeface="Calibri"/>
              </a:rPr>
              <a:t> and</a:t>
            </a:r>
            <a:r>
              <a:rPr sz="500" spc="5" dirty="0">
                <a:latin typeface="Calibri"/>
                <a:cs typeface="Calibri"/>
              </a:rPr>
              <a:t> </a:t>
            </a:r>
            <a:r>
              <a:rPr sz="500" spc="-10" dirty="0">
                <a:latin typeface="Calibri"/>
                <a:cs typeface="Calibri"/>
              </a:rPr>
              <a:t>Borexino</a:t>
            </a:r>
            <a:r>
              <a:rPr sz="500" dirty="0">
                <a:latin typeface="Calibri"/>
                <a:cs typeface="Calibri"/>
              </a:rPr>
              <a:t> //</a:t>
            </a:r>
            <a:r>
              <a:rPr sz="500" spc="5" dirty="0">
                <a:latin typeface="Calibri"/>
                <a:cs typeface="Calibri"/>
              </a:rPr>
              <a:t> </a:t>
            </a:r>
            <a:r>
              <a:rPr sz="500" spc="-10" dirty="0">
                <a:latin typeface="Calibri"/>
                <a:cs typeface="Calibri"/>
              </a:rPr>
              <a:t>Physical</a:t>
            </a:r>
            <a:r>
              <a:rPr sz="500" dirty="0">
                <a:latin typeface="Calibri"/>
                <a:cs typeface="Calibri"/>
              </a:rPr>
              <a:t> </a:t>
            </a:r>
            <a:r>
              <a:rPr sz="500" spc="-10" dirty="0">
                <a:latin typeface="Calibri"/>
                <a:cs typeface="Calibri"/>
              </a:rPr>
              <a:t>Review</a:t>
            </a:r>
            <a:r>
              <a:rPr sz="500" spc="5" dirty="0">
                <a:latin typeface="Calibri"/>
                <a:cs typeface="Calibri"/>
              </a:rPr>
              <a:t> </a:t>
            </a:r>
            <a:r>
              <a:rPr sz="500" dirty="0">
                <a:latin typeface="Calibri"/>
                <a:cs typeface="Calibri"/>
              </a:rPr>
              <a:t>D. –</a:t>
            </a:r>
            <a:r>
              <a:rPr sz="500" spc="5" dirty="0">
                <a:latin typeface="Calibri"/>
                <a:cs typeface="Calibri"/>
              </a:rPr>
              <a:t> </a:t>
            </a:r>
            <a:r>
              <a:rPr sz="500" dirty="0">
                <a:latin typeface="Calibri"/>
                <a:cs typeface="Calibri"/>
              </a:rPr>
              <a:t>2012. – </a:t>
            </a:r>
            <a:r>
              <a:rPr sz="500" spc="-10" dirty="0">
                <a:latin typeface="Calibri"/>
                <a:cs typeface="Calibri"/>
              </a:rPr>
              <a:t>Vol.</a:t>
            </a:r>
            <a:r>
              <a:rPr sz="500" spc="5" dirty="0">
                <a:latin typeface="Calibri"/>
                <a:cs typeface="Calibri"/>
              </a:rPr>
              <a:t> </a:t>
            </a:r>
            <a:r>
              <a:rPr sz="500" dirty="0">
                <a:latin typeface="Calibri"/>
                <a:cs typeface="Calibri"/>
              </a:rPr>
              <a:t>86, No</a:t>
            </a:r>
            <a:r>
              <a:rPr sz="500" spc="5" dirty="0">
                <a:latin typeface="Calibri"/>
                <a:cs typeface="Calibri"/>
              </a:rPr>
              <a:t> </a:t>
            </a:r>
            <a:r>
              <a:rPr sz="500" dirty="0">
                <a:latin typeface="Calibri"/>
                <a:cs typeface="Calibri"/>
              </a:rPr>
              <a:t>3. </a:t>
            </a:r>
            <a:r>
              <a:rPr sz="500" spc="-50" dirty="0">
                <a:latin typeface="Calibri"/>
                <a:cs typeface="Calibri"/>
              </a:rPr>
              <a:t>–</a:t>
            </a:r>
            <a:r>
              <a:rPr sz="500" spc="500" dirty="0">
                <a:latin typeface="Calibri"/>
                <a:cs typeface="Calibri"/>
              </a:rPr>
              <a:t> </a:t>
            </a:r>
            <a:r>
              <a:rPr sz="500" dirty="0">
                <a:latin typeface="Calibri"/>
                <a:cs typeface="Calibri"/>
              </a:rPr>
              <a:t>Art.</a:t>
            </a:r>
            <a:r>
              <a:rPr sz="500" spc="-5" dirty="0">
                <a:latin typeface="Calibri"/>
                <a:cs typeface="Calibri"/>
              </a:rPr>
              <a:t> </a:t>
            </a:r>
            <a:r>
              <a:rPr sz="500" spc="-10" dirty="0">
                <a:latin typeface="Calibri"/>
                <a:cs typeface="Calibri"/>
              </a:rPr>
              <a:t>033004.</a:t>
            </a:r>
            <a:r>
              <a:rPr sz="500" dirty="0">
                <a:latin typeface="Calibri"/>
                <a:cs typeface="Calibri"/>
              </a:rPr>
              <a:t> – DOI:</a:t>
            </a:r>
            <a:r>
              <a:rPr sz="500" spc="-5" dirty="0">
                <a:latin typeface="Calibri"/>
                <a:cs typeface="Calibri"/>
              </a:rPr>
              <a:t> </a:t>
            </a:r>
            <a:r>
              <a:rPr sz="500" spc="-10" dirty="0">
                <a:latin typeface="Calibri"/>
                <a:cs typeface="Calibri"/>
              </a:rPr>
              <a:t>10.1103/PhysRevD.86.033004</a:t>
            </a:r>
            <a:endParaRPr sz="500" dirty="0">
              <a:latin typeface="Calibri"/>
              <a:cs typeface="Calibri"/>
            </a:endParaRPr>
          </a:p>
          <a:p>
            <a:pPr marL="4266565">
              <a:lnSpc>
                <a:spcPct val="100000"/>
              </a:lnSpc>
              <a:spcBef>
                <a:spcPts val="200"/>
              </a:spcBef>
            </a:pPr>
            <a:r>
              <a:rPr sz="500" b="1" dirty="0">
                <a:latin typeface="Calibri"/>
                <a:cs typeface="Calibri"/>
              </a:rPr>
              <a:t>24</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8" name="object 2">
            <a:extLst>
              <a:ext uri="{FF2B5EF4-FFF2-40B4-BE49-F238E27FC236}">
                <a16:creationId xmlns:a16="http://schemas.microsoft.com/office/drawing/2014/main" id="{3B1E4E83-B70A-B87A-A308-84B1EF41FA90}"/>
              </a:ext>
            </a:extLst>
          </p:cNvPr>
          <p:cNvSpPr txBox="1"/>
          <p:nvPr/>
        </p:nvSpPr>
        <p:spPr>
          <a:xfrm>
            <a:off x="1390650" y="7113"/>
            <a:ext cx="9758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Energy and resource independence</a:t>
            </a:r>
          </a:p>
        </p:txBody>
      </p:sp>
      <p:sp>
        <p:nvSpPr>
          <p:cNvPr id="19" name="object 2">
            <a:extLst>
              <a:ext uri="{FF2B5EF4-FFF2-40B4-BE49-F238E27FC236}">
                <a16:creationId xmlns:a16="http://schemas.microsoft.com/office/drawing/2014/main" id="{94A90482-9A09-94C9-7B31-FF4B46E1687F}"/>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Revolution in geological exploration</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80021"/>
            <a:ext cx="3854450" cy="180819"/>
          </a:xfrm>
          <a:prstGeom prst="rect">
            <a:avLst/>
          </a:prstGeom>
        </p:spPr>
        <p:txBody>
          <a:bodyPr vert="horz" wrap="square" lIns="0" tIns="11430" rIns="0" bIns="0" rtlCol="0">
            <a:spAutoFit/>
          </a:bodyPr>
          <a:lstStyle/>
          <a:p>
            <a:pPr marL="12700">
              <a:lnSpc>
                <a:spcPct val="100000"/>
              </a:lnSpc>
              <a:spcBef>
                <a:spcPts val="90"/>
              </a:spcBef>
            </a:pPr>
            <a:r>
              <a:rPr lang="en" spc="-10" dirty="0"/>
              <a:t>Measurement of Earth's internal structure. </a:t>
            </a:r>
            <a:r>
              <a:rPr lang="en" spc="-10" dirty="0" err="1"/>
              <a:t>IceCube</a:t>
            </a:r>
            <a:r>
              <a:rPr lang="en" spc="-10" dirty="0"/>
              <a:t> experiment</a:t>
            </a:r>
            <a:endParaRPr spc="-10" dirty="0"/>
          </a:p>
        </p:txBody>
      </p:sp>
      <p:pic>
        <p:nvPicPr>
          <p:cNvPr id="6" name="object 6"/>
          <p:cNvPicPr/>
          <p:nvPr/>
        </p:nvPicPr>
        <p:blipFill>
          <a:blip r:embed="rId3" cstate="print"/>
          <a:stretch>
            <a:fillRect/>
          </a:stretch>
        </p:blipFill>
        <p:spPr>
          <a:xfrm>
            <a:off x="-215" y="424737"/>
            <a:ext cx="2264240" cy="1573646"/>
          </a:xfrm>
          <a:prstGeom prst="rect">
            <a:avLst/>
          </a:prstGeom>
        </p:spPr>
      </p:pic>
      <p:sp>
        <p:nvSpPr>
          <p:cNvPr id="7" name="object 7"/>
          <p:cNvSpPr txBox="1"/>
          <p:nvPr/>
        </p:nvSpPr>
        <p:spPr>
          <a:xfrm>
            <a:off x="104960" y="1998383"/>
            <a:ext cx="1928495" cy="621665"/>
          </a:xfrm>
          <a:prstGeom prst="rect">
            <a:avLst/>
          </a:prstGeom>
        </p:spPr>
        <p:txBody>
          <a:bodyPr vert="horz" wrap="square" lIns="0" tIns="12065" rIns="0" bIns="0" rtlCol="0">
            <a:spAutoFit/>
          </a:bodyPr>
          <a:lstStyle/>
          <a:p>
            <a:pPr algn="ctr">
              <a:lnSpc>
                <a:spcPct val="100000"/>
              </a:lnSpc>
              <a:spcBef>
                <a:spcPts val="95"/>
              </a:spcBef>
            </a:pPr>
            <a:r>
              <a:rPr lang="en-US" sz="800" b="1" dirty="0">
                <a:solidFill>
                  <a:srgbClr val="339733"/>
                </a:solidFill>
                <a:latin typeface="Calibri"/>
                <a:cs typeface="Calibri"/>
              </a:rPr>
              <a:t>Figure</a:t>
            </a:r>
            <a:r>
              <a:rPr sz="800" b="1" spc="-25" dirty="0">
                <a:solidFill>
                  <a:srgbClr val="339733"/>
                </a:solidFill>
                <a:latin typeface="Calibri"/>
                <a:cs typeface="Calibri"/>
              </a:rPr>
              <a:t> </a:t>
            </a:r>
            <a:r>
              <a:rPr sz="800" b="1" dirty="0">
                <a:solidFill>
                  <a:srgbClr val="339733"/>
                </a:solidFill>
                <a:latin typeface="Calibri"/>
                <a:cs typeface="Calibri"/>
              </a:rPr>
              <a:t>17.</a:t>
            </a:r>
            <a:r>
              <a:rPr sz="800" b="1" spc="-25" dirty="0">
                <a:solidFill>
                  <a:srgbClr val="339733"/>
                </a:solidFill>
                <a:latin typeface="Calibri"/>
                <a:cs typeface="Calibri"/>
              </a:rPr>
              <a:t> </a:t>
            </a:r>
            <a:r>
              <a:rPr lang="en" sz="800" spc="-10" dirty="0" err="1">
                <a:latin typeface="Calibri"/>
                <a:cs typeface="Calibri"/>
              </a:rPr>
              <a:t>IceCube</a:t>
            </a:r>
            <a:r>
              <a:rPr lang="en" sz="800" spc="-10" dirty="0">
                <a:latin typeface="Calibri"/>
                <a:cs typeface="Calibri"/>
              </a:rPr>
              <a:t> detector in Antarctica</a:t>
            </a:r>
            <a:r>
              <a:rPr sz="800" spc="-10" dirty="0">
                <a:latin typeface="Calibri"/>
                <a:cs typeface="Calibri"/>
              </a:rPr>
              <a:t>.</a:t>
            </a:r>
            <a:endParaRPr sz="800" dirty="0">
              <a:latin typeface="Calibri"/>
              <a:cs typeface="Calibri"/>
            </a:endParaRPr>
          </a:p>
          <a:p>
            <a:pPr algn="ctr">
              <a:lnSpc>
                <a:spcPts val="819"/>
              </a:lnSpc>
              <a:spcBef>
                <a:spcPts val="505"/>
              </a:spcBef>
            </a:pPr>
            <a:r>
              <a:rPr sz="700" dirty="0">
                <a:latin typeface="Calibri"/>
                <a:cs typeface="Calibri"/>
              </a:rPr>
              <a:t>‐</a:t>
            </a:r>
            <a:r>
              <a:rPr sz="700" spc="5" dirty="0">
                <a:latin typeface="Calibri"/>
                <a:cs typeface="Calibri"/>
              </a:rPr>
              <a:t> </a:t>
            </a:r>
            <a:r>
              <a:rPr lang="en-US" sz="700" spc="5" dirty="0">
                <a:latin typeface="Calibri"/>
                <a:cs typeface="Calibri"/>
              </a:rPr>
              <a:t>1</a:t>
            </a:r>
            <a:r>
              <a:rPr sz="700" spc="10" dirty="0">
                <a:latin typeface="Calibri"/>
                <a:cs typeface="Calibri"/>
              </a:rPr>
              <a:t> </a:t>
            </a:r>
            <a:r>
              <a:rPr lang="en-US" sz="700" spc="10" dirty="0">
                <a:latin typeface="Calibri"/>
                <a:cs typeface="Calibri"/>
              </a:rPr>
              <a:t>km</a:t>
            </a:r>
            <a:r>
              <a:rPr sz="700" dirty="0">
                <a:latin typeface="Calibri"/>
                <a:cs typeface="Calibri"/>
              </a:rPr>
              <a:t>³</a:t>
            </a:r>
            <a:r>
              <a:rPr sz="700" spc="10" dirty="0">
                <a:latin typeface="Calibri"/>
                <a:cs typeface="Calibri"/>
              </a:rPr>
              <a:t> </a:t>
            </a:r>
            <a:r>
              <a:rPr lang="en-US" sz="700" spc="-10" dirty="0" err="1">
                <a:latin typeface="Calibri"/>
                <a:cs typeface="Calibri"/>
              </a:rPr>
              <a:t>antarctic</a:t>
            </a:r>
            <a:r>
              <a:rPr lang="en-US" sz="700" spc="-10" dirty="0">
                <a:latin typeface="Calibri"/>
                <a:cs typeface="Calibri"/>
              </a:rPr>
              <a:t> ice</a:t>
            </a:r>
            <a:endParaRPr sz="700" dirty="0">
              <a:latin typeface="Calibri"/>
              <a:cs typeface="Calibri"/>
            </a:endParaRPr>
          </a:p>
          <a:p>
            <a:pPr algn="ctr">
              <a:lnSpc>
                <a:spcPts val="795"/>
              </a:lnSpc>
            </a:pPr>
            <a:r>
              <a:rPr sz="700" dirty="0">
                <a:latin typeface="Calibri"/>
                <a:cs typeface="Calibri"/>
              </a:rPr>
              <a:t>‐ 5160 </a:t>
            </a:r>
            <a:r>
              <a:rPr lang="en-US" sz="700" spc="-10" dirty="0">
                <a:latin typeface="Calibri"/>
                <a:cs typeface="Calibri"/>
              </a:rPr>
              <a:t>optical modules</a:t>
            </a:r>
            <a:endParaRPr sz="700" dirty="0">
              <a:latin typeface="Calibri"/>
              <a:cs typeface="Calibri"/>
            </a:endParaRPr>
          </a:p>
          <a:p>
            <a:pPr algn="ctr">
              <a:lnSpc>
                <a:spcPts val="795"/>
              </a:lnSpc>
            </a:pPr>
            <a:r>
              <a:rPr sz="700" dirty="0">
                <a:latin typeface="Calibri"/>
                <a:cs typeface="Calibri"/>
              </a:rPr>
              <a:t>‐</a:t>
            </a:r>
            <a:r>
              <a:rPr sz="700" spc="-15" dirty="0">
                <a:latin typeface="Calibri"/>
                <a:cs typeface="Calibri"/>
              </a:rPr>
              <a:t> </a:t>
            </a:r>
            <a:r>
              <a:rPr lang="en-US" sz="700" spc="-10" dirty="0">
                <a:latin typeface="Calibri"/>
                <a:cs typeface="Calibri"/>
              </a:rPr>
              <a:t>Depth</a:t>
            </a:r>
            <a:r>
              <a:rPr sz="700" spc="-10" dirty="0">
                <a:latin typeface="Calibri"/>
                <a:cs typeface="Calibri"/>
              </a:rPr>
              <a:t>: </a:t>
            </a:r>
            <a:r>
              <a:rPr sz="700" dirty="0">
                <a:latin typeface="Calibri"/>
                <a:cs typeface="Calibri"/>
              </a:rPr>
              <a:t>1450‐2450</a:t>
            </a:r>
            <a:r>
              <a:rPr sz="700" spc="-10" dirty="0">
                <a:latin typeface="Calibri"/>
                <a:cs typeface="Calibri"/>
              </a:rPr>
              <a:t> </a:t>
            </a:r>
            <a:r>
              <a:rPr lang="en-US" sz="700" spc="-50" dirty="0">
                <a:latin typeface="Calibri"/>
                <a:cs typeface="Calibri"/>
              </a:rPr>
              <a:t>m</a:t>
            </a:r>
            <a:endParaRPr sz="700" dirty="0">
              <a:latin typeface="Calibri"/>
              <a:cs typeface="Calibri"/>
            </a:endParaRPr>
          </a:p>
          <a:p>
            <a:pPr marR="12065" algn="ctr">
              <a:lnSpc>
                <a:spcPts val="819"/>
              </a:lnSpc>
            </a:pPr>
            <a:r>
              <a:rPr sz="700" dirty="0">
                <a:latin typeface="Calibri"/>
                <a:cs typeface="Calibri"/>
              </a:rPr>
              <a:t>‐</a:t>
            </a:r>
            <a:r>
              <a:rPr sz="700" spc="5" dirty="0">
                <a:latin typeface="Calibri"/>
                <a:cs typeface="Calibri"/>
              </a:rPr>
              <a:t> </a:t>
            </a:r>
            <a:r>
              <a:rPr sz="700" dirty="0">
                <a:latin typeface="Calibri"/>
                <a:cs typeface="Calibri"/>
              </a:rPr>
              <a:t>86</a:t>
            </a:r>
            <a:r>
              <a:rPr lang="en" sz="700" spc="-10" dirty="0">
                <a:latin typeface="Calibri"/>
                <a:cs typeface="Calibri"/>
              </a:rPr>
              <a:t> vertical strings</a:t>
            </a:r>
            <a:endParaRPr sz="700" dirty="0">
              <a:latin typeface="Calibri"/>
              <a:cs typeface="Calibri"/>
            </a:endParaRPr>
          </a:p>
        </p:txBody>
      </p:sp>
      <p:sp>
        <p:nvSpPr>
          <p:cNvPr id="8" name="object 8"/>
          <p:cNvSpPr txBox="1"/>
          <p:nvPr/>
        </p:nvSpPr>
        <p:spPr>
          <a:xfrm>
            <a:off x="2293016" y="477512"/>
            <a:ext cx="2379560" cy="2022028"/>
          </a:xfrm>
          <a:prstGeom prst="rect">
            <a:avLst/>
          </a:prstGeom>
        </p:spPr>
        <p:txBody>
          <a:bodyPr vert="horz" wrap="square" lIns="0" tIns="41275" rIns="0" bIns="0" rtlCol="0">
            <a:spAutoFit/>
          </a:bodyPr>
          <a:lstStyle/>
          <a:p>
            <a:pPr marL="38100">
              <a:lnSpc>
                <a:spcPct val="100000"/>
              </a:lnSpc>
              <a:spcBef>
                <a:spcPts val="325"/>
              </a:spcBef>
            </a:pPr>
            <a:r>
              <a:rPr lang="en" sz="900" b="1" spc="-10" dirty="0">
                <a:latin typeface="Calibri"/>
                <a:cs typeface="Calibri"/>
              </a:rPr>
              <a:t>Results (10 years of data)</a:t>
            </a:r>
            <a:r>
              <a:rPr sz="900" b="1" spc="-10" dirty="0">
                <a:latin typeface="Calibri"/>
                <a:cs typeface="Calibri"/>
              </a:rPr>
              <a:t>:</a:t>
            </a:r>
            <a:endParaRPr sz="900" dirty="0">
              <a:latin typeface="Calibri"/>
              <a:cs typeface="Calibri"/>
            </a:endParaRPr>
          </a:p>
          <a:p>
            <a:pPr marL="265430" marR="391160">
              <a:lnSpc>
                <a:spcPct val="120100"/>
              </a:lnSpc>
              <a:spcBef>
                <a:spcPts val="5"/>
              </a:spcBef>
            </a:pPr>
            <a:r>
              <a:rPr lang="ru-RU" sz="900" dirty="0">
                <a:latin typeface="Calibri"/>
                <a:cs typeface="Calibri"/>
              </a:rPr>
              <a:t>- </a:t>
            </a:r>
            <a:r>
              <a:rPr lang="en" sz="900" dirty="0">
                <a:latin typeface="Calibri"/>
                <a:cs typeface="Calibri"/>
              </a:rPr>
              <a:t>Earth's mass</a:t>
            </a:r>
            <a:r>
              <a:rPr sz="900" dirty="0">
                <a:latin typeface="Calibri"/>
                <a:cs typeface="Calibri"/>
              </a:rPr>
              <a:t>:</a:t>
            </a:r>
            <a:r>
              <a:rPr sz="900" spc="-10" dirty="0">
                <a:latin typeface="Calibri"/>
                <a:cs typeface="Calibri"/>
              </a:rPr>
              <a:t> </a:t>
            </a:r>
            <a:r>
              <a:rPr sz="900" dirty="0">
                <a:latin typeface="Calibri"/>
                <a:cs typeface="Calibri"/>
              </a:rPr>
              <a:t>(5.97±0.03)×10</a:t>
            </a:r>
            <a:r>
              <a:rPr sz="975" baseline="29914" dirty="0">
                <a:latin typeface="Calibri"/>
                <a:cs typeface="Calibri"/>
              </a:rPr>
              <a:t>24</a:t>
            </a:r>
            <a:r>
              <a:rPr sz="975" spc="142" baseline="29914" dirty="0">
                <a:latin typeface="Calibri"/>
                <a:cs typeface="Calibri"/>
              </a:rPr>
              <a:t> </a:t>
            </a:r>
            <a:r>
              <a:rPr lang="en-US" sz="900" spc="-25" dirty="0">
                <a:latin typeface="Calibri"/>
                <a:cs typeface="Calibri"/>
              </a:rPr>
              <a:t>kg</a:t>
            </a:r>
            <a:endParaRPr lang="en-US" sz="900" spc="500" dirty="0">
              <a:latin typeface="Calibri"/>
              <a:cs typeface="Calibri"/>
            </a:endParaRPr>
          </a:p>
          <a:p>
            <a:pPr marL="265430" marR="391160">
              <a:lnSpc>
                <a:spcPct val="120100"/>
              </a:lnSpc>
              <a:spcBef>
                <a:spcPts val="5"/>
              </a:spcBef>
            </a:pPr>
            <a:r>
              <a:rPr lang="en-US" sz="900" dirty="0">
                <a:latin typeface="Calibri"/>
                <a:cs typeface="Calibri"/>
              </a:rPr>
              <a:t>- Core mass</a:t>
            </a:r>
            <a:r>
              <a:rPr sz="900" dirty="0">
                <a:latin typeface="Calibri"/>
                <a:cs typeface="Calibri"/>
              </a:rPr>
              <a:t>: (1.94±0.05)×10</a:t>
            </a:r>
            <a:r>
              <a:rPr sz="975" baseline="29914" dirty="0">
                <a:latin typeface="Calibri"/>
                <a:cs typeface="Calibri"/>
              </a:rPr>
              <a:t>24</a:t>
            </a:r>
            <a:r>
              <a:rPr sz="975" spc="165" baseline="29914" dirty="0">
                <a:latin typeface="Calibri"/>
                <a:cs typeface="Calibri"/>
              </a:rPr>
              <a:t> </a:t>
            </a:r>
            <a:r>
              <a:rPr lang="en-US" sz="900" spc="-25" dirty="0">
                <a:latin typeface="Calibri"/>
                <a:cs typeface="Calibri"/>
              </a:rPr>
              <a:t>kg</a:t>
            </a:r>
            <a:endParaRPr sz="900" dirty="0">
              <a:latin typeface="Calibri"/>
              <a:cs typeface="Calibri"/>
            </a:endParaRPr>
          </a:p>
          <a:p>
            <a:pPr marL="265430" marR="145415">
              <a:lnSpc>
                <a:spcPct val="110700"/>
              </a:lnSpc>
            </a:pPr>
            <a:r>
              <a:rPr lang="en-US" sz="900" spc="-10" dirty="0">
                <a:latin typeface="Calibri"/>
                <a:cs typeface="Calibri"/>
              </a:rPr>
              <a:t>- Precision</a:t>
            </a:r>
            <a:r>
              <a:rPr sz="900" spc="-15" dirty="0">
                <a:latin typeface="Calibri"/>
                <a:cs typeface="Calibri"/>
              </a:rPr>
              <a:t> </a:t>
            </a:r>
            <a:r>
              <a:rPr sz="900" b="1" dirty="0">
                <a:latin typeface="Calibri"/>
                <a:cs typeface="Calibri"/>
              </a:rPr>
              <a:t>1%</a:t>
            </a:r>
            <a:r>
              <a:rPr sz="900" b="1" spc="-10" dirty="0">
                <a:latin typeface="Calibri"/>
                <a:cs typeface="Calibri"/>
              </a:rPr>
              <a:t> </a:t>
            </a:r>
            <a:r>
              <a:rPr lang="en-US" sz="900" dirty="0">
                <a:latin typeface="Calibri"/>
                <a:cs typeface="Calibri"/>
              </a:rPr>
              <a:t>compared to seismic data;</a:t>
            </a:r>
            <a:br>
              <a:rPr lang="en-US" sz="900" spc="500" dirty="0">
                <a:latin typeface="Calibri"/>
                <a:cs typeface="Calibri"/>
              </a:rPr>
            </a:br>
            <a:r>
              <a:rPr lang="en-US" sz="900" spc="500" dirty="0">
                <a:latin typeface="Calibri"/>
                <a:cs typeface="Calibri"/>
              </a:rPr>
              <a:t>-</a:t>
            </a:r>
            <a:r>
              <a:rPr lang="en-US" sz="900" dirty="0">
                <a:latin typeface="Calibri"/>
                <a:cs typeface="Calibri"/>
              </a:rPr>
              <a:t>Energy of</a:t>
            </a:r>
            <a:r>
              <a:rPr sz="900" spc="-15" dirty="0">
                <a:latin typeface="Calibri"/>
                <a:cs typeface="Calibri"/>
              </a:rPr>
              <a:t> </a:t>
            </a:r>
            <a:r>
              <a:rPr sz="900" i="1" spc="-10" dirty="0">
                <a:latin typeface="Calibri"/>
                <a:cs typeface="Calibri"/>
              </a:rPr>
              <a:t>𝜈</a:t>
            </a:r>
            <a:r>
              <a:rPr sz="900" spc="-10" dirty="0">
                <a:latin typeface="Calibri"/>
                <a:cs typeface="Calibri"/>
              </a:rPr>
              <a:t>:</a:t>
            </a:r>
            <a:r>
              <a:rPr sz="900" spc="-25" dirty="0">
                <a:latin typeface="Calibri"/>
                <a:cs typeface="Calibri"/>
              </a:rPr>
              <a:t> </a:t>
            </a:r>
            <a:r>
              <a:rPr sz="900" dirty="0">
                <a:latin typeface="Calibri"/>
                <a:cs typeface="Calibri"/>
              </a:rPr>
              <a:t>1‐100</a:t>
            </a:r>
            <a:r>
              <a:rPr sz="900" spc="-25" dirty="0">
                <a:latin typeface="Calibri"/>
                <a:cs typeface="Calibri"/>
              </a:rPr>
              <a:t> </a:t>
            </a:r>
            <a:r>
              <a:rPr lang="en-US" sz="900" spc="-25" dirty="0">
                <a:latin typeface="Calibri"/>
                <a:cs typeface="Calibri"/>
              </a:rPr>
              <a:t>TeV.</a:t>
            </a:r>
            <a:endParaRPr sz="900" dirty="0">
              <a:latin typeface="Calibri"/>
              <a:cs typeface="Calibri"/>
            </a:endParaRPr>
          </a:p>
          <a:p>
            <a:pPr marL="38100" marR="30480">
              <a:lnSpc>
                <a:spcPts val="900"/>
              </a:lnSpc>
              <a:spcBef>
                <a:spcPts val="580"/>
              </a:spcBef>
            </a:pPr>
            <a:r>
              <a:rPr lang="en-US" sz="900" b="1" dirty="0">
                <a:latin typeface="Calibri"/>
                <a:cs typeface="Calibri"/>
              </a:rPr>
              <a:t>Confirmation of</a:t>
            </a:r>
            <a:r>
              <a:rPr sz="900" b="1" spc="90" dirty="0">
                <a:latin typeface="Calibri"/>
                <a:cs typeface="Calibri"/>
              </a:rPr>
              <a:t> </a:t>
            </a:r>
            <a:r>
              <a:rPr sz="900" b="1" dirty="0">
                <a:latin typeface="Calibri"/>
                <a:cs typeface="Calibri"/>
              </a:rPr>
              <a:t>PREM</a:t>
            </a:r>
            <a:r>
              <a:rPr sz="900" b="1" spc="95" dirty="0">
                <a:latin typeface="Calibri"/>
                <a:cs typeface="Calibri"/>
              </a:rPr>
              <a:t> </a:t>
            </a:r>
            <a:r>
              <a:rPr sz="900" b="1" spc="-10" dirty="0">
                <a:latin typeface="Calibri"/>
                <a:cs typeface="Calibri"/>
              </a:rPr>
              <a:t>(Preliminary</a:t>
            </a:r>
            <a:r>
              <a:rPr lang="en-US" sz="900" b="1" spc="500" dirty="0">
                <a:latin typeface="Calibri"/>
                <a:cs typeface="Calibri"/>
              </a:rPr>
              <a:t> </a:t>
            </a:r>
            <a:r>
              <a:rPr sz="900" b="1" spc="-10" dirty="0">
                <a:latin typeface="Calibri"/>
                <a:cs typeface="Calibri"/>
              </a:rPr>
              <a:t>Reference</a:t>
            </a:r>
            <a:r>
              <a:rPr sz="900" b="1" spc="-25" dirty="0">
                <a:latin typeface="Calibri"/>
                <a:cs typeface="Calibri"/>
              </a:rPr>
              <a:t> </a:t>
            </a:r>
            <a:r>
              <a:rPr sz="900" b="1" spc="-10" dirty="0">
                <a:latin typeface="Calibri"/>
                <a:cs typeface="Calibri"/>
              </a:rPr>
              <a:t>Earth</a:t>
            </a:r>
            <a:r>
              <a:rPr sz="900" b="1" spc="-20" dirty="0">
                <a:latin typeface="Calibri"/>
                <a:cs typeface="Calibri"/>
              </a:rPr>
              <a:t> </a:t>
            </a:r>
            <a:r>
              <a:rPr sz="900" b="1" spc="-10" dirty="0">
                <a:latin typeface="Calibri"/>
                <a:cs typeface="Calibri"/>
              </a:rPr>
              <a:t>Model):</a:t>
            </a:r>
            <a:endParaRPr sz="900" dirty="0">
              <a:latin typeface="Calibri"/>
              <a:cs typeface="Calibri"/>
            </a:endParaRPr>
          </a:p>
          <a:p>
            <a:pPr marL="265430" marR="629285">
              <a:lnSpc>
                <a:spcPts val="1200"/>
              </a:lnSpc>
              <a:spcBef>
                <a:spcPts val="50"/>
              </a:spcBef>
            </a:pPr>
            <a:r>
              <a:rPr lang="en-US" sz="900" spc="-10" dirty="0">
                <a:latin typeface="Calibri"/>
                <a:cs typeface="Calibri"/>
              </a:rPr>
              <a:t>- Core density</a:t>
            </a:r>
            <a:r>
              <a:rPr sz="900" dirty="0">
                <a:latin typeface="Calibri"/>
                <a:cs typeface="Calibri"/>
              </a:rPr>
              <a:t>:</a:t>
            </a:r>
            <a:r>
              <a:rPr sz="900" spc="5" dirty="0">
                <a:latin typeface="Calibri"/>
                <a:cs typeface="Calibri"/>
              </a:rPr>
              <a:t> </a:t>
            </a:r>
            <a:r>
              <a:rPr sz="900" dirty="0">
                <a:latin typeface="Calibri"/>
                <a:cs typeface="Calibri"/>
              </a:rPr>
              <a:t>13</a:t>
            </a:r>
            <a:r>
              <a:rPr sz="900" spc="5" dirty="0">
                <a:latin typeface="Calibri"/>
                <a:cs typeface="Calibri"/>
              </a:rPr>
              <a:t> </a:t>
            </a:r>
            <a:r>
              <a:rPr lang="en-US" sz="900" spc="-10" dirty="0">
                <a:latin typeface="Calibri"/>
                <a:cs typeface="Calibri"/>
              </a:rPr>
              <a:t>g</a:t>
            </a:r>
            <a:r>
              <a:rPr sz="900" spc="-10" dirty="0">
                <a:latin typeface="Calibri"/>
                <a:cs typeface="Calibri"/>
              </a:rPr>
              <a:t>/</a:t>
            </a:r>
            <a:r>
              <a:rPr lang="en-US" sz="900" spc="-10" dirty="0">
                <a:latin typeface="Calibri"/>
                <a:cs typeface="Calibri"/>
              </a:rPr>
              <a:t>cm</a:t>
            </a:r>
            <a:r>
              <a:rPr sz="900" spc="-10" dirty="0">
                <a:latin typeface="Calibri"/>
                <a:cs typeface="Calibri"/>
              </a:rPr>
              <a:t>³</a:t>
            </a:r>
            <a:r>
              <a:rPr sz="900" spc="500" dirty="0">
                <a:latin typeface="Calibri"/>
                <a:cs typeface="Calibri"/>
              </a:rPr>
              <a:t> </a:t>
            </a:r>
            <a:endParaRPr lang="en-US" sz="900" spc="500" dirty="0">
              <a:latin typeface="Calibri"/>
              <a:cs typeface="Calibri"/>
            </a:endParaRPr>
          </a:p>
          <a:p>
            <a:pPr marL="265430" marR="629285">
              <a:lnSpc>
                <a:spcPts val="1200"/>
              </a:lnSpc>
              <a:spcBef>
                <a:spcPts val="50"/>
              </a:spcBef>
            </a:pPr>
            <a:r>
              <a:rPr lang="en-US" sz="900" spc="-10" dirty="0">
                <a:latin typeface="Calibri"/>
                <a:cs typeface="Calibri"/>
              </a:rPr>
              <a:t>- Mantle density</a:t>
            </a:r>
            <a:r>
              <a:rPr sz="900" dirty="0">
                <a:latin typeface="Calibri"/>
                <a:cs typeface="Calibri"/>
              </a:rPr>
              <a:t>:</a:t>
            </a:r>
            <a:r>
              <a:rPr sz="900" spc="-5" dirty="0">
                <a:latin typeface="Calibri"/>
                <a:cs typeface="Calibri"/>
              </a:rPr>
              <a:t> </a:t>
            </a:r>
            <a:r>
              <a:rPr sz="900" dirty="0">
                <a:latin typeface="Calibri"/>
                <a:cs typeface="Calibri"/>
              </a:rPr>
              <a:t>4‐5</a:t>
            </a:r>
            <a:r>
              <a:rPr sz="900" spc="-5" dirty="0">
                <a:latin typeface="Calibri"/>
                <a:cs typeface="Calibri"/>
              </a:rPr>
              <a:t> </a:t>
            </a:r>
            <a:r>
              <a:rPr lang="en-US" sz="900" spc="-10" dirty="0">
                <a:latin typeface="Calibri"/>
                <a:cs typeface="Calibri"/>
              </a:rPr>
              <a:t>g</a:t>
            </a:r>
            <a:r>
              <a:rPr sz="900" spc="-10" dirty="0">
                <a:latin typeface="Calibri"/>
                <a:cs typeface="Calibri"/>
              </a:rPr>
              <a:t>/</a:t>
            </a:r>
            <a:r>
              <a:rPr lang="en-US" sz="900" spc="-10" dirty="0">
                <a:latin typeface="Calibri"/>
                <a:cs typeface="Calibri"/>
              </a:rPr>
              <a:t>cm</a:t>
            </a:r>
            <a:r>
              <a:rPr sz="900" spc="-10" dirty="0">
                <a:latin typeface="Calibri"/>
                <a:cs typeface="Calibri"/>
              </a:rPr>
              <a:t>³</a:t>
            </a:r>
            <a:endParaRPr sz="900" dirty="0">
              <a:latin typeface="Calibri"/>
              <a:cs typeface="Calibri"/>
            </a:endParaRPr>
          </a:p>
          <a:p>
            <a:pPr marL="265430">
              <a:lnSpc>
                <a:spcPct val="100000"/>
              </a:lnSpc>
              <a:spcBef>
                <a:spcPts val="55"/>
              </a:spcBef>
            </a:pPr>
            <a:r>
              <a:rPr lang="en-US" sz="900" dirty="0">
                <a:latin typeface="Calibri"/>
                <a:cs typeface="Calibri"/>
              </a:rPr>
              <a:t>- Outer core radius</a:t>
            </a:r>
            <a:r>
              <a:rPr sz="900" dirty="0">
                <a:latin typeface="Calibri"/>
                <a:cs typeface="Calibri"/>
              </a:rPr>
              <a:t>:</a:t>
            </a:r>
            <a:r>
              <a:rPr sz="900" spc="-15" dirty="0">
                <a:latin typeface="Calibri"/>
                <a:cs typeface="Calibri"/>
              </a:rPr>
              <a:t> </a:t>
            </a:r>
            <a:r>
              <a:rPr sz="900" dirty="0">
                <a:latin typeface="Calibri"/>
                <a:cs typeface="Calibri"/>
              </a:rPr>
              <a:t>3480</a:t>
            </a:r>
            <a:r>
              <a:rPr sz="900" spc="-15" dirty="0">
                <a:latin typeface="Calibri"/>
                <a:cs typeface="Calibri"/>
              </a:rPr>
              <a:t> </a:t>
            </a:r>
            <a:r>
              <a:rPr lang="en-US" sz="900" spc="-25" dirty="0">
                <a:latin typeface="Calibri"/>
                <a:cs typeface="Calibri"/>
              </a:rPr>
              <a:t>km</a:t>
            </a:r>
            <a:endParaRPr sz="900" dirty="0">
              <a:latin typeface="Calibri"/>
              <a:cs typeface="Calibri"/>
            </a:endParaRPr>
          </a:p>
          <a:p>
            <a:pPr marL="265430">
              <a:lnSpc>
                <a:spcPct val="100000"/>
              </a:lnSpc>
              <a:spcBef>
                <a:spcPts val="114"/>
              </a:spcBef>
            </a:pPr>
            <a:r>
              <a:rPr lang="en-US" sz="900" dirty="0">
                <a:latin typeface="Calibri"/>
                <a:cs typeface="Calibri"/>
              </a:rPr>
              <a:t>- Resolution</a:t>
            </a:r>
            <a:r>
              <a:rPr sz="900" dirty="0">
                <a:latin typeface="Calibri"/>
                <a:cs typeface="Calibri"/>
              </a:rPr>
              <a:t>:</a:t>
            </a:r>
            <a:r>
              <a:rPr sz="900" spc="-5" dirty="0">
                <a:latin typeface="Calibri"/>
                <a:cs typeface="Calibri"/>
              </a:rPr>
              <a:t> </a:t>
            </a:r>
            <a:r>
              <a:rPr sz="900" dirty="0">
                <a:latin typeface="Calibri"/>
                <a:cs typeface="Calibri"/>
              </a:rPr>
              <a:t>200</a:t>
            </a:r>
            <a:r>
              <a:rPr sz="900" spc="-5" dirty="0">
                <a:latin typeface="Calibri"/>
                <a:cs typeface="Calibri"/>
              </a:rPr>
              <a:t> </a:t>
            </a:r>
            <a:r>
              <a:rPr lang="en-US" sz="900" spc="-25" dirty="0">
                <a:latin typeface="Calibri"/>
                <a:cs typeface="Calibri"/>
              </a:rPr>
              <a:t>km</a:t>
            </a:r>
            <a:endParaRPr sz="900" dirty="0">
              <a:latin typeface="Calibri"/>
              <a:cs typeface="Calibri"/>
            </a:endParaRPr>
          </a:p>
          <a:p>
            <a:pPr marL="38100" marR="30480">
              <a:lnSpc>
                <a:spcPts val="900"/>
              </a:lnSpc>
              <a:spcBef>
                <a:spcPts val="295"/>
              </a:spcBef>
            </a:pPr>
            <a:r>
              <a:rPr lang="en" sz="900" b="1" dirty="0">
                <a:latin typeface="Calibri"/>
                <a:cs typeface="Calibri"/>
              </a:rPr>
              <a:t>Historical achievement</a:t>
            </a:r>
            <a:r>
              <a:rPr sz="900" dirty="0">
                <a:latin typeface="Calibri"/>
                <a:cs typeface="Calibri"/>
              </a:rPr>
              <a:t>:</a:t>
            </a:r>
            <a:r>
              <a:rPr sz="900" spc="5" dirty="0">
                <a:latin typeface="Calibri"/>
                <a:cs typeface="Calibri"/>
              </a:rPr>
              <a:t> </a:t>
            </a:r>
            <a:r>
              <a:rPr lang="en" sz="900" dirty="0">
                <a:latin typeface="Calibri"/>
                <a:cs typeface="Calibri"/>
              </a:rPr>
              <a:t>first tomography of the entire planet using particle physics methods</a:t>
            </a:r>
            <a:endParaRPr sz="900" dirty="0">
              <a:latin typeface="Calibri"/>
              <a:cs typeface="Calibri"/>
            </a:endParaRPr>
          </a:p>
        </p:txBody>
      </p:sp>
      <p:sp>
        <p:nvSpPr>
          <p:cNvPr id="9" name="object 9"/>
          <p:cNvSpPr/>
          <p:nvPr/>
        </p:nvSpPr>
        <p:spPr>
          <a:xfrm>
            <a:off x="63067" y="2643949"/>
            <a:ext cx="4482465" cy="161290"/>
          </a:xfrm>
          <a:custGeom>
            <a:avLst/>
            <a:gdLst/>
            <a:ahLst/>
            <a:cxnLst/>
            <a:rect l="l" t="t" r="r" b="b"/>
            <a:pathLst>
              <a:path w="4482465" h="161289">
                <a:moveTo>
                  <a:pt x="4431112" y="0"/>
                </a:moveTo>
                <a:lnTo>
                  <a:pt x="50800" y="0"/>
                </a:lnTo>
                <a:lnTo>
                  <a:pt x="31075" y="4008"/>
                </a:lnTo>
                <a:lnTo>
                  <a:pt x="14922" y="14922"/>
                </a:lnTo>
                <a:lnTo>
                  <a:pt x="4008" y="31075"/>
                </a:lnTo>
                <a:lnTo>
                  <a:pt x="0" y="50800"/>
                </a:lnTo>
                <a:lnTo>
                  <a:pt x="0" y="160710"/>
                </a:lnTo>
                <a:lnTo>
                  <a:pt x="4481912" y="160710"/>
                </a:lnTo>
                <a:lnTo>
                  <a:pt x="4481912" y="50800"/>
                </a:lnTo>
                <a:lnTo>
                  <a:pt x="4477904" y="31075"/>
                </a:lnTo>
                <a:lnTo>
                  <a:pt x="4466989" y="14922"/>
                </a:lnTo>
                <a:lnTo>
                  <a:pt x="4450836" y="4008"/>
                </a:lnTo>
                <a:lnTo>
                  <a:pt x="4431112" y="0"/>
                </a:lnTo>
                <a:close/>
              </a:path>
            </a:pathLst>
          </a:custGeom>
          <a:solidFill>
            <a:srgbClr val="267126"/>
          </a:solidFill>
        </p:spPr>
        <p:txBody>
          <a:bodyPr wrap="square" lIns="0" tIns="0" rIns="0" bIns="0" rtlCol="0"/>
          <a:lstStyle/>
          <a:p>
            <a:endParaRPr/>
          </a:p>
        </p:txBody>
      </p:sp>
      <p:sp>
        <p:nvSpPr>
          <p:cNvPr id="10" name="object 10"/>
          <p:cNvSpPr txBox="1"/>
          <p:nvPr/>
        </p:nvSpPr>
        <p:spPr>
          <a:xfrm>
            <a:off x="113868" y="2673708"/>
            <a:ext cx="1035685" cy="117020"/>
          </a:xfrm>
          <a:prstGeom prst="rect">
            <a:avLst/>
          </a:prstGeom>
        </p:spPr>
        <p:txBody>
          <a:bodyPr vert="horz" wrap="square" lIns="0" tIns="0" rIns="0" bIns="0" rtlCol="0">
            <a:spAutoFit/>
          </a:bodyPr>
          <a:lstStyle/>
          <a:p>
            <a:pPr>
              <a:lnSpc>
                <a:spcPts val="850"/>
              </a:lnSpc>
            </a:pPr>
            <a:r>
              <a:rPr lang="en" sz="900" spc="-10" dirty="0">
                <a:solidFill>
                  <a:srgbClr val="FFFFFF"/>
                </a:solidFill>
                <a:latin typeface="Calibri"/>
                <a:cs typeface="Calibri"/>
              </a:rPr>
              <a:t>Physical principle</a:t>
            </a:r>
            <a:endParaRPr sz="900" dirty="0">
              <a:latin typeface="Calibri"/>
              <a:cs typeface="Calibri"/>
            </a:endParaRPr>
          </a:p>
        </p:txBody>
      </p:sp>
      <p:grpSp>
        <p:nvGrpSpPr>
          <p:cNvPr id="11" name="object 11"/>
          <p:cNvGrpSpPr/>
          <p:nvPr/>
        </p:nvGrpSpPr>
        <p:grpSpPr>
          <a:xfrm>
            <a:off x="63067" y="2792006"/>
            <a:ext cx="4482465" cy="306533"/>
            <a:chOff x="63067" y="2792006"/>
            <a:chExt cx="4482465" cy="306533"/>
          </a:xfrm>
        </p:grpSpPr>
        <p:pic>
          <p:nvPicPr>
            <p:cNvPr id="12" name="object 12"/>
            <p:cNvPicPr/>
            <p:nvPr/>
          </p:nvPicPr>
          <p:blipFill>
            <a:blip r:embed="rId4" cstate="print"/>
            <a:stretch>
              <a:fillRect/>
            </a:stretch>
          </p:blipFill>
          <p:spPr>
            <a:xfrm>
              <a:off x="63067" y="2792006"/>
              <a:ext cx="4481912" cy="50609"/>
            </a:xfrm>
            <a:prstGeom prst="rect">
              <a:avLst/>
            </a:prstGeom>
          </p:spPr>
        </p:pic>
        <p:sp>
          <p:nvSpPr>
            <p:cNvPr id="14" name="object 14"/>
            <p:cNvSpPr/>
            <p:nvPr/>
          </p:nvSpPr>
          <p:spPr>
            <a:xfrm>
              <a:off x="63067" y="2836284"/>
              <a:ext cx="4482465" cy="262255"/>
            </a:xfrm>
            <a:custGeom>
              <a:avLst/>
              <a:gdLst/>
              <a:ahLst/>
              <a:cxnLst/>
              <a:rect l="l" t="t" r="r" b="b"/>
              <a:pathLst>
                <a:path w="4482465" h="262255">
                  <a:moveTo>
                    <a:pt x="4481912" y="0"/>
                  </a:moveTo>
                  <a:lnTo>
                    <a:pt x="0" y="0"/>
                  </a:lnTo>
                  <a:lnTo>
                    <a:pt x="0" y="210927"/>
                  </a:lnTo>
                  <a:lnTo>
                    <a:pt x="4008" y="230652"/>
                  </a:lnTo>
                  <a:lnTo>
                    <a:pt x="14922" y="246805"/>
                  </a:lnTo>
                  <a:lnTo>
                    <a:pt x="31075" y="257719"/>
                  </a:lnTo>
                  <a:lnTo>
                    <a:pt x="50800" y="261728"/>
                  </a:lnTo>
                  <a:lnTo>
                    <a:pt x="4431112" y="261728"/>
                  </a:lnTo>
                  <a:lnTo>
                    <a:pt x="4450836" y="257719"/>
                  </a:lnTo>
                  <a:lnTo>
                    <a:pt x="4466989" y="246805"/>
                  </a:lnTo>
                  <a:lnTo>
                    <a:pt x="4477904" y="230652"/>
                  </a:lnTo>
                  <a:lnTo>
                    <a:pt x="4481912" y="210927"/>
                  </a:lnTo>
                  <a:lnTo>
                    <a:pt x="4481912" y="0"/>
                  </a:lnTo>
                  <a:close/>
                </a:path>
              </a:pathLst>
            </a:custGeom>
            <a:solidFill>
              <a:srgbClr val="E9F0E9"/>
            </a:solidFill>
          </p:spPr>
          <p:txBody>
            <a:bodyPr wrap="square" lIns="0" tIns="0" rIns="0" bIns="0" rtlCol="0"/>
            <a:lstStyle/>
            <a:p>
              <a:endParaRPr/>
            </a:p>
          </p:txBody>
        </p:sp>
      </p:grpSp>
      <p:sp>
        <p:nvSpPr>
          <p:cNvPr id="15" name="object 15"/>
          <p:cNvSpPr txBox="1"/>
          <p:nvPr/>
        </p:nvSpPr>
        <p:spPr>
          <a:xfrm>
            <a:off x="113868" y="2812092"/>
            <a:ext cx="4482465" cy="267702"/>
          </a:xfrm>
          <a:prstGeom prst="rect">
            <a:avLst/>
          </a:prstGeom>
        </p:spPr>
        <p:txBody>
          <a:bodyPr vert="horz" wrap="square" lIns="0" tIns="34925" rIns="0" bIns="0" rtlCol="0">
            <a:spAutoFit/>
          </a:bodyPr>
          <a:lstStyle/>
          <a:p>
            <a:pPr marR="93345">
              <a:lnSpc>
                <a:spcPts val="900"/>
              </a:lnSpc>
              <a:spcBef>
                <a:spcPts val="275"/>
              </a:spcBef>
            </a:pPr>
            <a:r>
              <a:rPr lang="en" sz="900" dirty="0">
                <a:latin typeface="Calibri"/>
                <a:cs typeface="Calibri"/>
              </a:rPr>
              <a:t>At E &gt; 100 TeV, neutrinos are noticeably absorbed by matter </a:t>
            </a:r>
            <a:r>
              <a:rPr sz="900" spc="165" dirty="0">
                <a:latin typeface="Cambria"/>
                <a:cs typeface="Cambria"/>
              </a:rPr>
              <a:t>→</a:t>
            </a:r>
            <a:r>
              <a:rPr sz="900" spc="50" dirty="0">
                <a:latin typeface="Cambria"/>
                <a:cs typeface="Cambria"/>
              </a:rPr>
              <a:t> </a:t>
            </a:r>
            <a:r>
              <a:rPr lang="en" sz="900" spc="-10" dirty="0">
                <a:latin typeface="Calibri"/>
                <a:cs typeface="Calibri"/>
              </a:rPr>
              <a:t>measurement of density by flux attenuation</a:t>
            </a:r>
            <a:endParaRPr sz="900" dirty="0">
              <a:latin typeface="Calibri"/>
              <a:cs typeface="Calibri"/>
            </a:endParaRPr>
          </a:p>
        </p:txBody>
      </p:sp>
      <p:sp>
        <p:nvSpPr>
          <p:cNvPr id="16" name="object 16"/>
          <p:cNvSpPr txBox="1"/>
          <p:nvPr/>
        </p:nvSpPr>
        <p:spPr>
          <a:xfrm>
            <a:off x="101168" y="3182673"/>
            <a:ext cx="4210685" cy="233045"/>
          </a:xfrm>
          <a:prstGeom prst="rect">
            <a:avLst/>
          </a:prstGeom>
        </p:spPr>
        <p:txBody>
          <a:bodyPr vert="horz" wrap="square" lIns="0" tIns="19685" rIns="0" bIns="0" rtlCol="0">
            <a:spAutoFit/>
          </a:bodyPr>
          <a:lstStyle/>
          <a:p>
            <a:pPr marL="12700" marR="5080">
              <a:lnSpc>
                <a:spcPts val="800"/>
              </a:lnSpc>
              <a:spcBef>
                <a:spcPts val="155"/>
              </a:spcBef>
            </a:pPr>
            <a:r>
              <a:rPr lang="en-US" sz="700" spc="-10" dirty="0">
                <a:latin typeface="Calibri"/>
                <a:cs typeface="Calibri"/>
              </a:rPr>
              <a:t>Source</a:t>
            </a:r>
            <a:r>
              <a:rPr sz="700" spc="-10" dirty="0">
                <a:latin typeface="Calibri"/>
                <a:cs typeface="Calibri"/>
              </a:rPr>
              <a:t>:</a:t>
            </a:r>
            <a:r>
              <a:rPr sz="700" spc="-5" dirty="0">
                <a:latin typeface="Calibri"/>
                <a:cs typeface="Calibri"/>
              </a:rPr>
              <a:t> </a:t>
            </a:r>
            <a:r>
              <a:rPr sz="700" spc="-10" dirty="0">
                <a:latin typeface="Calibri"/>
                <a:cs typeface="Calibri"/>
              </a:rPr>
              <a:t>Aartsen</a:t>
            </a:r>
            <a:r>
              <a:rPr sz="700" spc="-5" dirty="0">
                <a:latin typeface="Calibri"/>
                <a:cs typeface="Calibri"/>
              </a:rPr>
              <a:t> </a:t>
            </a:r>
            <a:r>
              <a:rPr sz="700" dirty="0">
                <a:latin typeface="Calibri"/>
                <a:cs typeface="Calibri"/>
              </a:rPr>
              <a:t>M.</a:t>
            </a:r>
            <a:r>
              <a:rPr sz="700" spc="-5" dirty="0">
                <a:latin typeface="Calibri"/>
                <a:cs typeface="Calibri"/>
              </a:rPr>
              <a:t> </a:t>
            </a:r>
            <a:r>
              <a:rPr sz="700" dirty="0">
                <a:latin typeface="Calibri"/>
                <a:cs typeface="Calibri"/>
              </a:rPr>
              <a:t>G.</a:t>
            </a:r>
            <a:r>
              <a:rPr sz="700" spc="-5" dirty="0">
                <a:latin typeface="Calibri"/>
                <a:cs typeface="Calibri"/>
              </a:rPr>
              <a:t> </a:t>
            </a:r>
            <a:r>
              <a:rPr sz="700" dirty="0">
                <a:latin typeface="Calibri"/>
                <a:cs typeface="Calibri"/>
              </a:rPr>
              <a:t>et</a:t>
            </a:r>
            <a:r>
              <a:rPr sz="700" spc="-5" dirty="0">
                <a:latin typeface="Calibri"/>
                <a:cs typeface="Calibri"/>
              </a:rPr>
              <a:t> </a:t>
            </a:r>
            <a:r>
              <a:rPr sz="700" dirty="0">
                <a:latin typeface="Calibri"/>
                <a:cs typeface="Calibri"/>
              </a:rPr>
              <a:t>al.</a:t>
            </a:r>
            <a:r>
              <a:rPr sz="700" spc="-5" dirty="0">
                <a:latin typeface="Calibri"/>
                <a:cs typeface="Calibri"/>
              </a:rPr>
              <a:t> </a:t>
            </a:r>
            <a:r>
              <a:rPr sz="700" spc="-10" dirty="0">
                <a:latin typeface="Calibri"/>
                <a:cs typeface="Calibri"/>
              </a:rPr>
              <a:t>Neutrino</a:t>
            </a:r>
            <a:r>
              <a:rPr sz="700" dirty="0">
                <a:latin typeface="Calibri"/>
                <a:cs typeface="Calibri"/>
              </a:rPr>
              <a:t> </a:t>
            </a:r>
            <a:r>
              <a:rPr sz="700" spc="-10" dirty="0">
                <a:latin typeface="Calibri"/>
                <a:cs typeface="Calibri"/>
              </a:rPr>
              <a:t>Interferometry</a:t>
            </a:r>
            <a:r>
              <a:rPr sz="700" spc="-5" dirty="0">
                <a:latin typeface="Calibri"/>
                <a:cs typeface="Calibri"/>
              </a:rPr>
              <a:t> </a:t>
            </a:r>
            <a:r>
              <a:rPr sz="700" dirty="0">
                <a:latin typeface="Calibri"/>
                <a:cs typeface="Calibri"/>
              </a:rPr>
              <a:t>for</a:t>
            </a:r>
            <a:r>
              <a:rPr sz="700" spc="-5" dirty="0">
                <a:latin typeface="Calibri"/>
                <a:cs typeface="Calibri"/>
              </a:rPr>
              <a:t> </a:t>
            </a:r>
            <a:r>
              <a:rPr sz="700" spc="-10" dirty="0">
                <a:latin typeface="Calibri"/>
                <a:cs typeface="Calibri"/>
              </a:rPr>
              <a:t>High‐Precision</a:t>
            </a:r>
            <a:r>
              <a:rPr sz="700" spc="-5" dirty="0">
                <a:latin typeface="Calibri"/>
                <a:cs typeface="Calibri"/>
              </a:rPr>
              <a:t> </a:t>
            </a:r>
            <a:r>
              <a:rPr sz="700" spc="-20" dirty="0">
                <a:latin typeface="Calibri"/>
                <a:cs typeface="Calibri"/>
              </a:rPr>
              <a:t>Tests</a:t>
            </a:r>
            <a:r>
              <a:rPr sz="700" spc="-5" dirty="0">
                <a:latin typeface="Calibri"/>
                <a:cs typeface="Calibri"/>
              </a:rPr>
              <a:t> </a:t>
            </a:r>
            <a:r>
              <a:rPr sz="700" dirty="0">
                <a:latin typeface="Calibri"/>
                <a:cs typeface="Calibri"/>
              </a:rPr>
              <a:t>of</a:t>
            </a:r>
            <a:r>
              <a:rPr sz="700" spc="-5" dirty="0">
                <a:latin typeface="Calibri"/>
                <a:cs typeface="Calibri"/>
              </a:rPr>
              <a:t> </a:t>
            </a:r>
            <a:r>
              <a:rPr sz="700" spc="-10" dirty="0">
                <a:latin typeface="Calibri"/>
                <a:cs typeface="Calibri"/>
              </a:rPr>
              <a:t>Lorentz</a:t>
            </a:r>
            <a:r>
              <a:rPr sz="700" spc="-5" dirty="0">
                <a:latin typeface="Calibri"/>
                <a:cs typeface="Calibri"/>
              </a:rPr>
              <a:t> </a:t>
            </a:r>
            <a:r>
              <a:rPr sz="700" spc="-10" dirty="0">
                <a:latin typeface="Calibri"/>
                <a:cs typeface="Calibri"/>
              </a:rPr>
              <a:t>Symmetry</a:t>
            </a:r>
            <a:r>
              <a:rPr sz="700" dirty="0">
                <a:latin typeface="Calibri"/>
                <a:cs typeface="Calibri"/>
              </a:rPr>
              <a:t> with</a:t>
            </a:r>
            <a:r>
              <a:rPr sz="700" spc="-5" dirty="0">
                <a:latin typeface="Calibri"/>
                <a:cs typeface="Calibri"/>
              </a:rPr>
              <a:t> </a:t>
            </a:r>
            <a:r>
              <a:rPr sz="700" dirty="0">
                <a:latin typeface="Calibri"/>
                <a:cs typeface="Calibri"/>
              </a:rPr>
              <a:t>IceCube</a:t>
            </a:r>
            <a:r>
              <a:rPr sz="700" spc="-5" dirty="0">
                <a:latin typeface="Calibri"/>
                <a:cs typeface="Calibri"/>
              </a:rPr>
              <a:t> </a:t>
            </a:r>
            <a:r>
              <a:rPr sz="700" spc="-25" dirty="0">
                <a:latin typeface="Calibri"/>
                <a:cs typeface="Calibri"/>
              </a:rPr>
              <a:t>//</a:t>
            </a:r>
            <a:r>
              <a:rPr sz="700" spc="500" dirty="0">
                <a:latin typeface="Calibri"/>
                <a:cs typeface="Calibri"/>
              </a:rPr>
              <a:t> </a:t>
            </a:r>
            <a:r>
              <a:rPr sz="700" spc="-10" dirty="0">
                <a:latin typeface="Calibri"/>
                <a:cs typeface="Calibri"/>
              </a:rPr>
              <a:t>Nature</a:t>
            </a:r>
            <a:r>
              <a:rPr sz="700" spc="-15" dirty="0">
                <a:latin typeface="Calibri"/>
                <a:cs typeface="Calibri"/>
              </a:rPr>
              <a:t> </a:t>
            </a:r>
            <a:r>
              <a:rPr sz="700" spc="-10" dirty="0">
                <a:latin typeface="Calibri"/>
                <a:cs typeface="Calibri"/>
              </a:rPr>
              <a:t>Physics. </a:t>
            </a:r>
            <a:r>
              <a:rPr sz="700" dirty="0">
                <a:latin typeface="Calibri"/>
                <a:cs typeface="Calibri"/>
              </a:rPr>
              <a:t>–</a:t>
            </a:r>
            <a:r>
              <a:rPr sz="700" spc="-10" dirty="0">
                <a:latin typeface="Calibri"/>
                <a:cs typeface="Calibri"/>
              </a:rPr>
              <a:t> </a:t>
            </a:r>
            <a:r>
              <a:rPr sz="700" dirty="0">
                <a:latin typeface="Calibri"/>
                <a:cs typeface="Calibri"/>
              </a:rPr>
              <a:t>2018.</a:t>
            </a:r>
            <a:r>
              <a:rPr sz="700" spc="-10" dirty="0">
                <a:latin typeface="Calibri"/>
                <a:cs typeface="Calibri"/>
              </a:rPr>
              <a:t> </a:t>
            </a:r>
            <a:r>
              <a:rPr sz="700" dirty="0">
                <a:latin typeface="Calibri"/>
                <a:cs typeface="Calibri"/>
              </a:rPr>
              <a:t>–</a:t>
            </a:r>
            <a:r>
              <a:rPr sz="700" spc="-10" dirty="0">
                <a:latin typeface="Calibri"/>
                <a:cs typeface="Calibri"/>
              </a:rPr>
              <a:t> Vol. </a:t>
            </a:r>
            <a:r>
              <a:rPr sz="700" dirty="0">
                <a:latin typeface="Calibri"/>
                <a:cs typeface="Calibri"/>
              </a:rPr>
              <a:t>14,</a:t>
            </a:r>
            <a:r>
              <a:rPr sz="700" spc="-10" dirty="0">
                <a:latin typeface="Calibri"/>
                <a:cs typeface="Calibri"/>
              </a:rPr>
              <a:t> </a:t>
            </a:r>
            <a:r>
              <a:rPr sz="700" dirty="0">
                <a:latin typeface="Calibri"/>
                <a:cs typeface="Calibri"/>
              </a:rPr>
              <a:t>No</a:t>
            </a:r>
            <a:r>
              <a:rPr sz="700" spc="-10" dirty="0">
                <a:latin typeface="Calibri"/>
                <a:cs typeface="Calibri"/>
              </a:rPr>
              <a:t> </a:t>
            </a:r>
            <a:r>
              <a:rPr sz="700" dirty="0">
                <a:latin typeface="Calibri"/>
                <a:cs typeface="Calibri"/>
              </a:rPr>
              <a:t>9.</a:t>
            </a:r>
            <a:r>
              <a:rPr sz="700" spc="-15" dirty="0">
                <a:latin typeface="Calibri"/>
                <a:cs typeface="Calibri"/>
              </a:rPr>
              <a:t> </a:t>
            </a:r>
            <a:r>
              <a:rPr sz="700" dirty="0">
                <a:latin typeface="Calibri"/>
                <a:cs typeface="Calibri"/>
              </a:rPr>
              <a:t>–</a:t>
            </a:r>
            <a:r>
              <a:rPr sz="700" spc="-10" dirty="0">
                <a:latin typeface="Calibri"/>
                <a:cs typeface="Calibri"/>
              </a:rPr>
              <a:t> </a:t>
            </a:r>
            <a:r>
              <a:rPr sz="700" dirty="0">
                <a:latin typeface="Calibri"/>
                <a:cs typeface="Calibri"/>
              </a:rPr>
              <a:t>Pp.</a:t>
            </a:r>
            <a:r>
              <a:rPr sz="700" spc="-10" dirty="0">
                <a:latin typeface="Calibri"/>
                <a:cs typeface="Calibri"/>
              </a:rPr>
              <a:t> </a:t>
            </a:r>
            <a:r>
              <a:rPr sz="700" dirty="0">
                <a:latin typeface="Calibri"/>
                <a:cs typeface="Calibri"/>
              </a:rPr>
              <a:t>961–966.</a:t>
            </a:r>
            <a:r>
              <a:rPr sz="700" spc="-10" dirty="0">
                <a:latin typeface="Calibri"/>
                <a:cs typeface="Calibri"/>
              </a:rPr>
              <a:t> </a:t>
            </a:r>
            <a:r>
              <a:rPr sz="700" dirty="0">
                <a:latin typeface="Calibri"/>
                <a:cs typeface="Calibri"/>
              </a:rPr>
              <a:t>–</a:t>
            </a:r>
            <a:r>
              <a:rPr sz="700" spc="-10" dirty="0">
                <a:latin typeface="Calibri"/>
                <a:cs typeface="Calibri"/>
              </a:rPr>
              <a:t> </a:t>
            </a:r>
            <a:r>
              <a:rPr sz="700" dirty="0">
                <a:latin typeface="Calibri"/>
                <a:cs typeface="Calibri"/>
              </a:rPr>
              <a:t>DOI:</a:t>
            </a:r>
            <a:r>
              <a:rPr sz="700" spc="-10" dirty="0">
                <a:latin typeface="Calibri"/>
                <a:cs typeface="Calibri"/>
              </a:rPr>
              <a:t> 10.1038/s41567‐018‐0172‐2</a:t>
            </a:r>
            <a:endParaRPr sz="700" dirty="0">
              <a:latin typeface="Calibri"/>
              <a:cs typeface="Calibri"/>
            </a:endParaRPr>
          </a:p>
        </p:txBody>
      </p:sp>
      <p:sp>
        <p:nvSpPr>
          <p:cNvPr id="17" name="object 17"/>
          <p:cNvSpPr txBox="1"/>
          <p:nvPr/>
        </p:nvSpPr>
        <p:spPr>
          <a:xfrm>
            <a:off x="4355503" y="3339600"/>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25</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8" name="object 2">
            <a:extLst>
              <a:ext uri="{FF2B5EF4-FFF2-40B4-BE49-F238E27FC236}">
                <a16:creationId xmlns:a16="http://schemas.microsoft.com/office/drawing/2014/main" id="{DC8DA877-A256-5C34-7DDA-D5F65FB12A86}"/>
              </a:ext>
            </a:extLst>
          </p:cNvPr>
          <p:cNvSpPr txBox="1"/>
          <p:nvPr/>
        </p:nvSpPr>
        <p:spPr>
          <a:xfrm>
            <a:off x="1390650" y="7113"/>
            <a:ext cx="9758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Energy and resource independence</a:t>
            </a:r>
          </a:p>
        </p:txBody>
      </p:sp>
      <p:sp>
        <p:nvSpPr>
          <p:cNvPr id="19" name="object 2">
            <a:extLst>
              <a:ext uri="{FF2B5EF4-FFF2-40B4-BE49-F238E27FC236}">
                <a16:creationId xmlns:a16="http://schemas.microsoft.com/office/drawing/2014/main" id="{194B0AE2-41D7-7193-3E92-335CEBDF09F7}"/>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Neutrino tomography of the Earth</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20601"/>
          </a:xfrm>
          <a:prstGeom prst="rect">
            <a:avLst/>
          </a:prstGeom>
        </p:spPr>
        <p:txBody>
          <a:bodyPr vert="horz" wrap="square" lIns="0" tIns="30480" rIns="0" bIns="0" rtlCol="0">
            <a:spAutoFit/>
          </a:bodyPr>
          <a:lstStyle/>
          <a:p>
            <a:pPr marL="12700">
              <a:lnSpc>
                <a:spcPct val="100000"/>
              </a:lnSpc>
              <a:spcBef>
                <a:spcPts val="240"/>
              </a:spcBef>
            </a:pPr>
            <a:r>
              <a:rPr spc="-10" dirty="0"/>
              <a:t>COHERENT</a:t>
            </a:r>
            <a:r>
              <a:rPr lang="en-US" spc="-10" dirty="0"/>
              <a:t> experiment</a:t>
            </a:r>
            <a:endParaRPr spc="-10" dirty="0"/>
          </a:p>
          <a:p>
            <a:pPr marL="12700">
              <a:lnSpc>
                <a:spcPct val="100000"/>
              </a:lnSpc>
              <a:spcBef>
                <a:spcPts val="125"/>
              </a:spcBef>
            </a:pPr>
            <a:r>
              <a:rPr lang="en-US" sz="700" spc="-10" dirty="0"/>
              <a:t>Coherent</a:t>
            </a:r>
            <a:r>
              <a:rPr sz="700" spc="-5" dirty="0"/>
              <a:t> </a:t>
            </a:r>
            <a:r>
              <a:rPr lang="en-US" sz="700" spc="-10" dirty="0"/>
              <a:t>elastic</a:t>
            </a:r>
            <a:r>
              <a:rPr sz="700" spc="-5" dirty="0"/>
              <a:t> </a:t>
            </a:r>
            <a:r>
              <a:rPr lang="en-US" sz="700" spc="-10" dirty="0"/>
              <a:t>neutrino-nucleus</a:t>
            </a:r>
            <a:r>
              <a:rPr sz="700" spc="-5" dirty="0"/>
              <a:t> </a:t>
            </a:r>
            <a:r>
              <a:rPr lang="en-US" sz="700" dirty="0"/>
              <a:t>scattering</a:t>
            </a:r>
            <a:r>
              <a:rPr sz="700" dirty="0"/>
              <a:t> </a:t>
            </a:r>
            <a:r>
              <a:rPr sz="700" spc="-10" dirty="0"/>
              <a:t>(CE</a:t>
            </a:r>
            <a:r>
              <a:rPr sz="700" b="0" i="1" spc="-10" dirty="0">
                <a:latin typeface="Sitka Text"/>
                <a:cs typeface="Sitka Text"/>
              </a:rPr>
              <a:t>𝜈</a:t>
            </a:r>
            <a:r>
              <a:rPr sz="700" spc="-10" dirty="0"/>
              <a:t>NS)</a:t>
            </a:r>
            <a:endParaRPr sz="700" dirty="0">
              <a:latin typeface="Sitka Text"/>
              <a:cs typeface="Sitka Text"/>
            </a:endParaRPr>
          </a:p>
        </p:txBody>
      </p:sp>
      <p:sp>
        <p:nvSpPr>
          <p:cNvPr id="6" name="object 6"/>
          <p:cNvSpPr txBox="1"/>
          <p:nvPr/>
        </p:nvSpPr>
        <p:spPr>
          <a:xfrm>
            <a:off x="50368" y="537570"/>
            <a:ext cx="2571216" cy="1974258"/>
          </a:xfrm>
          <a:prstGeom prst="rect">
            <a:avLst/>
          </a:prstGeom>
        </p:spPr>
        <p:txBody>
          <a:bodyPr vert="horz" wrap="square" lIns="0" tIns="12065" rIns="0" bIns="0" rtlCol="0">
            <a:spAutoFit/>
          </a:bodyPr>
          <a:lstStyle/>
          <a:p>
            <a:pPr marL="63500">
              <a:lnSpc>
                <a:spcPts val="1200"/>
              </a:lnSpc>
              <a:spcBef>
                <a:spcPts val="95"/>
              </a:spcBef>
            </a:pPr>
            <a:r>
              <a:rPr lang="en" sz="1000" b="1" dirty="0">
                <a:latin typeface="Calibri"/>
                <a:cs typeface="Calibri"/>
              </a:rPr>
              <a:t>Physics of the process</a:t>
            </a:r>
            <a:r>
              <a:rPr sz="1000" b="1" spc="-10" dirty="0">
                <a:latin typeface="Calibri"/>
                <a:cs typeface="Calibri"/>
              </a:rPr>
              <a:t>:</a:t>
            </a:r>
            <a:endParaRPr sz="1000" dirty="0">
              <a:latin typeface="Calibri"/>
              <a:cs typeface="Calibri"/>
            </a:endParaRPr>
          </a:p>
          <a:p>
            <a:pPr marL="290830" marR="232410">
              <a:lnSpc>
                <a:spcPct val="74700"/>
              </a:lnSpc>
              <a:spcBef>
                <a:spcPts val="300"/>
              </a:spcBef>
            </a:pPr>
            <a:r>
              <a:rPr lang="en" sz="1000" spc="-10" dirty="0">
                <a:latin typeface="Calibri"/>
                <a:cs typeface="Calibri"/>
              </a:rPr>
              <a:t>- Coherent interaction with all nucleons</a:t>
            </a:r>
          </a:p>
          <a:p>
            <a:pPr marL="290830" marR="232410">
              <a:lnSpc>
                <a:spcPct val="74700"/>
              </a:lnSpc>
              <a:spcBef>
                <a:spcPts val="300"/>
              </a:spcBef>
            </a:pPr>
            <a:r>
              <a:rPr lang="en-US" sz="1000" i="1" spc="310" dirty="0">
                <a:latin typeface="Calibri"/>
                <a:cs typeface="Calibri"/>
              </a:rPr>
              <a:t>-</a:t>
            </a:r>
            <a:r>
              <a:rPr sz="1000" i="1" spc="310" dirty="0">
                <a:latin typeface="Calibri"/>
                <a:cs typeface="Calibri"/>
              </a:rPr>
              <a:t>𝜎</a:t>
            </a:r>
            <a:r>
              <a:rPr sz="1000" i="1" spc="80" dirty="0">
                <a:latin typeface="Calibri"/>
                <a:cs typeface="Calibri"/>
              </a:rPr>
              <a:t> </a:t>
            </a:r>
            <a:r>
              <a:rPr sz="1000" dirty="0">
                <a:latin typeface="Cambria"/>
                <a:cs typeface="Cambria"/>
              </a:rPr>
              <a:t>∼</a:t>
            </a:r>
            <a:r>
              <a:rPr sz="1000" spc="50" dirty="0">
                <a:latin typeface="Cambria"/>
                <a:cs typeface="Cambria"/>
              </a:rPr>
              <a:t> </a:t>
            </a:r>
            <a:r>
              <a:rPr sz="1000" i="1" dirty="0">
                <a:latin typeface="Calibri"/>
                <a:cs typeface="Calibri"/>
              </a:rPr>
              <a:t>G</a:t>
            </a:r>
            <a:r>
              <a:rPr lang="en" sz="800" i="1" spc="-50" dirty="0">
                <a:latin typeface="Calibri"/>
                <a:cs typeface="Calibri"/>
              </a:rPr>
              <a:t>F </a:t>
            </a:r>
            <a:r>
              <a:rPr lang="ru-RU" sz="1000" baseline="27777" dirty="0">
                <a:latin typeface="Calibri"/>
                <a:cs typeface="Calibri"/>
              </a:rPr>
              <a:t>2</a:t>
            </a:r>
            <a:r>
              <a:rPr lang="ru-RU" sz="700" i="1" spc="-50" dirty="0">
                <a:latin typeface="Calibri"/>
                <a:cs typeface="Calibri"/>
              </a:rPr>
              <a:t> </a:t>
            </a:r>
            <a:r>
              <a:rPr sz="1000" i="1" dirty="0">
                <a:latin typeface="Calibri"/>
                <a:cs typeface="Calibri"/>
              </a:rPr>
              <a:t>N</a:t>
            </a:r>
            <a:r>
              <a:rPr sz="1050" baseline="27777" dirty="0">
                <a:latin typeface="Calibri"/>
                <a:cs typeface="Calibri"/>
              </a:rPr>
              <a:t>2</a:t>
            </a:r>
            <a:r>
              <a:rPr sz="1000" i="1" dirty="0">
                <a:latin typeface="Calibri"/>
                <a:cs typeface="Calibri"/>
              </a:rPr>
              <a:t>E</a:t>
            </a:r>
            <a:r>
              <a:rPr lang="ru-RU" sz="1050" i="1" spc="277" baseline="3968" dirty="0">
                <a:latin typeface="Sitka Text"/>
                <a:cs typeface="Sitka Text"/>
              </a:rPr>
              <a:t>𝜈</a:t>
            </a:r>
            <a:r>
              <a:rPr sz="1050" baseline="27777" dirty="0">
                <a:latin typeface="Calibri"/>
                <a:cs typeface="Calibri"/>
              </a:rPr>
              <a:t>2</a:t>
            </a:r>
            <a:r>
              <a:rPr sz="1050" spc="277" baseline="27777" dirty="0">
                <a:latin typeface="Calibri"/>
                <a:cs typeface="Calibri"/>
              </a:rPr>
              <a:t> </a:t>
            </a:r>
            <a:r>
              <a:rPr sz="1000" dirty="0">
                <a:latin typeface="Calibri"/>
                <a:cs typeface="Calibri"/>
              </a:rPr>
              <a:t>(N</a:t>
            </a:r>
            <a:r>
              <a:rPr sz="1000" spc="-5" dirty="0">
                <a:latin typeface="Calibri"/>
                <a:cs typeface="Calibri"/>
              </a:rPr>
              <a:t> </a:t>
            </a:r>
            <a:r>
              <a:rPr sz="1000" dirty="0">
                <a:latin typeface="Calibri"/>
                <a:cs typeface="Calibri"/>
              </a:rPr>
              <a:t>‐</a:t>
            </a:r>
            <a:r>
              <a:rPr sz="1000" spc="-5" dirty="0">
                <a:latin typeface="Calibri"/>
                <a:cs typeface="Calibri"/>
              </a:rPr>
              <a:t> </a:t>
            </a:r>
            <a:r>
              <a:rPr lang="en-US" sz="1000" dirty="0">
                <a:latin typeface="Calibri"/>
                <a:cs typeface="Calibri"/>
              </a:rPr>
              <a:t>number of neutrons</a:t>
            </a:r>
            <a:r>
              <a:rPr sz="1000" spc="-10" dirty="0">
                <a:latin typeface="Calibri"/>
                <a:cs typeface="Calibri"/>
              </a:rPr>
              <a:t>)</a:t>
            </a:r>
            <a:endParaRPr lang="en-US" sz="1000" spc="-10" dirty="0">
              <a:latin typeface="Calibri"/>
              <a:cs typeface="Calibri"/>
            </a:endParaRPr>
          </a:p>
          <a:p>
            <a:pPr marL="290830" marR="232410">
              <a:lnSpc>
                <a:spcPct val="74700"/>
              </a:lnSpc>
              <a:spcBef>
                <a:spcPts val="300"/>
              </a:spcBef>
            </a:pPr>
            <a:r>
              <a:rPr lang="en-US" sz="1000" dirty="0">
                <a:latin typeface="Calibri"/>
                <a:cs typeface="Calibri"/>
              </a:rPr>
              <a:t>- For</a:t>
            </a:r>
            <a:r>
              <a:rPr sz="1000" spc="-10" dirty="0">
                <a:latin typeface="Calibri"/>
                <a:cs typeface="Calibri"/>
              </a:rPr>
              <a:t> </a:t>
            </a:r>
            <a:r>
              <a:rPr sz="1050" baseline="27777" dirty="0">
                <a:latin typeface="Calibri"/>
                <a:cs typeface="Calibri"/>
              </a:rPr>
              <a:t>133</a:t>
            </a:r>
            <a:r>
              <a:rPr sz="1000" dirty="0">
                <a:latin typeface="Calibri"/>
                <a:cs typeface="Calibri"/>
              </a:rPr>
              <a:t>Cs:</a:t>
            </a:r>
            <a:r>
              <a:rPr sz="1000" spc="-15" dirty="0">
                <a:latin typeface="Calibri"/>
                <a:cs typeface="Calibri"/>
              </a:rPr>
              <a:t> </a:t>
            </a:r>
            <a:r>
              <a:rPr lang="en-US" sz="1000" dirty="0">
                <a:latin typeface="Calibri"/>
                <a:cs typeface="Calibri"/>
              </a:rPr>
              <a:t>enhancement by</a:t>
            </a:r>
            <a:r>
              <a:rPr sz="1000" spc="-15" dirty="0">
                <a:latin typeface="Calibri"/>
                <a:cs typeface="Calibri"/>
              </a:rPr>
              <a:t> </a:t>
            </a:r>
            <a:r>
              <a:rPr sz="1000" b="1" dirty="0">
                <a:latin typeface="Calibri"/>
                <a:cs typeface="Calibri"/>
              </a:rPr>
              <a:t>6000</a:t>
            </a:r>
            <a:r>
              <a:rPr sz="1000" b="1" spc="-5" dirty="0">
                <a:latin typeface="Calibri"/>
                <a:cs typeface="Calibri"/>
              </a:rPr>
              <a:t> </a:t>
            </a:r>
            <a:r>
              <a:rPr lang="en-US" sz="1000" b="1" spc="-25" dirty="0">
                <a:latin typeface="Calibri"/>
                <a:cs typeface="Calibri"/>
              </a:rPr>
              <a:t>times</a:t>
            </a:r>
            <a:endParaRPr sz="1000" dirty="0">
              <a:latin typeface="Calibri"/>
              <a:cs typeface="Calibri"/>
            </a:endParaRPr>
          </a:p>
          <a:p>
            <a:pPr marL="290830" algn="just">
              <a:lnSpc>
                <a:spcPts val="1200"/>
              </a:lnSpc>
            </a:pPr>
            <a:r>
              <a:rPr lang="en-US" sz="1000" dirty="0">
                <a:latin typeface="Calibri"/>
                <a:cs typeface="Calibri"/>
              </a:rPr>
              <a:t>- Threshold</a:t>
            </a:r>
            <a:r>
              <a:rPr sz="1000" dirty="0">
                <a:latin typeface="Calibri"/>
                <a:cs typeface="Calibri"/>
              </a:rPr>
              <a:t>:</a:t>
            </a:r>
            <a:r>
              <a:rPr sz="1000" spc="-20" dirty="0">
                <a:latin typeface="Calibri"/>
                <a:cs typeface="Calibri"/>
              </a:rPr>
              <a:t> </a:t>
            </a:r>
            <a:r>
              <a:rPr sz="1000" spc="125" dirty="0">
                <a:latin typeface="Calibri"/>
                <a:cs typeface="Calibri"/>
              </a:rPr>
              <a:t>E</a:t>
            </a:r>
            <a:r>
              <a:rPr sz="1050" i="1" spc="187" baseline="-11904" dirty="0">
                <a:latin typeface="Sitka Text"/>
                <a:cs typeface="Sitka Text"/>
              </a:rPr>
              <a:t>𝜈</a:t>
            </a:r>
            <a:r>
              <a:rPr sz="1050" i="1" spc="135" baseline="-11904" dirty="0">
                <a:latin typeface="Sitka Text"/>
                <a:cs typeface="Sitka Text"/>
              </a:rPr>
              <a:t> </a:t>
            </a:r>
            <a:r>
              <a:rPr sz="1000" dirty="0">
                <a:latin typeface="Calibri"/>
                <a:cs typeface="Calibri"/>
              </a:rPr>
              <a:t>&gt;</a:t>
            </a:r>
            <a:r>
              <a:rPr sz="1000" spc="-15" dirty="0">
                <a:latin typeface="Calibri"/>
                <a:cs typeface="Calibri"/>
              </a:rPr>
              <a:t> </a:t>
            </a:r>
            <a:r>
              <a:rPr sz="1000" dirty="0">
                <a:latin typeface="Calibri"/>
                <a:cs typeface="Calibri"/>
              </a:rPr>
              <a:t>20</a:t>
            </a:r>
            <a:r>
              <a:rPr sz="1000" spc="-20" dirty="0">
                <a:latin typeface="Calibri"/>
                <a:cs typeface="Calibri"/>
              </a:rPr>
              <a:t> </a:t>
            </a:r>
            <a:r>
              <a:rPr lang="en-US" sz="1000" spc="-25" dirty="0">
                <a:latin typeface="Calibri"/>
                <a:cs typeface="Calibri"/>
              </a:rPr>
              <a:t>MeV</a:t>
            </a:r>
            <a:endParaRPr sz="1000" dirty="0">
              <a:latin typeface="Calibri"/>
              <a:cs typeface="Calibri"/>
            </a:endParaRPr>
          </a:p>
          <a:p>
            <a:pPr marL="290830" marR="638810" indent="-227965" algn="just">
              <a:lnSpc>
                <a:spcPct val="100000"/>
              </a:lnSpc>
              <a:spcBef>
                <a:spcPts val="275"/>
              </a:spcBef>
            </a:pPr>
            <a:r>
              <a:rPr lang="en" sz="1000" b="1" spc="-10" dirty="0">
                <a:latin typeface="Calibri"/>
                <a:cs typeface="Calibri"/>
              </a:rPr>
              <a:t>First observation (2017)</a:t>
            </a:r>
            <a:r>
              <a:rPr sz="1000" b="1" spc="-10" dirty="0">
                <a:latin typeface="Calibri"/>
                <a:cs typeface="Calibri"/>
              </a:rPr>
              <a:t>: </a:t>
            </a:r>
            <a:endParaRPr lang="en-US" sz="1000" b="1" spc="-10" dirty="0">
              <a:latin typeface="Calibri"/>
              <a:cs typeface="Calibri"/>
            </a:endParaRPr>
          </a:p>
          <a:p>
            <a:pPr marL="290830" marR="638810" indent="-227965" algn="just">
              <a:lnSpc>
                <a:spcPct val="100000"/>
              </a:lnSpc>
              <a:spcBef>
                <a:spcPts val="275"/>
              </a:spcBef>
            </a:pPr>
            <a:r>
              <a:rPr lang="en-US" sz="1000" b="1" spc="-10" dirty="0">
                <a:latin typeface="Calibri"/>
                <a:cs typeface="Calibri"/>
              </a:rPr>
              <a:t>         - </a:t>
            </a:r>
            <a:r>
              <a:rPr lang="en-US" sz="1000" spc="-10" dirty="0">
                <a:latin typeface="Calibri"/>
                <a:cs typeface="Calibri"/>
              </a:rPr>
              <a:t>Detector</a:t>
            </a:r>
            <a:r>
              <a:rPr sz="1000" spc="-10" dirty="0">
                <a:latin typeface="Calibri"/>
                <a:cs typeface="Calibri"/>
              </a:rPr>
              <a:t>:</a:t>
            </a:r>
            <a:r>
              <a:rPr sz="1000" spc="-30" dirty="0">
                <a:latin typeface="Calibri"/>
                <a:cs typeface="Calibri"/>
              </a:rPr>
              <a:t> </a:t>
            </a:r>
            <a:r>
              <a:rPr sz="1000" dirty="0">
                <a:latin typeface="Calibri"/>
                <a:cs typeface="Calibri"/>
              </a:rPr>
              <a:t>CsI[Na]</a:t>
            </a:r>
            <a:r>
              <a:rPr sz="1000" spc="-25" dirty="0">
                <a:latin typeface="Calibri"/>
                <a:cs typeface="Calibri"/>
              </a:rPr>
              <a:t> </a:t>
            </a:r>
            <a:r>
              <a:rPr sz="1000" b="1" dirty="0">
                <a:latin typeface="Calibri"/>
                <a:cs typeface="Calibri"/>
              </a:rPr>
              <a:t>14.6</a:t>
            </a:r>
            <a:r>
              <a:rPr sz="1000" b="1" spc="-25" dirty="0">
                <a:latin typeface="Calibri"/>
                <a:cs typeface="Calibri"/>
              </a:rPr>
              <a:t> </a:t>
            </a:r>
            <a:r>
              <a:rPr lang="en-US" sz="1000" b="1" spc="-25" dirty="0">
                <a:latin typeface="Calibri"/>
                <a:cs typeface="Calibri"/>
              </a:rPr>
              <a:t>kg</a:t>
            </a:r>
            <a:r>
              <a:rPr sz="1000" b="1" dirty="0">
                <a:latin typeface="Calibri"/>
                <a:cs typeface="Calibri"/>
              </a:rPr>
              <a:t> </a:t>
            </a:r>
            <a:r>
              <a:rPr sz="1000" dirty="0">
                <a:latin typeface="Calibri"/>
                <a:cs typeface="Calibri"/>
              </a:rPr>
              <a:t>130</a:t>
            </a:r>
            <a:endParaRPr lang="en-US" sz="1000" spc="-35" dirty="0">
              <a:latin typeface="Calibri"/>
              <a:cs typeface="Calibri"/>
            </a:endParaRPr>
          </a:p>
          <a:p>
            <a:pPr marL="290830" marR="638810" indent="-227965" algn="just">
              <a:lnSpc>
                <a:spcPct val="100000"/>
              </a:lnSpc>
              <a:spcBef>
                <a:spcPts val="275"/>
              </a:spcBef>
            </a:pPr>
            <a:r>
              <a:rPr lang="en-US" sz="1000" spc="-35" dirty="0">
                <a:latin typeface="Calibri"/>
                <a:cs typeface="Calibri"/>
              </a:rPr>
              <a:t>             </a:t>
            </a:r>
            <a:r>
              <a:rPr lang="en-US" sz="1000" dirty="0">
                <a:latin typeface="Calibri"/>
                <a:cs typeface="Calibri"/>
              </a:rPr>
              <a:t>events</a:t>
            </a:r>
            <a:r>
              <a:rPr sz="1000" spc="-30" dirty="0">
                <a:latin typeface="Calibri"/>
                <a:cs typeface="Calibri"/>
              </a:rPr>
              <a:t> </a:t>
            </a:r>
            <a:r>
              <a:rPr lang="en-US" sz="1000" dirty="0">
                <a:latin typeface="Calibri"/>
                <a:cs typeface="Calibri"/>
              </a:rPr>
              <a:t>in</a:t>
            </a:r>
            <a:r>
              <a:rPr sz="1000" spc="-30" dirty="0">
                <a:latin typeface="Calibri"/>
                <a:cs typeface="Calibri"/>
              </a:rPr>
              <a:t> </a:t>
            </a:r>
            <a:r>
              <a:rPr sz="1000" dirty="0">
                <a:latin typeface="Calibri"/>
                <a:cs typeface="Calibri"/>
              </a:rPr>
              <a:t>308</a:t>
            </a:r>
            <a:r>
              <a:rPr sz="1000" spc="-35" dirty="0">
                <a:latin typeface="Calibri"/>
                <a:cs typeface="Calibri"/>
              </a:rPr>
              <a:t> </a:t>
            </a:r>
            <a:r>
              <a:rPr lang="en-US" sz="1000" spc="-20" dirty="0">
                <a:latin typeface="Calibri"/>
                <a:cs typeface="Calibri"/>
              </a:rPr>
              <a:t>days</a:t>
            </a:r>
          </a:p>
          <a:p>
            <a:pPr marL="290830" marR="638810" indent="-227965" algn="just">
              <a:lnSpc>
                <a:spcPct val="100000"/>
              </a:lnSpc>
              <a:spcBef>
                <a:spcPts val="275"/>
              </a:spcBef>
            </a:pPr>
            <a:r>
              <a:rPr sz="1000" spc="-20" dirty="0">
                <a:latin typeface="Calibri"/>
                <a:cs typeface="Calibri"/>
              </a:rPr>
              <a:t> </a:t>
            </a:r>
            <a:r>
              <a:rPr lang="en-US" sz="1000" spc="-20" dirty="0">
                <a:latin typeface="Calibri"/>
                <a:cs typeface="Calibri"/>
              </a:rPr>
              <a:t>        - </a:t>
            </a:r>
            <a:r>
              <a:rPr lang="en-US" sz="1000" spc="-10" dirty="0">
                <a:latin typeface="Calibri"/>
                <a:cs typeface="Calibri"/>
              </a:rPr>
              <a:t>Significance</a:t>
            </a:r>
            <a:r>
              <a:rPr sz="1000" spc="-10" dirty="0">
                <a:latin typeface="Calibri"/>
                <a:cs typeface="Calibri"/>
              </a:rPr>
              <a:t>:</a:t>
            </a:r>
            <a:r>
              <a:rPr sz="1000" spc="50" dirty="0">
                <a:latin typeface="Calibri"/>
                <a:cs typeface="Calibri"/>
              </a:rPr>
              <a:t> </a:t>
            </a:r>
            <a:r>
              <a:rPr sz="1000" spc="-20" dirty="0">
                <a:latin typeface="Calibri"/>
                <a:cs typeface="Calibri"/>
              </a:rPr>
              <a:t>6.7σ</a:t>
            </a:r>
            <a:endParaRPr sz="1000" dirty="0">
              <a:latin typeface="Calibri"/>
              <a:cs typeface="Calibri"/>
            </a:endParaRPr>
          </a:p>
          <a:p>
            <a:pPr marL="290830" algn="just">
              <a:lnSpc>
                <a:spcPts val="1180"/>
              </a:lnSpc>
            </a:pPr>
            <a:r>
              <a:rPr lang="en-US" sz="1000" spc="-10" dirty="0">
                <a:latin typeface="Calibri"/>
                <a:cs typeface="Calibri"/>
              </a:rPr>
              <a:t> - Expansion</a:t>
            </a:r>
            <a:r>
              <a:rPr sz="1000" spc="-10" dirty="0">
                <a:latin typeface="Calibri"/>
                <a:cs typeface="Calibri"/>
              </a:rPr>
              <a:t>: </a:t>
            </a:r>
            <a:r>
              <a:rPr sz="1000" dirty="0">
                <a:latin typeface="Calibri"/>
                <a:cs typeface="Calibri"/>
              </a:rPr>
              <a:t>Ar</a:t>
            </a:r>
            <a:r>
              <a:rPr sz="1000" spc="-5" dirty="0">
                <a:latin typeface="Calibri"/>
                <a:cs typeface="Calibri"/>
              </a:rPr>
              <a:t> </a:t>
            </a:r>
            <a:r>
              <a:rPr sz="1000" dirty="0">
                <a:latin typeface="Calibri"/>
                <a:cs typeface="Calibri"/>
              </a:rPr>
              <a:t>(2020),</a:t>
            </a:r>
            <a:r>
              <a:rPr sz="1000" spc="-5" dirty="0">
                <a:latin typeface="Calibri"/>
                <a:cs typeface="Calibri"/>
              </a:rPr>
              <a:t> </a:t>
            </a:r>
            <a:r>
              <a:rPr sz="1000" dirty="0">
                <a:latin typeface="Calibri"/>
                <a:cs typeface="Calibri"/>
              </a:rPr>
              <a:t>24</a:t>
            </a:r>
            <a:r>
              <a:rPr sz="1000" spc="-5" dirty="0">
                <a:latin typeface="Calibri"/>
                <a:cs typeface="Calibri"/>
              </a:rPr>
              <a:t> </a:t>
            </a:r>
            <a:r>
              <a:rPr lang="en-US" sz="1000" spc="-25" dirty="0">
                <a:latin typeface="Calibri"/>
                <a:cs typeface="Calibri"/>
              </a:rPr>
              <a:t>kg</a:t>
            </a:r>
            <a:endParaRPr sz="1000" dirty="0">
              <a:latin typeface="Calibri"/>
              <a:cs typeface="Calibri"/>
            </a:endParaRPr>
          </a:p>
          <a:p>
            <a:pPr marL="63500" algn="just">
              <a:lnSpc>
                <a:spcPts val="1200"/>
              </a:lnSpc>
            </a:pPr>
            <a:r>
              <a:rPr lang="en" sz="1000" b="1" dirty="0">
                <a:latin typeface="Calibri"/>
                <a:cs typeface="Calibri"/>
              </a:rPr>
              <a:t>Practical significance</a:t>
            </a:r>
            <a:r>
              <a:rPr sz="1000" dirty="0">
                <a:latin typeface="Calibri"/>
                <a:cs typeface="Calibri"/>
              </a:rPr>
              <a:t>:</a:t>
            </a:r>
            <a:r>
              <a:rPr sz="1000" spc="55" dirty="0">
                <a:latin typeface="Calibri"/>
                <a:cs typeface="Calibri"/>
              </a:rPr>
              <a:t> </a:t>
            </a:r>
            <a:r>
              <a:rPr lang="en-US" sz="1000" dirty="0">
                <a:latin typeface="Calibri"/>
                <a:cs typeface="Calibri"/>
              </a:rPr>
              <a:t>detectors</a:t>
            </a:r>
            <a:r>
              <a:rPr sz="1000" spc="55" dirty="0">
                <a:latin typeface="Calibri"/>
                <a:cs typeface="Calibri"/>
              </a:rPr>
              <a:t> </a:t>
            </a:r>
            <a:r>
              <a:rPr lang="en-US" sz="1000" spc="-25" dirty="0">
                <a:latin typeface="Calibri"/>
                <a:cs typeface="Calibri"/>
              </a:rPr>
              <a:t>of tens of kg</a:t>
            </a:r>
            <a:endParaRPr sz="1000" dirty="0">
              <a:latin typeface="Calibri"/>
              <a:cs typeface="Calibri"/>
            </a:endParaRPr>
          </a:p>
        </p:txBody>
      </p:sp>
      <p:pic>
        <p:nvPicPr>
          <p:cNvPr id="7" name="object 7"/>
          <p:cNvPicPr/>
          <p:nvPr/>
        </p:nvPicPr>
        <p:blipFill>
          <a:blip r:embed="rId3" cstate="print"/>
          <a:stretch>
            <a:fillRect/>
          </a:stretch>
        </p:blipFill>
        <p:spPr>
          <a:xfrm>
            <a:off x="2457450" y="555521"/>
            <a:ext cx="2150745" cy="2059523"/>
          </a:xfrm>
          <a:prstGeom prst="rect">
            <a:avLst/>
          </a:prstGeom>
        </p:spPr>
      </p:pic>
      <p:sp>
        <p:nvSpPr>
          <p:cNvPr id="8" name="object 8"/>
          <p:cNvSpPr txBox="1"/>
          <p:nvPr/>
        </p:nvSpPr>
        <p:spPr>
          <a:xfrm>
            <a:off x="2715833" y="2615045"/>
            <a:ext cx="1996439" cy="135293"/>
          </a:xfrm>
          <a:prstGeom prst="rect">
            <a:avLst/>
          </a:prstGeom>
        </p:spPr>
        <p:txBody>
          <a:bodyPr vert="horz" wrap="square" lIns="0" tIns="12065" rIns="0" bIns="0" rtlCol="0">
            <a:spAutoFit/>
          </a:bodyPr>
          <a:lstStyle/>
          <a:p>
            <a:pPr marL="12700">
              <a:lnSpc>
                <a:spcPct val="100000"/>
              </a:lnSpc>
              <a:spcBef>
                <a:spcPts val="95"/>
              </a:spcBef>
            </a:pPr>
            <a:r>
              <a:rPr lang="en-US" sz="800" b="1" dirty="0">
                <a:solidFill>
                  <a:srgbClr val="339733"/>
                </a:solidFill>
                <a:latin typeface="Calibri"/>
                <a:cs typeface="Calibri"/>
              </a:rPr>
              <a:t>Figure </a:t>
            </a:r>
            <a:r>
              <a:rPr sz="800" b="1" dirty="0">
                <a:solidFill>
                  <a:srgbClr val="339733"/>
                </a:solidFill>
                <a:latin typeface="Calibri"/>
                <a:cs typeface="Calibri"/>
              </a:rPr>
              <a:t>18.</a:t>
            </a:r>
            <a:r>
              <a:rPr sz="800" b="1" spc="-10" dirty="0">
                <a:solidFill>
                  <a:srgbClr val="339733"/>
                </a:solidFill>
                <a:latin typeface="Calibri"/>
                <a:cs typeface="Calibri"/>
              </a:rPr>
              <a:t> </a:t>
            </a:r>
            <a:r>
              <a:rPr lang="en" sz="800" spc="-10" dirty="0">
                <a:latin typeface="Calibri"/>
                <a:cs typeface="Calibri"/>
              </a:rPr>
              <a:t>COHERENT setup in</a:t>
            </a:r>
            <a:r>
              <a:rPr lang="ru-RU" sz="800" spc="-10" dirty="0">
                <a:latin typeface="Calibri"/>
                <a:cs typeface="Calibri"/>
              </a:rPr>
              <a:t> </a:t>
            </a:r>
            <a:r>
              <a:rPr sz="800" dirty="0">
                <a:latin typeface="Calibri"/>
                <a:cs typeface="Calibri"/>
              </a:rPr>
              <a:t>Oak</a:t>
            </a:r>
            <a:r>
              <a:rPr sz="800" spc="-10" dirty="0">
                <a:latin typeface="Calibri"/>
                <a:cs typeface="Calibri"/>
              </a:rPr>
              <a:t> Ridge.</a:t>
            </a:r>
            <a:endParaRPr sz="800" dirty="0">
              <a:latin typeface="Calibri"/>
              <a:cs typeface="Calibri"/>
            </a:endParaRPr>
          </a:p>
        </p:txBody>
      </p:sp>
      <p:sp>
        <p:nvSpPr>
          <p:cNvPr id="9" name="object 9"/>
          <p:cNvSpPr/>
          <p:nvPr/>
        </p:nvSpPr>
        <p:spPr>
          <a:xfrm>
            <a:off x="63067" y="2829775"/>
            <a:ext cx="4482465" cy="167005"/>
          </a:xfrm>
          <a:custGeom>
            <a:avLst/>
            <a:gdLst/>
            <a:ahLst/>
            <a:cxnLst/>
            <a:rect l="l" t="t" r="r" b="b"/>
            <a:pathLst>
              <a:path w="4482465" h="167005">
                <a:moveTo>
                  <a:pt x="4431112" y="0"/>
                </a:moveTo>
                <a:lnTo>
                  <a:pt x="50800" y="0"/>
                </a:lnTo>
                <a:lnTo>
                  <a:pt x="31075" y="4008"/>
                </a:lnTo>
                <a:lnTo>
                  <a:pt x="14922" y="14922"/>
                </a:lnTo>
                <a:lnTo>
                  <a:pt x="4008" y="31075"/>
                </a:lnTo>
                <a:lnTo>
                  <a:pt x="0" y="50800"/>
                </a:lnTo>
                <a:lnTo>
                  <a:pt x="0" y="166826"/>
                </a:lnTo>
                <a:lnTo>
                  <a:pt x="4481912" y="166826"/>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sp>
        <p:nvSpPr>
          <p:cNvPr id="10" name="object 10"/>
          <p:cNvSpPr txBox="1"/>
          <p:nvPr/>
        </p:nvSpPr>
        <p:spPr>
          <a:xfrm>
            <a:off x="71016" y="2456268"/>
            <a:ext cx="2266950" cy="551433"/>
          </a:xfrm>
          <a:prstGeom prst="rect">
            <a:avLst/>
          </a:prstGeom>
        </p:spPr>
        <p:txBody>
          <a:bodyPr vert="horz" wrap="square" lIns="0" tIns="50800" rIns="0" bIns="0" rtlCol="0">
            <a:spAutoFit/>
          </a:bodyPr>
          <a:lstStyle/>
          <a:p>
            <a:pPr marL="38100" marR="30480">
              <a:lnSpc>
                <a:spcPct val="74700"/>
              </a:lnSpc>
              <a:spcBef>
                <a:spcPts val="400"/>
              </a:spcBef>
            </a:pPr>
            <a:r>
              <a:rPr lang="en-US" sz="1000" spc="-10" dirty="0">
                <a:latin typeface="Calibri"/>
                <a:cs typeface="Calibri"/>
              </a:rPr>
              <a:t>register reactor</a:t>
            </a:r>
            <a:r>
              <a:rPr sz="1000" spc="-15" dirty="0">
                <a:latin typeface="Calibri"/>
                <a:cs typeface="Calibri"/>
              </a:rPr>
              <a:t> </a:t>
            </a:r>
            <a:r>
              <a:rPr sz="1000" i="1" spc="-204" dirty="0">
                <a:latin typeface="Calibri"/>
                <a:cs typeface="Calibri"/>
              </a:rPr>
              <a:t>𝜈</a:t>
            </a:r>
            <a:r>
              <a:rPr sz="1000" spc="-204" dirty="0">
                <a:latin typeface="Times New Roman"/>
                <a:cs typeface="Times New Roman"/>
              </a:rPr>
              <a:t>¯</a:t>
            </a:r>
            <a:r>
              <a:rPr sz="1050" i="1" spc="-307" baseline="-11904" dirty="0">
                <a:latin typeface="Calibri"/>
                <a:cs typeface="Calibri"/>
              </a:rPr>
              <a:t>e</a:t>
            </a:r>
            <a:r>
              <a:rPr sz="1050" i="1" spc="135" baseline="-11904" dirty="0">
                <a:latin typeface="Calibri"/>
                <a:cs typeface="Calibri"/>
              </a:rPr>
              <a:t> </a:t>
            </a:r>
            <a:r>
              <a:rPr lang="en-US" sz="1000" i="1" spc="-10" dirty="0">
                <a:latin typeface="Calibri"/>
                <a:cs typeface="Calibri"/>
              </a:rPr>
              <a:t> </a:t>
            </a:r>
            <a:r>
              <a:rPr lang="en-US" sz="1000" spc="-10" dirty="0">
                <a:latin typeface="Calibri"/>
                <a:cs typeface="Calibri"/>
              </a:rPr>
              <a:t>at distances</a:t>
            </a:r>
            <a:r>
              <a:rPr sz="1000" spc="-25" dirty="0">
                <a:latin typeface="Calibri"/>
                <a:cs typeface="Calibri"/>
              </a:rPr>
              <a:t> </a:t>
            </a:r>
            <a:r>
              <a:rPr sz="1000" dirty="0">
                <a:latin typeface="Calibri"/>
                <a:cs typeface="Calibri"/>
              </a:rPr>
              <a:t>20‐30</a:t>
            </a:r>
            <a:r>
              <a:rPr sz="1000" spc="-25" dirty="0">
                <a:latin typeface="Calibri"/>
                <a:cs typeface="Calibri"/>
              </a:rPr>
              <a:t> </a:t>
            </a:r>
            <a:r>
              <a:rPr lang="en-US" sz="1000" spc="-25" dirty="0">
                <a:latin typeface="Calibri"/>
                <a:cs typeface="Calibri"/>
              </a:rPr>
              <a:t>m</a:t>
            </a:r>
            <a:r>
              <a:rPr sz="1000" spc="-25" dirty="0">
                <a:latin typeface="Calibri"/>
                <a:cs typeface="Calibri"/>
              </a:rPr>
              <a:t>.</a:t>
            </a:r>
            <a:endParaRPr lang="en-US" sz="1000" spc="-25" dirty="0">
              <a:latin typeface="Calibri"/>
              <a:cs typeface="Calibri"/>
            </a:endParaRPr>
          </a:p>
          <a:p>
            <a:pPr marL="38100" marR="30480">
              <a:lnSpc>
                <a:spcPct val="74700"/>
              </a:lnSpc>
              <a:spcBef>
                <a:spcPts val="400"/>
              </a:spcBef>
            </a:pPr>
            <a:endParaRPr sz="1000" dirty="0">
              <a:latin typeface="Calibri"/>
              <a:cs typeface="Calibri"/>
            </a:endParaRPr>
          </a:p>
          <a:p>
            <a:pPr marL="38100">
              <a:lnSpc>
                <a:spcPct val="100000"/>
              </a:lnSpc>
              <a:spcBef>
                <a:spcPts val="509"/>
              </a:spcBef>
            </a:pPr>
            <a:r>
              <a:rPr lang="en" sz="1000" dirty="0">
                <a:solidFill>
                  <a:srgbClr val="FFFFFF"/>
                </a:solidFill>
                <a:latin typeface="Calibri"/>
                <a:cs typeface="Calibri"/>
              </a:rPr>
              <a:t>Paradigm shift</a:t>
            </a:r>
            <a:endParaRPr sz="1000" dirty="0">
              <a:latin typeface="Calibri"/>
              <a:cs typeface="Calibri"/>
            </a:endParaRPr>
          </a:p>
        </p:txBody>
      </p:sp>
      <p:grpSp>
        <p:nvGrpSpPr>
          <p:cNvPr id="11" name="object 11"/>
          <p:cNvGrpSpPr/>
          <p:nvPr/>
        </p:nvGrpSpPr>
        <p:grpSpPr>
          <a:xfrm>
            <a:off x="63067" y="2983953"/>
            <a:ext cx="4482465" cy="222250"/>
            <a:chOff x="63067" y="2983953"/>
            <a:chExt cx="4482465" cy="222250"/>
          </a:xfrm>
        </p:grpSpPr>
        <p:pic>
          <p:nvPicPr>
            <p:cNvPr id="12" name="object 12"/>
            <p:cNvPicPr/>
            <p:nvPr/>
          </p:nvPicPr>
          <p:blipFill>
            <a:blip r:embed="rId4" cstate="print"/>
            <a:stretch>
              <a:fillRect/>
            </a:stretch>
          </p:blipFill>
          <p:spPr>
            <a:xfrm>
              <a:off x="63067" y="2983953"/>
              <a:ext cx="4481912" cy="50609"/>
            </a:xfrm>
            <a:prstGeom prst="rect">
              <a:avLst/>
            </a:prstGeom>
          </p:spPr>
        </p:pic>
        <p:sp>
          <p:nvSpPr>
            <p:cNvPr id="13" name="object 13"/>
            <p:cNvSpPr/>
            <p:nvPr/>
          </p:nvSpPr>
          <p:spPr>
            <a:xfrm>
              <a:off x="63067" y="3028228"/>
              <a:ext cx="4482465" cy="178435"/>
            </a:xfrm>
            <a:custGeom>
              <a:avLst/>
              <a:gdLst/>
              <a:ahLst/>
              <a:cxnLst/>
              <a:rect l="l" t="t" r="r" b="b"/>
              <a:pathLst>
                <a:path w="4482465" h="178435">
                  <a:moveTo>
                    <a:pt x="4481912" y="0"/>
                  </a:moveTo>
                  <a:lnTo>
                    <a:pt x="0" y="0"/>
                  </a:lnTo>
                  <a:lnTo>
                    <a:pt x="0" y="127048"/>
                  </a:lnTo>
                  <a:lnTo>
                    <a:pt x="4008" y="146772"/>
                  </a:lnTo>
                  <a:lnTo>
                    <a:pt x="14922" y="162925"/>
                  </a:lnTo>
                  <a:lnTo>
                    <a:pt x="31075" y="173839"/>
                  </a:lnTo>
                  <a:lnTo>
                    <a:pt x="50800" y="177848"/>
                  </a:lnTo>
                  <a:lnTo>
                    <a:pt x="4431112" y="177848"/>
                  </a:lnTo>
                  <a:lnTo>
                    <a:pt x="4450836" y="173839"/>
                  </a:lnTo>
                  <a:lnTo>
                    <a:pt x="4466989" y="162925"/>
                  </a:lnTo>
                  <a:lnTo>
                    <a:pt x="4477904" y="146772"/>
                  </a:lnTo>
                  <a:lnTo>
                    <a:pt x="4481912" y="127048"/>
                  </a:lnTo>
                  <a:lnTo>
                    <a:pt x="4481912" y="0"/>
                  </a:lnTo>
                  <a:close/>
                </a:path>
              </a:pathLst>
            </a:custGeom>
            <a:solidFill>
              <a:srgbClr val="E7EAE7"/>
            </a:solidFill>
          </p:spPr>
          <p:txBody>
            <a:bodyPr wrap="square" lIns="0" tIns="0" rIns="0" bIns="0" rtlCol="0"/>
            <a:lstStyle/>
            <a:p>
              <a:endParaRPr/>
            </a:p>
          </p:txBody>
        </p:sp>
      </p:grpSp>
      <p:sp>
        <p:nvSpPr>
          <p:cNvPr id="14" name="object 14"/>
          <p:cNvSpPr txBox="1"/>
          <p:nvPr/>
        </p:nvSpPr>
        <p:spPr>
          <a:xfrm>
            <a:off x="102225" y="3040066"/>
            <a:ext cx="4456430" cy="388183"/>
          </a:xfrm>
          <a:prstGeom prst="rect">
            <a:avLst/>
          </a:prstGeom>
        </p:spPr>
        <p:txBody>
          <a:bodyPr vert="horz" wrap="square" lIns="0" tIns="12065" rIns="0" bIns="0" rtlCol="0">
            <a:spAutoFit/>
          </a:bodyPr>
          <a:lstStyle/>
          <a:p>
            <a:pPr marL="12700">
              <a:lnSpc>
                <a:spcPct val="100000"/>
              </a:lnSpc>
              <a:spcBef>
                <a:spcPts val="95"/>
              </a:spcBef>
            </a:pPr>
            <a:r>
              <a:rPr lang="en" sz="1000" dirty="0">
                <a:latin typeface="Calibri"/>
                <a:cs typeface="Calibri"/>
              </a:rPr>
              <a:t>From kiloton detectors to setups of kilogram mass</a:t>
            </a:r>
            <a:endParaRPr lang="ru-RU" sz="1000" spc="-10" dirty="0">
              <a:latin typeface="Calibri"/>
              <a:cs typeface="Calibri"/>
            </a:endParaRPr>
          </a:p>
          <a:p>
            <a:pPr marL="12700">
              <a:lnSpc>
                <a:spcPct val="100000"/>
              </a:lnSpc>
              <a:spcBef>
                <a:spcPts val="95"/>
              </a:spcBef>
            </a:pPr>
            <a:r>
              <a:rPr lang="en-US" sz="500" spc="-10" dirty="0">
                <a:latin typeface="Calibri"/>
                <a:cs typeface="Calibri"/>
              </a:rPr>
              <a:t>Source</a:t>
            </a:r>
            <a:r>
              <a:rPr sz="500" spc="-10" dirty="0">
                <a:latin typeface="Calibri"/>
                <a:cs typeface="Calibri"/>
              </a:rPr>
              <a:t>:</a:t>
            </a:r>
            <a:r>
              <a:rPr sz="500" spc="10" dirty="0">
                <a:latin typeface="Calibri"/>
                <a:cs typeface="Calibri"/>
              </a:rPr>
              <a:t> </a:t>
            </a:r>
            <a:r>
              <a:rPr sz="500" spc="-10" dirty="0">
                <a:latin typeface="Calibri"/>
                <a:cs typeface="Calibri"/>
              </a:rPr>
              <a:t>Akimov</a:t>
            </a:r>
            <a:r>
              <a:rPr sz="500" dirty="0">
                <a:latin typeface="Calibri"/>
                <a:cs typeface="Calibri"/>
              </a:rPr>
              <a:t> D.,</a:t>
            </a:r>
            <a:r>
              <a:rPr sz="500" spc="10" dirty="0">
                <a:latin typeface="Calibri"/>
                <a:cs typeface="Calibri"/>
              </a:rPr>
              <a:t> </a:t>
            </a:r>
            <a:r>
              <a:rPr sz="500" dirty="0">
                <a:latin typeface="Calibri"/>
                <a:cs typeface="Calibri"/>
              </a:rPr>
              <a:t>et</a:t>
            </a:r>
            <a:r>
              <a:rPr sz="500" spc="10" dirty="0">
                <a:latin typeface="Calibri"/>
                <a:cs typeface="Calibri"/>
              </a:rPr>
              <a:t> </a:t>
            </a:r>
            <a:r>
              <a:rPr sz="500" dirty="0">
                <a:latin typeface="Calibri"/>
                <a:cs typeface="Calibri"/>
              </a:rPr>
              <a:t>al.</a:t>
            </a:r>
            <a:r>
              <a:rPr sz="500" spc="10" dirty="0">
                <a:latin typeface="Calibri"/>
                <a:cs typeface="Calibri"/>
              </a:rPr>
              <a:t> </a:t>
            </a:r>
            <a:r>
              <a:rPr sz="500" spc="-10" dirty="0">
                <a:latin typeface="Calibri"/>
                <a:cs typeface="Calibri"/>
              </a:rPr>
              <a:t>COHERENT</a:t>
            </a:r>
            <a:r>
              <a:rPr sz="500" spc="10" dirty="0">
                <a:latin typeface="Calibri"/>
                <a:cs typeface="Calibri"/>
              </a:rPr>
              <a:t> </a:t>
            </a:r>
            <a:r>
              <a:rPr sz="500" spc="-10" dirty="0">
                <a:latin typeface="Calibri"/>
                <a:cs typeface="Calibri"/>
              </a:rPr>
              <a:t>Collaboration.</a:t>
            </a:r>
            <a:r>
              <a:rPr sz="500" spc="10" dirty="0">
                <a:latin typeface="Calibri"/>
                <a:cs typeface="Calibri"/>
              </a:rPr>
              <a:t> </a:t>
            </a:r>
            <a:r>
              <a:rPr sz="500" spc="-10" dirty="0">
                <a:latin typeface="Calibri"/>
                <a:cs typeface="Calibri"/>
              </a:rPr>
              <a:t>Observation</a:t>
            </a:r>
            <a:r>
              <a:rPr sz="500" spc="10" dirty="0">
                <a:latin typeface="Calibri"/>
                <a:cs typeface="Calibri"/>
              </a:rPr>
              <a:t> </a:t>
            </a:r>
            <a:r>
              <a:rPr sz="500" dirty="0">
                <a:latin typeface="Calibri"/>
                <a:cs typeface="Calibri"/>
              </a:rPr>
              <a:t>of</a:t>
            </a:r>
            <a:r>
              <a:rPr sz="500" spc="10" dirty="0">
                <a:latin typeface="Calibri"/>
                <a:cs typeface="Calibri"/>
              </a:rPr>
              <a:t> </a:t>
            </a:r>
            <a:r>
              <a:rPr sz="500" spc="-10" dirty="0">
                <a:latin typeface="Calibri"/>
                <a:cs typeface="Calibri"/>
              </a:rPr>
              <a:t>coherent</a:t>
            </a:r>
            <a:r>
              <a:rPr sz="500" spc="10" dirty="0">
                <a:latin typeface="Calibri"/>
                <a:cs typeface="Calibri"/>
              </a:rPr>
              <a:t> </a:t>
            </a:r>
            <a:r>
              <a:rPr sz="500" spc="-10" dirty="0">
                <a:latin typeface="Calibri"/>
                <a:cs typeface="Calibri"/>
              </a:rPr>
              <a:t>elastic</a:t>
            </a:r>
            <a:r>
              <a:rPr sz="500" spc="10" dirty="0">
                <a:latin typeface="Calibri"/>
                <a:cs typeface="Calibri"/>
              </a:rPr>
              <a:t> </a:t>
            </a:r>
            <a:r>
              <a:rPr sz="500" spc="-10" dirty="0">
                <a:latin typeface="Calibri"/>
                <a:cs typeface="Calibri"/>
              </a:rPr>
              <a:t>neutrino‐nucleus</a:t>
            </a:r>
            <a:r>
              <a:rPr sz="500" spc="10" dirty="0">
                <a:latin typeface="Calibri"/>
                <a:cs typeface="Calibri"/>
              </a:rPr>
              <a:t> </a:t>
            </a:r>
            <a:r>
              <a:rPr sz="500" spc="-10" dirty="0">
                <a:latin typeface="Calibri"/>
                <a:cs typeface="Calibri"/>
              </a:rPr>
              <a:t>scattering</a:t>
            </a:r>
            <a:r>
              <a:rPr sz="500" spc="10"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Science.</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2017.</a:t>
            </a:r>
            <a:r>
              <a:rPr sz="500" spc="10"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Vol.</a:t>
            </a:r>
            <a:r>
              <a:rPr sz="500" spc="10" dirty="0">
                <a:latin typeface="Calibri"/>
                <a:cs typeface="Calibri"/>
              </a:rPr>
              <a:t> </a:t>
            </a:r>
            <a:r>
              <a:rPr sz="500" dirty="0">
                <a:latin typeface="Calibri"/>
                <a:cs typeface="Calibri"/>
              </a:rPr>
              <a:t>357,</a:t>
            </a:r>
            <a:r>
              <a:rPr sz="500" spc="10" dirty="0">
                <a:latin typeface="Calibri"/>
                <a:cs typeface="Calibri"/>
              </a:rPr>
              <a:t> </a:t>
            </a:r>
            <a:r>
              <a:rPr sz="500" dirty="0">
                <a:latin typeface="Calibri"/>
                <a:cs typeface="Calibri"/>
              </a:rPr>
              <a:t>No</a:t>
            </a:r>
            <a:r>
              <a:rPr sz="500" spc="10" dirty="0">
                <a:latin typeface="Calibri"/>
                <a:cs typeface="Calibri"/>
              </a:rPr>
              <a:t> </a:t>
            </a:r>
            <a:r>
              <a:rPr sz="500" dirty="0">
                <a:latin typeface="Calibri"/>
                <a:cs typeface="Calibri"/>
              </a:rPr>
              <a:t>6356.</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Pp.</a:t>
            </a:r>
            <a:r>
              <a:rPr sz="500" spc="10" dirty="0">
                <a:latin typeface="Calibri"/>
                <a:cs typeface="Calibri"/>
              </a:rPr>
              <a:t> </a:t>
            </a:r>
            <a:r>
              <a:rPr sz="500" spc="-10" dirty="0">
                <a:latin typeface="Calibri"/>
                <a:cs typeface="Calibri"/>
              </a:rPr>
              <a:t>1123–1126.</a:t>
            </a:r>
            <a:r>
              <a:rPr sz="500" spc="500" dirty="0">
                <a:latin typeface="Calibri"/>
                <a:cs typeface="Calibri"/>
              </a:rPr>
              <a:t>  </a:t>
            </a:r>
            <a:r>
              <a:rPr sz="500" dirty="0">
                <a:latin typeface="Calibri"/>
                <a:cs typeface="Calibri"/>
              </a:rPr>
              <a:t>–</a:t>
            </a:r>
            <a:r>
              <a:rPr sz="500" spc="-15" dirty="0">
                <a:latin typeface="Calibri"/>
                <a:cs typeface="Calibri"/>
              </a:rPr>
              <a:t> </a:t>
            </a:r>
            <a:r>
              <a:rPr sz="500" dirty="0">
                <a:latin typeface="Calibri"/>
                <a:cs typeface="Calibri"/>
              </a:rPr>
              <a:t>DOI:</a:t>
            </a:r>
            <a:r>
              <a:rPr sz="500" spc="-10" dirty="0">
                <a:latin typeface="Calibri"/>
                <a:cs typeface="Calibri"/>
              </a:rPr>
              <a:t> 10.1126/science.aao0990.</a:t>
            </a:r>
            <a:endParaRPr sz="500" dirty="0">
              <a:latin typeface="Calibri"/>
              <a:cs typeface="Calibri"/>
            </a:endParaRPr>
          </a:p>
          <a:p>
            <a:pPr marL="4266565">
              <a:lnSpc>
                <a:spcPts val="355"/>
              </a:lnSpc>
            </a:pPr>
            <a:r>
              <a:rPr sz="500" b="1" dirty="0">
                <a:latin typeface="Calibri"/>
                <a:cs typeface="Calibri"/>
              </a:rPr>
              <a:t>26</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7" name="object 2">
            <a:extLst>
              <a:ext uri="{FF2B5EF4-FFF2-40B4-BE49-F238E27FC236}">
                <a16:creationId xmlns:a16="http://schemas.microsoft.com/office/drawing/2014/main" id="{2FFC1EDD-4B8F-546A-26C5-6CA3E8132B83}"/>
              </a:ext>
            </a:extLst>
          </p:cNvPr>
          <p:cNvSpPr txBox="1"/>
          <p:nvPr/>
        </p:nvSpPr>
        <p:spPr>
          <a:xfrm>
            <a:off x="1390650" y="7113"/>
            <a:ext cx="975843"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Critical development directions</a:t>
            </a:r>
          </a:p>
        </p:txBody>
      </p:sp>
      <p:sp>
        <p:nvSpPr>
          <p:cNvPr id="18" name="object 2">
            <a:extLst>
              <a:ext uri="{FF2B5EF4-FFF2-40B4-BE49-F238E27FC236}">
                <a16:creationId xmlns:a16="http://schemas.microsoft.com/office/drawing/2014/main" id="{F470FF9E-09D2-950E-3C48-8A0574F92DDD}"/>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Breakthrough in detector miniaturization</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27654"/>
          </a:xfrm>
          <a:prstGeom prst="rect">
            <a:avLst/>
          </a:prstGeom>
        </p:spPr>
        <p:txBody>
          <a:bodyPr vert="horz" wrap="square" lIns="0" tIns="37465" rIns="0" bIns="0" rtlCol="0">
            <a:spAutoFit/>
          </a:bodyPr>
          <a:lstStyle/>
          <a:p>
            <a:pPr marL="12700">
              <a:lnSpc>
                <a:spcPct val="100000"/>
              </a:lnSpc>
              <a:spcBef>
                <a:spcPts val="295"/>
              </a:spcBef>
            </a:pPr>
            <a:r>
              <a:rPr spc="-10" dirty="0"/>
              <a:t>VIDARR</a:t>
            </a:r>
            <a:r>
              <a:rPr lang="ru-RU" spc="-10" dirty="0"/>
              <a:t> </a:t>
            </a:r>
            <a:r>
              <a:rPr lang="en-US" spc="-10" dirty="0"/>
              <a:t>project</a:t>
            </a:r>
            <a:endParaRPr spc="-10" dirty="0"/>
          </a:p>
          <a:p>
            <a:pPr marL="12700">
              <a:lnSpc>
                <a:spcPct val="100000"/>
              </a:lnSpc>
              <a:spcBef>
                <a:spcPts val="125"/>
              </a:spcBef>
            </a:pPr>
            <a:r>
              <a:rPr sz="700" spc="-10" dirty="0"/>
              <a:t>Verification</a:t>
            </a:r>
            <a:r>
              <a:rPr sz="700" spc="5" dirty="0"/>
              <a:t> </a:t>
            </a:r>
            <a:r>
              <a:rPr sz="700" spc="-10" dirty="0"/>
              <a:t>Instrument</a:t>
            </a:r>
            <a:r>
              <a:rPr sz="700" spc="10" dirty="0"/>
              <a:t> </a:t>
            </a:r>
            <a:r>
              <a:rPr sz="700" dirty="0"/>
              <a:t>for</a:t>
            </a:r>
            <a:r>
              <a:rPr sz="700" spc="10" dirty="0"/>
              <a:t> </a:t>
            </a:r>
            <a:r>
              <a:rPr sz="700" dirty="0"/>
              <a:t>Deep</a:t>
            </a:r>
            <a:r>
              <a:rPr sz="700" spc="10" dirty="0"/>
              <a:t> </a:t>
            </a:r>
            <a:r>
              <a:rPr sz="700" spc="-10" dirty="0"/>
              <a:t>Analysis</a:t>
            </a:r>
            <a:r>
              <a:rPr sz="700" spc="10" dirty="0"/>
              <a:t> </a:t>
            </a:r>
            <a:r>
              <a:rPr sz="700" dirty="0"/>
              <a:t>of</a:t>
            </a:r>
            <a:r>
              <a:rPr sz="700" spc="10" dirty="0"/>
              <a:t> </a:t>
            </a:r>
            <a:r>
              <a:rPr sz="700" spc="-10" dirty="0"/>
              <a:t>Reactor</a:t>
            </a:r>
            <a:r>
              <a:rPr sz="700" spc="5" dirty="0"/>
              <a:t> </a:t>
            </a:r>
            <a:r>
              <a:rPr sz="700" spc="-10" dirty="0"/>
              <a:t>Radionuclides</a:t>
            </a:r>
            <a:endParaRPr sz="700" dirty="0"/>
          </a:p>
        </p:txBody>
      </p:sp>
      <p:pic>
        <p:nvPicPr>
          <p:cNvPr id="6" name="object 6"/>
          <p:cNvPicPr/>
          <p:nvPr/>
        </p:nvPicPr>
        <p:blipFill>
          <a:blip r:embed="rId3" cstate="print"/>
          <a:stretch>
            <a:fillRect/>
          </a:stretch>
        </p:blipFill>
        <p:spPr>
          <a:xfrm>
            <a:off x="1" y="540507"/>
            <a:ext cx="2545366" cy="1814838"/>
          </a:xfrm>
          <a:prstGeom prst="rect">
            <a:avLst/>
          </a:prstGeom>
        </p:spPr>
      </p:pic>
      <p:sp>
        <p:nvSpPr>
          <p:cNvPr id="7" name="object 7"/>
          <p:cNvSpPr txBox="1"/>
          <p:nvPr/>
        </p:nvSpPr>
        <p:spPr>
          <a:xfrm>
            <a:off x="74095" y="2386485"/>
            <a:ext cx="2438351" cy="253274"/>
          </a:xfrm>
          <a:prstGeom prst="rect">
            <a:avLst/>
          </a:prstGeom>
        </p:spPr>
        <p:txBody>
          <a:bodyPr vert="horz" wrap="square" lIns="0" tIns="22225" rIns="0" bIns="0" rtlCol="0">
            <a:spAutoFit/>
          </a:bodyPr>
          <a:lstStyle/>
          <a:p>
            <a:pPr marL="26670" marR="5080" indent="-14604" algn="just">
              <a:lnSpc>
                <a:spcPts val="900"/>
              </a:lnSpc>
              <a:spcBef>
                <a:spcPts val="175"/>
              </a:spcBef>
            </a:pPr>
            <a:r>
              <a:rPr lang="en-US" sz="800" b="1" dirty="0">
                <a:solidFill>
                  <a:srgbClr val="339733"/>
                </a:solidFill>
                <a:latin typeface="Calibri"/>
                <a:cs typeface="Calibri"/>
              </a:rPr>
              <a:t>Figure </a:t>
            </a:r>
            <a:r>
              <a:rPr sz="800" b="1" dirty="0">
                <a:solidFill>
                  <a:srgbClr val="339733"/>
                </a:solidFill>
                <a:latin typeface="Calibri"/>
                <a:cs typeface="Calibri"/>
              </a:rPr>
              <a:t>19.</a:t>
            </a:r>
            <a:r>
              <a:rPr sz="800" b="1" spc="-5" dirty="0">
                <a:solidFill>
                  <a:srgbClr val="339733"/>
                </a:solidFill>
                <a:latin typeface="Calibri"/>
                <a:cs typeface="Calibri"/>
              </a:rPr>
              <a:t> </a:t>
            </a:r>
            <a:r>
              <a:rPr lang="en" sz="800" spc="-20" dirty="0">
                <a:latin typeface="Calibri"/>
                <a:cs typeface="Calibri"/>
              </a:rPr>
              <a:t>Reactor monitoring group with some Wylfa employees during VIDARR installation in a 40-foot container</a:t>
            </a:r>
            <a:r>
              <a:rPr sz="800" spc="-10" dirty="0">
                <a:latin typeface="Calibri"/>
                <a:cs typeface="Calibri"/>
              </a:rPr>
              <a:t>.</a:t>
            </a:r>
            <a:endParaRPr sz="800" dirty="0">
              <a:latin typeface="Calibri"/>
              <a:cs typeface="Calibri"/>
            </a:endParaRPr>
          </a:p>
        </p:txBody>
      </p:sp>
      <p:sp>
        <p:nvSpPr>
          <p:cNvPr id="8" name="object 8"/>
          <p:cNvSpPr txBox="1">
            <a:spLocks noGrp="1"/>
          </p:cNvSpPr>
          <p:nvPr>
            <p:ph type="body" idx="1"/>
          </p:nvPr>
        </p:nvSpPr>
        <p:spPr>
          <a:xfrm>
            <a:off x="2566553" y="603788"/>
            <a:ext cx="2181225" cy="781624"/>
          </a:xfrm>
          <a:prstGeom prst="rect">
            <a:avLst/>
          </a:prstGeom>
        </p:spPr>
        <p:txBody>
          <a:bodyPr vert="horz" wrap="square" lIns="0" tIns="12065" rIns="0" bIns="0" rtlCol="0">
            <a:spAutoFit/>
          </a:bodyPr>
          <a:lstStyle/>
          <a:p>
            <a:pPr marL="12700">
              <a:lnSpc>
                <a:spcPts val="1200"/>
              </a:lnSpc>
              <a:spcBef>
                <a:spcPts val="95"/>
              </a:spcBef>
            </a:pPr>
            <a:r>
              <a:rPr lang="en" sz="1000" spc="-20" dirty="0"/>
              <a:t>Technical parameters</a:t>
            </a:r>
            <a:r>
              <a:rPr sz="1000" spc="-10" dirty="0"/>
              <a:t>:</a:t>
            </a:r>
            <a:endParaRPr sz="1000" dirty="0"/>
          </a:p>
          <a:p>
            <a:pPr marL="240029" marR="5080">
              <a:lnSpc>
                <a:spcPts val="1200"/>
              </a:lnSpc>
              <a:spcBef>
                <a:spcPts val="40"/>
              </a:spcBef>
            </a:pPr>
            <a:r>
              <a:rPr lang="en-US" sz="1000" b="0" dirty="0">
                <a:latin typeface="Calibri"/>
                <a:cs typeface="Calibri"/>
              </a:rPr>
              <a:t>- </a:t>
            </a:r>
            <a:r>
              <a:rPr sz="1000" b="0" dirty="0">
                <a:latin typeface="Calibri"/>
                <a:cs typeface="Calibri"/>
              </a:rPr>
              <a:t>5</a:t>
            </a:r>
            <a:r>
              <a:rPr sz="1000" b="0" spc="-10" dirty="0">
                <a:latin typeface="Calibri"/>
                <a:cs typeface="Calibri"/>
              </a:rPr>
              <a:t> </a:t>
            </a:r>
            <a:r>
              <a:rPr lang="en-US" sz="1000" b="0" dirty="0">
                <a:latin typeface="Calibri"/>
                <a:cs typeface="Calibri"/>
              </a:rPr>
              <a:t>tons</a:t>
            </a:r>
            <a:r>
              <a:rPr sz="1000" b="0" spc="-5" dirty="0">
                <a:latin typeface="Calibri"/>
                <a:cs typeface="Calibri"/>
              </a:rPr>
              <a:t> </a:t>
            </a:r>
            <a:r>
              <a:rPr lang="en-US" sz="1000" b="0" spc="-10" dirty="0">
                <a:latin typeface="Calibri"/>
                <a:cs typeface="Calibri"/>
              </a:rPr>
              <a:t>plastic scintillator</a:t>
            </a:r>
          </a:p>
          <a:p>
            <a:pPr marL="240029" marR="5080">
              <a:lnSpc>
                <a:spcPts val="1200"/>
              </a:lnSpc>
              <a:spcBef>
                <a:spcPts val="40"/>
              </a:spcBef>
            </a:pPr>
            <a:r>
              <a:rPr lang="en-US" sz="1000" b="0" dirty="0">
                <a:latin typeface="Calibri"/>
                <a:cs typeface="Calibri"/>
              </a:rPr>
              <a:t>  </a:t>
            </a:r>
            <a:r>
              <a:rPr sz="1000" b="0" dirty="0">
                <a:latin typeface="Calibri"/>
                <a:cs typeface="Calibri"/>
              </a:rPr>
              <a:t>EJ‐254</a:t>
            </a:r>
            <a:r>
              <a:rPr sz="1000" b="0" spc="-25" dirty="0">
                <a:latin typeface="Calibri"/>
                <a:cs typeface="Calibri"/>
              </a:rPr>
              <a:t> </a:t>
            </a:r>
            <a:r>
              <a:rPr sz="1000" b="0" dirty="0">
                <a:latin typeface="Calibri"/>
                <a:cs typeface="Calibri"/>
              </a:rPr>
              <a:t>+</a:t>
            </a:r>
            <a:r>
              <a:rPr sz="1000" b="0" spc="-20" dirty="0">
                <a:latin typeface="Calibri"/>
                <a:cs typeface="Calibri"/>
              </a:rPr>
              <a:t> </a:t>
            </a:r>
            <a:r>
              <a:rPr sz="1000" b="0" dirty="0">
                <a:latin typeface="Calibri"/>
                <a:cs typeface="Calibri"/>
              </a:rPr>
              <a:t>0.5%</a:t>
            </a:r>
            <a:r>
              <a:rPr sz="1000" b="0" spc="-25" dirty="0">
                <a:latin typeface="Calibri"/>
                <a:cs typeface="Calibri"/>
              </a:rPr>
              <a:t> Gd</a:t>
            </a:r>
            <a:endParaRPr sz="1000" dirty="0">
              <a:latin typeface="Calibri"/>
              <a:cs typeface="Calibri"/>
            </a:endParaRPr>
          </a:p>
          <a:p>
            <a:pPr marL="240029">
              <a:lnSpc>
                <a:spcPts val="1150"/>
              </a:lnSpc>
            </a:pPr>
            <a:r>
              <a:rPr lang="en-US" sz="1000" b="0" dirty="0">
                <a:latin typeface="Calibri"/>
                <a:cs typeface="Calibri"/>
              </a:rPr>
              <a:t>- </a:t>
            </a:r>
            <a:r>
              <a:rPr sz="1000" b="0" dirty="0">
                <a:latin typeface="Calibri"/>
                <a:cs typeface="Calibri"/>
              </a:rPr>
              <a:t>144</a:t>
            </a:r>
            <a:r>
              <a:rPr sz="1000" b="0" spc="-35" dirty="0">
                <a:latin typeface="Calibri"/>
                <a:cs typeface="Calibri"/>
              </a:rPr>
              <a:t> </a:t>
            </a:r>
            <a:r>
              <a:rPr lang="en-US" sz="1000" b="0" spc="-10" dirty="0">
                <a:latin typeface="Calibri"/>
                <a:cs typeface="Calibri"/>
              </a:rPr>
              <a:t>detector cells</a:t>
            </a:r>
            <a:endParaRPr sz="1000" dirty="0">
              <a:latin typeface="Calibri"/>
              <a:cs typeface="Calibri"/>
            </a:endParaRPr>
          </a:p>
          <a:p>
            <a:pPr marL="240029">
              <a:lnSpc>
                <a:spcPts val="1200"/>
              </a:lnSpc>
            </a:pPr>
            <a:r>
              <a:rPr lang="en-US" sz="1000" b="0" spc="-10" dirty="0">
                <a:latin typeface="Calibri"/>
                <a:cs typeface="Calibri"/>
              </a:rPr>
              <a:t>- Mobile platform</a:t>
            </a:r>
            <a:endParaRPr sz="1000" dirty="0">
              <a:latin typeface="Calibri"/>
              <a:cs typeface="Calibri"/>
            </a:endParaRPr>
          </a:p>
        </p:txBody>
      </p:sp>
      <p:sp>
        <p:nvSpPr>
          <p:cNvPr id="9" name="object 9"/>
          <p:cNvSpPr txBox="1"/>
          <p:nvPr/>
        </p:nvSpPr>
        <p:spPr>
          <a:xfrm>
            <a:off x="2550595" y="1492642"/>
            <a:ext cx="2223503" cy="768800"/>
          </a:xfrm>
          <a:prstGeom prst="rect">
            <a:avLst/>
          </a:prstGeom>
        </p:spPr>
        <p:txBody>
          <a:bodyPr vert="horz" wrap="square" lIns="0" tIns="12065" rIns="0" bIns="0" rtlCol="0">
            <a:spAutoFit/>
          </a:bodyPr>
          <a:lstStyle/>
          <a:p>
            <a:pPr marL="12700">
              <a:lnSpc>
                <a:spcPts val="1200"/>
              </a:lnSpc>
              <a:spcBef>
                <a:spcPts val="95"/>
              </a:spcBef>
            </a:pPr>
            <a:r>
              <a:rPr lang="en-US" sz="1000" b="1" spc="-10" dirty="0">
                <a:latin typeface="Calibri"/>
                <a:cs typeface="Calibri"/>
              </a:rPr>
              <a:t>Results from</a:t>
            </a:r>
            <a:r>
              <a:rPr sz="1000" b="1" spc="-35" dirty="0">
                <a:latin typeface="Calibri"/>
                <a:cs typeface="Calibri"/>
              </a:rPr>
              <a:t> </a:t>
            </a:r>
            <a:r>
              <a:rPr sz="1000" b="1" spc="-10" dirty="0">
                <a:latin typeface="Calibri"/>
                <a:cs typeface="Calibri"/>
              </a:rPr>
              <a:t>Wylfa</a:t>
            </a:r>
            <a:r>
              <a:rPr sz="1000" b="1" spc="-35" dirty="0">
                <a:latin typeface="Calibri"/>
                <a:cs typeface="Calibri"/>
              </a:rPr>
              <a:t> </a:t>
            </a:r>
            <a:r>
              <a:rPr sz="1000" b="1" spc="-10" dirty="0">
                <a:latin typeface="Calibri"/>
                <a:cs typeface="Calibri"/>
              </a:rPr>
              <a:t>(2022):</a:t>
            </a:r>
            <a:endParaRPr sz="1000" dirty="0">
              <a:latin typeface="Calibri"/>
              <a:cs typeface="Calibri"/>
            </a:endParaRPr>
          </a:p>
          <a:p>
            <a:pPr marL="240029">
              <a:lnSpc>
                <a:spcPts val="1160"/>
              </a:lnSpc>
            </a:pPr>
            <a:r>
              <a:rPr lang="en-US" sz="1000" dirty="0">
                <a:latin typeface="Calibri"/>
                <a:cs typeface="Calibri"/>
              </a:rPr>
              <a:t>- </a:t>
            </a:r>
            <a:r>
              <a:rPr sz="1000" dirty="0">
                <a:latin typeface="Calibri"/>
                <a:cs typeface="Calibri"/>
              </a:rPr>
              <a:t>2</a:t>
            </a:r>
            <a:r>
              <a:rPr sz="1000" spc="-20" dirty="0">
                <a:latin typeface="Calibri"/>
                <a:cs typeface="Calibri"/>
              </a:rPr>
              <a:t> </a:t>
            </a:r>
            <a:r>
              <a:rPr sz="1000" spc="-10" dirty="0">
                <a:latin typeface="Calibri"/>
                <a:cs typeface="Calibri"/>
              </a:rPr>
              <a:t>Magnox</a:t>
            </a:r>
            <a:r>
              <a:rPr lang="en-US" sz="1000" spc="-10" dirty="0">
                <a:latin typeface="Calibri"/>
                <a:cs typeface="Calibri"/>
              </a:rPr>
              <a:t> reactors,</a:t>
            </a:r>
            <a:r>
              <a:rPr sz="1000" spc="-15" dirty="0">
                <a:latin typeface="Calibri"/>
                <a:cs typeface="Calibri"/>
              </a:rPr>
              <a:t> </a:t>
            </a:r>
            <a:r>
              <a:rPr lang="en-US" sz="1000" dirty="0">
                <a:latin typeface="Calibri"/>
                <a:cs typeface="Calibri"/>
              </a:rPr>
              <a:t>each</a:t>
            </a:r>
            <a:r>
              <a:rPr sz="1000" spc="-15" dirty="0">
                <a:latin typeface="Calibri"/>
                <a:cs typeface="Calibri"/>
              </a:rPr>
              <a:t> </a:t>
            </a:r>
            <a:r>
              <a:rPr sz="1000" dirty="0">
                <a:latin typeface="Calibri"/>
                <a:cs typeface="Calibri"/>
              </a:rPr>
              <a:t>490</a:t>
            </a:r>
            <a:r>
              <a:rPr sz="1000" spc="-15" dirty="0">
                <a:latin typeface="Calibri"/>
                <a:cs typeface="Calibri"/>
              </a:rPr>
              <a:t> </a:t>
            </a:r>
            <a:r>
              <a:rPr lang="en-US" sz="1000" spc="-25" dirty="0">
                <a:latin typeface="Calibri"/>
                <a:cs typeface="Calibri"/>
              </a:rPr>
              <a:t>MW</a:t>
            </a:r>
            <a:endParaRPr sz="1000" dirty="0">
              <a:latin typeface="Calibri"/>
              <a:cs typeface="Calibri"/>
            </a:endParaRPr>
          </a:p>
          <a:p>
            <a:pPr marL="240029" marR="769620">
              <a:lnSpc>
                <a:spcPts val="1120"/>
              </a:lnSpc>
              <a:spcBef>
                <a:spcPts val="65"/>
              </a:spcBef>
            </a:pPr>
            <a:r>
              <a:rPr lang="en-US" sz="1000" spc="-10" dirty="0">
                <a:latin typeface="Calibri"/>
                <a:cs typeface="Calibri"/>
              </a:rPr>
              <a:t>- Distance</a:t>
            </a:r>
            <a:r>
              <a:rPr sz="1000" spc="-10" dirty="0">
                <a:latin typeface="Calibri"/>
                <a:cs typeface="Calibri"/>
              </a:rPr>
              <a:t>:</a:t>
            </a:r>
            <a:r>
              <a:rPr sz="1000" dirty="0">
                <a:latin typeface="Calibri"/>
                <a:cs typeface="Calibri"/>
              </a:rPr>
              <a:t> 1.5</a:t>
            </a:r>
            <a:r>
              <a:rPr sz="1000" spc="5" dirty="0">
                <a:latin typeface="Calibri"/>
                <a:cs typeface="Calibri"/>
              </a:rPr>
              <a:t> </a:t>
            </a:r>
            <a:r>
              <a:rPr sz="1000" spc="-25" dirty="0" err="1">
                <a:latin typeface="Calibri"/>
                <a:cs typeface="Calibri"/>
              </a:rPr>
              <a:t>км</a:t>
            </a:r>
            <a:endParaRPr lang="en-US" sz="1000" spc="-25" dirty="0">
              <a:latin typeface="Calibri"/>
              <a:cs typeface="Calibri"/>
            </a:endParaRPr>
          </a:p>
          <a:p>
            <a:pPr marL="240029" marR="769620">
              <a:lnSpc>
                <a:spcPts val="1120"/>
              </a:lnSpc>
              <a:spcBef>
                <a:spcPts val="65"/>
              </a:spcBef>
            </a:pPr>
            <a:r>
              <a:rPr lang="en-US" sz="1000" spc="-25" dirty="0">
                <a:latin typeface="Calibri"/>
                <a:cs typeface="Calibri"/>
              </a:rPr>
              <a:t>- </a:t>
            </a:r>
            <a:r>
              <a:rPr sz="1000" dirty="0">
                <a:latin typeface="Calibri"/>
                <a:cs typeface="Calibri"/>
              </a:rPr>
              <a:t>50‐70</a:t>
            </a:r>
            <a:r>
              <a:rPr lang="en-US" sz="1000" spc="-55" dirty="0">
                <a:latin typeface="Calibri"/>
                <a:cs typeface="Calibri"/>
              </a:rPr>
              <a:t> </a:t>
            </a:r>
            <a:r>
              <a:rPr lang="en-US" sz="1000" spc="-10" dirty="0">
                <a:latin typeface="Calibri"/>
                <a:cs typeface="Calibri"/>
              </a:rPr>
              <a:t>events</a:t>
            </a:r>
            <a:r>
              <a:rPr sz="1000" spc="-10" dirty="0">
                <a:latin typeface="Calibri"/>
                <a:cs typeface="Calibri"/>
              </a:rPr>
              <a:t>/</a:t>
            </a:r>
            <a:r>
              <a:rPr lang="en-US" sz="1000" spc="-10" dirty="0">
                <a:latin typeface="Calibri"/>
                <a:cs typeface="Calibri"/>
              </a:rPr>
              <a:t>day</a:t>
            </a:r>
            <a:endParaRPr sz="1000" dirty="0">
              <a:latin typeface="Calibri"/>
              <a:cs typeface="Calibri"/>
            </a:endParaRPr>
          </a:p>
          <a:p>
            <a:pPr marL="240029" marR="5080">
              <a:lnSpc>
                <a:spcPts val="1120"/>
              </a:lnSpc>
            </a:pPr>
            <a:r>
              <a:rPr lang="en-US" sz="1000" spc="-10" dirty="0">
                <a:latin typeface="Calibri"/>
                <a:cs typeface="Calibri"/>
              </a:rPr>
              <a:t>- Thermal power error</a:t>
            </a:r>
            <a:r>
              <a:rPr sz="1000" spc="-10" dirty="0">
                <a:latin typeface="Calibri"/>
                <a:cs typeface="Calibri"/>
              </a:rPr>
              <a:t>: 12%/</a:t>
            </a:r>
            <a:r>
              <a:rPr lang="en-US" sz="1000" spc="-10" dirty="0">
                <a:latin typeface="Calibri"/>
                <a:cs typeface="Calibri"/>
              </a:rPr>
              <a:t>week</a:t>
            </a:r>
            <a:endParaRPr sz="1000" dirty="0">
              <a:latin typeface="Calibri"/>
              <a:cs typeface="Calibri"/>
            </a:endParaRPr>
          </a:p>
        </p:txBody>
      </p:sp>
      <p:grpSp>
        <p:nvGrpSpPr>
          <p:cNvPr id="10" name="object 10"/>
          <p:cNvGrpSpPr/>
          <p:nvPr/>
        </p:nvGrpSpPr>
        <p:grpSpPr>
          <a:xfrm>
            <a:off x="63067" y="2707068"/>
            <a:ext cx="4390356" cy="326995"/>
            <a:chOff x="63066" y="2707068"/>
            <a:chExt cx="4482465" cy="467359"/>
          </a:xfrm>
        </p:grpSpPr>
        <p:sp>
          <p:nvSpPr>
            <p:cNvPr id="11" name="object 11"/>
            <p:cNvSpPr/>
            <p:nvPr/>
          </p:nvSpPr>
          <p:spPr>
            <a:xfrm>
              <a:off x="63066" y="2707068"/>
              <a:ext cx="4482465" cy="164465"/>
            </a:xfrm>
            <a:custGeom>
              <a:avLst/>
              <a:gdLst/>
              <a:ahLst/>
              <a:cxnLst/>
              <a:rect l="l" t="t" r="r" b="b"/>
              <a:pathLst>
                <a:path w="4482465" h="164464">
                  <a:moveTo>
                    <a:pt x="4431106" y="0"/>
                  </a:moveTo>
                  <a:lnTo>
                    <a:pt x="50800" y="0"/>
                  </a:lnTo>
                  <a:lnTo>
                    <a:pt x="31075" y="4008"/>
                  </a:lnTo>
                  <a:lnTo>
                    <a:pt x="14922" y="14922"/>
                  </a:lnTo>
                  <a:lnTo>
                    <a:pt x="4008" y="31075"/>
                  </a:lnTo>
                  <a:lnTo>
                    <a:pt x="0" y="50799"/>
                  </a:lnTo>
                  <a:lnTo>
                    <a:pt x="0" y="163982"/>
                  </a:lnTo>
                  <a:lnTo>
                    <a:pt x="4481918" y="163982"/>
                  </a:lnTo>
                  <a:lnTo>
                    <a:pt x="4481918" y="50799"/>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pic>
          <p:nvPicPr>
            <p:cNvPr id="12" name="object 12"/>
            <p:cNvPicPr/>
            <p:nvPr/>
          </p:nvPicPr>
          <p:blipFill>
            <a:blip r:embed="rId4" cstate="print"/>
            <a:stretch>
              <a:fillRect/>
            </a:stretch>
          </p:blipFill>
          <p:spPr>
            <a:xfrm>
              <a:off x="63068" y="2858401"/>
              <a:ext cx="4481918" cy="50609"/>
            </a:xfrm>
            <a:prstGeom prst="rect">
              <a:avLst/>
            </a:prstGeom>
          </p:spPr>
        </p:pic>
        <p:sp>
          <p:nvSpPr>
            <p:cNvPr id="13" name="object 13"/>
            <p:cNvSpPr/>
            <p:nvPr/>
          </p:nvSpPr>
          <p:spPr>
            <a:xfrm>
              <a:off x="63066" y="2902673"/>
              <a:ext cx="4482465" cy="271780"/>
            </a:xfrm>
            <a:custGeom>
              <a:avLst/>
              <a:gdLst/>
              <a:ahLst/>
              <a:cxnLst/>
              <a:rect l="l" t="t" r="r" b="b"/>
              <a:pathLst>
                <a:path w="4482465" h="271780">
                  <a:moveTo>
                    <a:pt x="4481918" y="0"/>
                  </a:moveTo>
                  <a:lnTo>
                    <a:pt x="0" y="0"/>
                  </a:lnTo>
                  <a:lnTo>
                    <a:pt x="0" y="220599"/>
                  </a:lnTo>
                  <a:lnTo>
                    <a:pt x="4008" y="240323"/>
                  </a:lnTo>
                  <a:lnTo>
                    <a:pt x="14922" y="256476"/>
                  </a:lnTo>
                  <a:lnTo>
                    <a:pt x="31075" y="267390"/>
                  </a:lnTo>
                  <a:lnTo>
                    <a:pt x="50800" y="271399"/>
                  </a:lnTo>
                  <a:lnTo>
                    <a:pt x="4431106" y="271399"/>
                  </a:lnTo>
                  <a:lnTo>
                    <a:pt x="4450832" y="267390"/>
                  </a:lnTo>
                  <a:lnTo>
                    <a:pt x="4466990" y="256476"/>
                  </a:lnTo>
                  <a:lnTo>
                    <a:pt x="4477908" y="240323"/>
                  </a:lnTo>
                  <a:lnTo>
                    <a:pt x="4481918" y="220599"/>
                  </a:lnTo>
                  <a:lnTo>
                    <a:pt x="4481918" y="0"/>
                  </a:lnTo>
                  <a:close/>
                </a:path>
              </a:pathLst>
            </a:custGeom>
            <a:solidFill>
              <a:srgbClr val="E7EAE7"/>
            </a:solidFill>
          </p:spPr>
          <p:txBody>
            <a:bodyPr wrap="square" lIns="0" tIns="0" rIns="0" bIns="0" rtlCol="0"/>
            <a:lstStyle/>
            <a:p>
              <a:endParaRPr/>
            </a:p>
          </p:txBody>
        </p:sp>
      </p:grpSp>
      <p:sp>
        <p:nvSpPr>
          <p:cNvPr id="14" name="object 14"/>
          <p:cNvSpPr txBox="1"/>
          <p:nvPr/>
        </p:nvSpPr>
        <p:spPr>
          <a:xfrm>
            <a:off x="90601" y="2634089"/>
            <a:ext cx="4456430" cy="800219"/>
          </a:xfrm>
          <a:prstGeom prst="rect">
            <a:avLst/>
          </a:prstGeom>
        </p:spPr>
        <p:txBody>
          <a:bodyPr vert="horz" wrap="square" lIns="0" tIns="49530" rIns="0" bIns="0" rtlCol="0">
            <a:spAutoFit/>
          </a:bodyPr>
          <a:lstStyle/>
          <a:p>
            <a:pPr marL="12700">
              <a:lnSpc>
                <a:spcPct val="100000"/>
              </a:lnSpc>
              <a:spcBef>
                <a:spcPts val="390"/>
              </a:spcBef>
            </a:pPr>
            <a:r>
              <a:rPr lang="en-US" sz="1000" dirty="0">
                <a:solidFill>
                  <a:srgbClr val="FFFFFF"/>
                </a:solidFill>
                <a:latin typeface="Calibri"/>
                <a:cs typeface="Calibri"/>
              </a:rPr>
              <a:t>Key achievement</a:t>
            </a:r>
            <a:endParaRPr sz="1000" dirty="0">
              <a:latin typeface="Calibri"/>
              <a:cs typeface="Calibri"/>
            </a:endParaRPr>
          </a:p>
          <a:p>
            <a:pPr marL="12700" marR="172720">
              <a:lnSpc>
                <a:spcPct val="74700"/>
              </a:lnSpc>
              <a:spcBef>
                <a:spcPts val="590"/>
              </a:spcBef>
            </a:pPr>
            <a:r>
              <a:rPr lang="en" sz="1000" spc="-20" dirty="0">
                <a:latin typeface="Calibri"/>
                <a:cs typeface="Calibri"/>
              </a:rPr>
              <a:t>Ready-to-deploy mobile system with source direction detection</a:t>
            </a:r>
          </a:p>
          <a:p>
            <a:pPr marL="12700" marR="172720">
              <a:lnSpc>
                <a:spcPct val="74700"/>
              </a:lnSpc>
              <a:spcBef>
                <a:spcPts val="590"/>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spc="-10" dirty="0">
                <a:latin typeface="Calibri"/>
                <a:cs typeface="Calibri"/>
              </a:rPr>
              <a:t>Bridges</a:t>
            </a:r>
            <a:r>
              <a:rPr sz="500" spc="5" dirty="0">
                <a:latin typeface="Calibri"/>
                <a:cs typeface="Calibri"/>
              </a:rPr>
              <a:t> </a:t>
            </a:r>
            <a:r>
              <a:rPr sz="500" dirty="0">
                <a:latin typeface="Calibri"/>
                <a:cs typeface="Calibri"/>
              </a:rPr>
              <a:t>K.,</a:t>
            </a:r>
            <a:r>
              <a:rPr sz="500" spc="5" dirty="0">
                <a:latin typeface="Calibri"/>
                <a:cs typeface="Calibri"/>
              </a:rPr>
              <a:t> </a:t>
            </a:r>
            <a:r>
              <a:rPr sz="500" dirty="0">
                <a:latin typeface="Calibri"/>
                <a:cs typeface="Calibri"/>
              </a:rPr>
              <a:t>Carroll</a:t>
            </a:r>
            <a:r>
              <a:rPr sz="500" spc="5" dirty="0">
                <a:latin typeface="Calibri"/>
                <a:cs typeface="Calibri"/>
              </a:rPr>
              <a:t> </a:t>
            </a:r>
            <a:r>
              <a:rPr sz="500" dirty="0">
                <a:latin typeface="Calibri"/>
                <a:cs typeface="Calibri"/>
              </a:rPr>
              <a:t>J.,</a:t>
            </a:r>
            <a:r>
              <a:rPr sz="500" spc="5" dirty="0">
                <a:latin typeface="Calibri"/>
                <a:cs typeface="Calibri"/>
              </a:rPr>
              <a:t> </a:t>
            </a:r>
            <a:r>
              <a:rPr sz="500" spc="-10" dirty="0">
                <a:latin typeface="Calibri"/>
                <a:cs typeface="Calibri"/>
              </a:rPr>
              <a:t>Coleman</a:t>
            </a:r>
            <a:r>
              <a:rPr sz="500" spc="10" dirty="0">
                <a:latin typeface="Calibri"/>
                <a:cs typeface="Calibri"/>
              </a:rPr>
              <a:t> </a:t>
            </a:r>
            <a:r>
              <a:rPr sz="500" dirty="0">
                <a:latin typeface="Calibri"/>
                <a:cs typeface="Calibri"/>
              </a:rPr>
              <a:t>J.</a:t>
            </a:r>
            <a:r>
              <a:rPr sz="500" spc="5" dirty="0">
                <a:latin typeface="Calibri"/>
                <a:cs typeface="Calibri"/>
              </a:rPr>
              <a:t> </a:t>
            </a:r>
            <a:r>
              <a:rPr sz="500" dirty="0">
                <a:latin typeface="Calibri"/>
                <a:cs typeface="Calibri"/>
              </a:rPr>
              <a:t>et</a:t>
            </a:r>
            <a:r>
              <a:rPr sz="500" spc="5" dirty="0">
                <a:latin typeface="Calibri"/>
                <a:cs typeface="Calibri"/>
              </a:rPr>
              <a:t> </a:t>
            </a:r>
            <a:r>
              <a:rPr sz="500" dirty="0">
                <a:latin typeface="Calibri"/>
                <a:cs typeface="Calibri"/>
              </a:rPr>
              <a:t>al.</a:t>
            </a:r>
            <a:r>
              <a:rPr sz="500" spc="5" dirty="0">
                <a:latin typeface="Calibri"/>
                <a:cs typeface="Calibri"/>
              </a:rPr>
              <a:t> </a:t>
            </a:r>
            <a:r>
              <a:rPr sz="500" spc="-10" dirty="0">
                <a:latin typeface="Calibri"/>
                <a:cs typeface="Calibri"/>
              </a:rPr>
              <a:t>VIDARR:</a:t>
            </a:r>
            <a:r>
              <a:rPr sz="500" spc="5" dirty="0">
                <a:latin typeface="Calibri"/>
                <a:cs typeface="Calibri"/>
              </a:rPr>
              <a:t> </a:t>
            </a:r>
            <a:r>
              <a:rPr sz="500" dirty="0">
                <a:latin typeface="Calibri"/>
                <a:cs typeface="Calibri"/>
              </a:rPr>
              <a:t>monitoring</a:t>
            </a:r>
            <a:r>
              <a:rPr sz="500" spc="10" dirty="0">
                <a:latin typeface="Calibri"/>
                <a:cs typeface="Calibri"/>
              </a:rPr>
              <a:t> </a:t>
            </a:r>
            <a:r>
              <a:rPr sz="500" dirty="0">
                <a:latin typeface="Calibri"/>
                <a:cs typeface="Calibri"/>
              </a:rPr>
              <a:t>reactor</a:t>
            </a:r>
            <a:r>
              <a:rPr sz="500" spc="5" dirty="0">
                <a:latin typeface="Calibri"/>
                <a:cs typeface="Calibri"/>
              </a:rPr>
              <a:t> </a:t>
            </a:r>
            <a:r>
              <a:rPr sz="500" spc="-10" dirty="0">
                <a:latin typeface="Calibri"/>
                <a:cs typeface="Calibri"/>
              </a:rPr>
              <a:t>anti‐neutrinos</a:t>
            </a:r>
            <a:r>
              <a:rPr sz="500" spc="5" dirty="0">
                <a:latin typeface="Calibri"/>
                <a:cs typeface="Calibri"/>
              </a:rPr>
              <a:t> </a:t>
            </a:r>
            <a:r>
              <a:rPr sz="500" dirty="0">
                <a:latin typeface="Calibri"/>
                <a:cs typeface="Calibri"/>
              </a:rPr>
              <a:t>using</a:t>
            </a:r>
            <a:r>
              <a:rPr sz="500" spc="5" dirty="0">
                <a:latin typeface="Calibri"/>
                <a:cs typeface="Calibri"/>
              </a:rPr>
              <a:t> </a:t>
            </a:r>
            <a:r>
              <a:rPr sz="500" dirty="0">
                <a:latin typeface="Calibri"/>
                <a:cs typeface="Calibri"/>
              </a:rPr>
              <a:t>a</a:t>
            </a:r>
            <a:r>
              <a:rPr sz="500" spc="5" dirty="0">
                <a:latin typeface="Calibri"/>
                <a:cs typeface="Calibri"/>
              </a:rPr>
              <a:t> </a:t>
            </a:r>
            <a:r>
              <a:rPr sz="500" spc="-10" dirty="0">
                <a:latin typeface="Calibri"/>
                <a:cs typeface="Calibri"/>
              </a:rPr>
              <a:t>plastic</a:t>
            </a:r>
            <a:r>
              <a:rPr sz="500" spc="10" dirty="0">
                <a:latin typeface="Calibri"/>
                <a:cs typeface="Calibri"/>
              </a:rPr>
              <a:t> </a:t>
            </a:r>
            <a:r>
              <a:rPr sz="500" spc="-10" dirty="0">
                <a:latin typeface="Calibri"/>
                <a:cs typeface="Calibri"/>
              </a:rPr>
              <a:t>scintillator</a:t>
            </a:r>
            <a:r>
              <a:rPr sz="500" spc="5" dirty="0">
                <a:latin typeface="Calibri"/>
                <a:cs typeface="Calibri"/>
              </a:rPr>
              <a:t> </a:t>
            </a:r>
            <a:r>
              <a:rPr sz="500" spc="-10" dirty="0">
                <a:latin typeface="Calibri"/>
                <a:cs typeface="Calibri"/>
              </a:rPr>
              <a:t>detector</a:t>
            </a:r>
            <a:r>
              <a:rPr sz="500" spc="5" dirty="0">
                <a:latin typeface="Calibri"/>
                <a:cs typeface="Calibri"/>
              </a:rPr>
              <a:t> </a:t>
            </a:r>
            <a:r>
              <a:rPr sz="500" dirty="0">
                <a:latin typeface="Calibri"/>
                <a:cs typeface="Calibri"/>
              </a:rPr>
              <a:t>in</a:t>
            </a:r>
            <a:r>
              <a:rPr sz="500" spc="5"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mobile</a:t>
            </a:r>
            <a:r>
              <a:rPr sz="500" spc="10" dirty="0">
                <a:latin typeface="Calibri"/>
                <a:cs typeface="Calibri"/>
              </a:rPr>
              <a:t> </a:t>
            </a:r>
            <a:r>
              <a:rPr sz="500" dirty="0">
                <a:latin typeface="Calibri"/>
                <a:cs typeface="Calibri"/>
              </a:rPr>
              <a:t>laboratory</a:t>
            </a:r>
            <a:r>
              <a:rPr sz="500" spc="5" dirty="0">
                <a:latin typeface="Calibri"/>
                <a:cs typeface="Calibri"/>
              </a:rPr>
              <a:t> </a:t>
            </a:r>
            <a:r>
              <a:rPr sz="500" dirty="0">
                <a:latin typeface="Calibri"/>
                <a:cs typeface="Calibri"/>
              </a:rPr>
              <a:t>//</a:t>
            </a:r>
            <a:r>
              <a:rPr sz="500" spc="5" dirty="0">
                <a:latin typeface="Calibri"/>
                <a:cs typeface="Calibri"/>
              </a:rPr>
              <a:t> </a:t>
            </a:r>
            <a:r>
              <a:rPr sz="500" spc="-10" dirty="0">
                <a:latin typeface="Calibri"/>
                <a:cs typeface="Calibri"/>
              </a:rPr>
              <a:t>Journal</a:t>
            </a:r>
            <a:r>
              <a:rPr sz="500" spc="5" dirty="0">
                <a:latin typeface="Calibri"/>
                <a:cs typeface="Calibri"/>
              </a:rPr>
              <a:t> </a:t>
            </a:r>
            <a:r>
              <a:rPr sz="500" spc="-25" dirty="0">
                <a:latin typeface="Calibri"/>
                <a:cs typeface="Calibri"/>
              </a:rPr>
              <a:t>of</a:t>
            </a:r>
            <a:r>
              <a:rPr sz="500" spc="500" dirty="0">
                <a:latin typeface="Calibri"/>
                <a:cs typeface="Calibri"/>
              </a:rPr>
              <a:t> </a:t>
            </a:r>
            <a:r>
              <a:rPr sz="500" spc="-10" dirty="0">
                <a:latin typeface="Calibri"/>
                <a:cs typeface="Calibri"/>
              </a:rPr>
              <a:t>Instrumentation.</a:t>
            </a:r>
            <a:r>
              <a:rPr sz="500" spc="-5" dirty="0">
                <a:latin typeface="Calibri"/>
                <a:cs typeface="Calibri"/>
              </a:rPr>
              <a:t> </a:t>
            </a:r>
            <a:r>
              <a:rPr sz="500" dirty="0">
                <a:latin typeface="Calibri"/>
                <a:cs typeface="Calibri"/>
              </a:rPr>
              <a:t>– 2022. – </a:t>
            </a:r>
            <a:r>
              <a:rPr sz="500" spc="-10" dirty="0">
                <a:latin typeface="Calibri"/>
                <a:cs typeface="Calibri"/>
              </a:rPr>
              <a:t>Vol.</a:t>
            </a:r>
            <a:r>
              <a:rPr sz="500" dirty="0">
                <a:latin typeface="Calibri"/>
                <a:cs typeface="Calibri"/>
              </a:rPr>
              <a:t> 17. – </a:t>
            </a:r>
            <a:r>
              <a:rPr sz="500" spc="-10" dirty="0">
                <a:latin typeface="Calibri"/>
                <a:cs typeface="Calibri"/>
              </a:rPr>
              <a:t>P10009.</a:t>
            </a:r>
            <a:r>
              <a:rPr sz="500" dirty="0">
                <a:latin typeface="Calibri"/>
                <a:cs typeface="Calibri"/>
              </a:rPr>
              <a:t> – DOI: </a:t>
            </a:r>
            <a:r>
              <a:rPr sz="500" spc="-10" dirty="0">
                <a:latin typeface="Calibri"/>
                <a:cs typeface="Calibri"/>
              </a:rPr>
              <a:t>10.1088/1748‐0221/17/10/P10009.</a:t>
            </a:r>
            <a:endParaRPr lang="en-US" sz="500" spc="-10" dirty="0">
              <a:latin typeface="Calibri"/>
              <a:cs typeface="Calibri"/>
            </a:endParaRPr>
          </a:p>
          <a:p>
            <a:pPr marL="12700" marR="172720">
              <a:lnSpc>
                <a:spcPct val="74700"/>
              </a:lnSpc>
              <a:spcBef>
                <a:spcPts val="590"/>
              </a:spcBef>
            </a:pPr>
            <a:endParaRPr sz="500" dirty="0">
              <a:latin typeface="Calibri"/>
              <a:cs typeface="Calibri"/>
            </a:endParaRPr>
          </a:p>
          <a:p>
            <a:pPr marL="4266565">
              <a:lnSpc>
                <a:spcPct val="100000"/>
              </a:lnSpc>
              <a:spcBef>
                <a:spcPts val="5"/>
              </a:spcBef>
            </a:pPr>
            <a:r>
              <a:rPr sz="500" b="1" dirty="0">
                <a:latin typeface="Calibri"/>
                <a:cs typeface="Calibri"/>
              </a:rPr>
              <a:t>27</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5" name="object 2">
            <a:extLst>
              <a:ext uri="{FF2B5EF4-FFF2-40B4-BE49-F238E27FC236}">
                <a16:creationId xmlns:a16="http://schemas.microsoft.com/office/drawing/2014/main" id="{CF9A1C42-7577-AB49-C7BD-DC285FD02013}"/>
              </a:ext>
            </a:extLst>
          </p:cNvPr>
          <p:cNvSpPr txBox="1"/>
          <p:nvPr/>
        </p:nvSpPr>
        <p:spPr>
          <a:xfrm>
            <a:off x="1390650" y="7113"/>
            <a:ext cx="975843"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Critical development directions</a:t>
            </a:r>
          </a:p>
        </p:txBody>
      </p:sp>
      <p:sp>
        <p:nvSpPr>
          <p:cNvPr id="16" name="object 2">
            <a:extLst>
              <a:ext uri="{FF2B5EF4-FFF2-40B4-BE49-F238E27FC236}">
                <a16:creationId xmlns:a16="http://schemas.microsoft.com/office/drawing/2014/main" id="{FC9C5812-6B9A-3994-E8E3-A32602F0B6A9}"/>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Mobile monitoring systems: from concept to field trials</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27654"/>
          </a:xfrm>
          <a:prstGeom prst="rect">
            <a:avLst/>
          </a:prstGeom>
        </p:spPr>
        <p:txBody>
          <a:bodyPr vert="horz" wrap="square" lIns="0" tIns="37465" rIns="0" bIns="0" rtlCol="0">
            <a:spAutoFit/>
          </a:bodyPr>
          <a:lstStyle/>
          <a:p>
            <a:pPr marL="12700">
              <a:lnSpc>
                <a:spcPct val="100000"/>
              </a:lnSpc>
              <a:spcBef>
                <a:spcPts val="295"/>
              </a:spcBef>
            </a:pPr>
            <a:r>
              <a:rPr spc="-10" dirty="0" err="1"/>
              <a:t>MiniCHANDLER</a:t>
            </a:r>
            <a:r>
              <a:rPr lang="ru-RU" spc="-10" dirty="0"/>
              <a:t> </a:t>
            </a:r>
            <a:r>
              <a:rPr lang="en-US" spc="-10" dirty="0"/>
              <a:t>detector</a:t>
            </a:r>
            <a:endParaRPr spc="-10" dirty="0"/>
          </a:p>
          <a:p>
            <a:pPr marL="12700">
              <a:lnSpc>
                <a:spcPct val="100000"/>
              </a:lnSpc>
              <a:spcBef>
                <a:spcPts val="125"/>
              </a:spcBef>
            </a:pPr>
            <a:r>
              <a:rPr sz="700" dirty="0"/>
              <a:t>Mini</a:t>
            </a:r>
            <a:r>
              <a:rPr sz="700" spc="-10" dirty="0"/>
              <a:t> </a:t>
            </a:r>
            <a:r>
              <a:rPr sz="700" dirty="0"/>
              <a:t>Carbon</a:t>
            </a:r>
            <a:r>
              <a:rPr sz="700" spc="-5" dirty="0"/>
              <a:t> </a:t>
            </a:r>
            <a:r>
              <a:rPr sz="700" spc="-10" dirty="0"/>
              <a:t>Hydrogen</a:t>
            </a:r>
            <a:r>
              <a:rPr sz="700" spc="-5" dirty="0"/>
              <a:t> </a:t>
            </a:r>
            <a:r>
              <a:rPr sz="700" spc="-10" dirty="0"/>
              <a:t>AntiNeutrino</a:t>
            </a:r>
            <a:r>
              <a:rPr sz="700" spc="-5" dirty="0"/>
              <a:t> </a:t>
            </a:r>
            <a:r>
              <a:rPr sz="700" dirty="0"/>
              <a:t>Detector</a:t>
            </a:r>
            <a:r>
              <a:rPr sz="700" spc="-5" dirty="0"/>
              <a:t> </a:t>
            </a:r>
            <a:r>
              <a:rPr sz="700" dirty="0"/>
              <a:t>with</a:t>
            </a:r>
            <a:r>
              <a:rPr sz="700" spc="-5" dirty="0"/>
              <a:t> </a:t>
            </a:r>
            <a:r>
              <a:rPr sz="700" dirty="0"/>
              <a:t>a</a:t>
            </a:r>
            <a:r>
              <a:rPr sz="700" spc="-5" dirty="0"/>
              <a:t> </a:t>
            </a:r>
            <a:r>
              <a:rPr sz="700" spc="-10" dirty="0"/>
              <a:t>Lithium</a:t>
            </a:r>
            <a:r>
              <a:rPr sz="700" spc="-5" dirty="0"/>
              <a:t> </a:t>
            </a:r>
            <a:r>
              <a:rPr sz="700" dirty="0"/>
              <a:t>Enhanced</a:t>
            </a:r>
            <a:r>
              <a:rPr sz="700" spc="-5" dirty="0"/>
              <a:t> </a:t>
            </a:r>
            <a:r>
              <a:rPr sz="700" spc="-10" dirty="0"/>
              <a:t>Raghavan‐optical‐lattice</a:t>
            </a:r>
            <a:endParaRPr sz="700" dirty="0"/>
          </a:p>
        </p:txBody>
      </p:sp>
      <p:sp>
        <p:nvSpPr>
          <p:cNvPr id="6" name="object 6"/>
          <p:cNvSpPr txBox="1"/>
          <p:nvPr/>
        </p:nvSpPr>
        <p:spPr>
          <a:xfrm>
            <a:off x="6918" y="515469"/>
            <a:ext cx="1800860" cy="783484"/>
          </a:xfrm>
          <a:prstGeom prst="rect">
            <a:avLst/>
          </a:prstGeom>
        </p:spPr>
        <p:txBody>
          <a:bodyPr vert="horz" wrap="square" lIns="0" tIns="27305" rIns="0" bIns="0" rtlCol="0">
            <a:spAutoFit/>
          </a:bodyPr>
          <a:lstStyle/>
          <a:p>
            <a:pPr marR="668020" algn="ctr">
              <a:lnSpc>
                <a:spcPct val="100000"/>
              </a:lnSpc>
              <a:spcBef>
                <a:spcPts val="215"/>
              </a:spcBef>
            </a:pPr>
            <a:r>
              <a:rPr lang="en" sz="900" b="1" spc="-10" dirty="0">
                <a:latin typeface="Calibri"/>
                <a:cs typeface="Calibri"/>
              </a:rPr>
              <a:t>System parameters</a:t>
            </a:r>
            <a:r>
              <a:rPr sz="900" b="1" spc="-10" dirty="0">
                <a:latin typeface="Calibri"/>
                <a:cs typeface="Calibri"/>
              </a:rPr>
              <a:t>:</a:t>
            </a:r>
            <a:endParaRPr sz="900" dirty="0">
              <a:latin typeface="Calibri"/>
              <a:cs typeface="Calibri"/>
            </a:endParaRPr>
          </a:p>
          <a:p>
            <a:pPr marR="668655" algn="ctr">
              <a:lnSpc>
                <a:spcPct val="100000"/>
              </a:lnSpc>
              <a:spcBef>
                <a:spcPts val="114"/>
              </a:spcBef>
            </a:pPr>
            <a:r>
              <a:rPr lang="en-US" sz="900" dirty="0">
                <a:latin typeface="Calibri"/>
                <a:cs typeface="Calibri"/>
              </a:rPr>
              <a:t>- Mass</a:t>
            </a:r>
            <a:r>
              <a:rPr sz="900" dirty="0">
                <a:latin typeface="Calibri"/>
                <a:cs typeface="Calibri"/>
              </a:rPr>
              <a:t>:</a:t>
            </a:r>
            <a:r>
              <a:rPr sz="900" spc="-5" dirty="0">
                <a:latin typeface="Calibri"/>
                <a:cs typeface="Calibri"/>
              </a:rPr>
              <a:t> </a:t>
            </a:r>
            <a:r>
              <a:rPr sz="900" dirty="0">
                <a:latin typeface="Calibri"/>
                <a:cs typeface="Calibri"/>
              </a:rPr>
              <a:t>80 </a:t>
            </a:r>
            <a:r>
              <a:rPr lang="en-US" sz="900" spc="-25" dirty="0">
                <a:latin typeface="Calibri"/>
                <a:cs typeface="Calibri"/>
              </a:rPr>
              <a:t>kg</a:t>
            </a:r>
            <a:endParaRPr sz="900" dirty="0">
              <a:latin typeface="Calibri"/>
              <a:cs typeface="Calibri"/>
            </a:endParaRPr>
          </a:p>
          <a:p>
            <a:pPr marL="265430" marR="30480" algn="just">
              <a:lnSpc>
                <a:spcPct val="110700"/>
              </a:lnSpc>
            </a:pPr>
            <a:r>
              <a:rPr lang="en-US" sz="975" dirty="0">
                <a:latin typeface="Calibri"/>
                <a:cs typeface="Calibri"/>
              </a:rPr>
              <a:t>-</a:t>
            </a:r>
            <a:r>
              <a:rPr sz="975" baseline="29914" dirty="0">
                <a:latin typeface="Calibri"/>
                <a:cs typeface="Calibri"/>
              </a:rPr>
              <a:t>6</a:t>
            </a:r>
            <a:r>
              <a:rPr sz="900" dirty="0">
                <a:latin typeface="Calibri"/>
                <a:cs typeface="Calibri"/>
              </a:rPr>
              <a:t>Li‐</a:t>
            </a:r>
            <a:r>
              <a:rPr lang="en-US" sz="900" dirty="0">
                <a:latin typeface="Calibri"/>
                <a:cs typeface="Calibri"/>
              </a:rPr>
              <a:t>doped plastic scintillator</a:t>
            </a:r>
            <a:r>
              <a:rPr sz="900" spc="500" dirty="0">
                <a:latin typeface="Calibri"/>
                <a:cs typeface="Calibri"/>
              </a:rPr>
              <a:t> </a:t>
            </a:r>
            <a:endParaRPr lang="en-US" sz="900" spc="500" dirty="0">
              <a:latin typeface="Calibri"/>
              <a:cs typeface="Calibri"/>
            </a:endParaRPr>
          </a:p>
          <a:p>
            <a:pPr marL="265430" marR="30480" algn="just">
              <a:lnSpc>
                <a:spcPct val="110700"/>
              </a:lnSpc>
            </a:pPr>
            <a:r>
              <a:rPr lang="en-US" sz="900" dirty="0">
                <a:latin typeface="Calibri"/>
                <a:cs typeface="Calibri"/>
              </a:rPr>
              <a:t>- </a:t>
            </a:r>
            <a:r>
              <a:rPr lang="en" sz="900" dirty="0">
                <a:latin typeface="Calibri"/>
                <a:cs typeface="Calibri"/>
              </a:rPr>
              <a:t>R</a:t>
            </a:r>
            <a:r>
              <a:rPr lang="en" sz="900" spc="-10" dirty="0">
                <a:latin typeface="Calibri"/>
                <a:cs typeface="Calibri"/>
              </a:rPr>
              <a:t>aghavan optical lattice</a:t>
            </a:r>
          </a:p>
          <a:p>
            <a:pPr marL="265430" marR="30480" algn="just">
              <a:lnSpc>
                <a:spcPct val="110700"/>
              </a:lnSpc>
            </a:pPr>
            <a:r>
              <a:rPr lang="en" sz="900" spc="-10" dirty="0">
                <a:latin typeface="Calibri"/>
                <a:cs typeface="Calibri"/>
              </a:rPr>
              <a:t>- </a:t>
            </a:r>
            <a:r>
              <a:rPr sz="900" spc="-10" dirty="0">
                <a:latin typeface="Calibri"/>
                <a:cs typeface="Calibri"/>
              </a:rPr>
              <a:t>3D‐</a:t>
            </a:r>
            <a:r>
              <a:rPr lang="en" sz="900" spc="-10" dirty="0">
                <a:latin typeface="Calibri"/>
                <a:cs typeface="Calibri"/>
              </a:rPr>
              <a:t>segmented detector</a:t>
            </a:r>
            <a:endParaRPr sz="900" dirty="0">
              <a:latin typeface="Calibri"/>
              <a:cs typeface="Calibri"/>
            </a:endParaRPr>
          </a:p>
        </p:txBody>
      </p:sp>
      <p:pic>
        <p:nvPicPr>
          <p:cNvPr id="7" name="object 7"/>
          <p:cNvPicPr/>
          <p:nvPr/>
        </p:nvPicPr>
        <p:blipFill>
          <a:blip r:embed="rId3" cstate="print"/>
          <a:stretch>
            <a:fillRect/>
          </a:stretch>
        </p:blipFill>
        <p:spPr>
          <a:xfrm>
            <a:off x="2080372" y="547620"/>
            <a:ext cx="2522809" cy="2081412"/>
          </a:xfrm>
          <a:prstGeom prst="rect">
            <a:avLst/>
          </a:prstGeom>
        </p:spPr>
      </p:pic>
      <p:sp>
        <p:nvSpPr>
          <p:cNvPr id="8" name="object 8"/>
          <p:cNvSpPr txBox="1"/>
          <p:nvPr/>
        </p:nvSpPr>
        <p:spPr>
          <a:xfrm>
            <a:off x="2663926" y="2629032"/>
            <a:ext cx="1614805" cy="135293"/>
          </a:xfrm>
          <a:prstGeom prst="rect">
            <a:avLst/>
          </a:prstGeom>
        </p:spPr>
        <p:txBody>
          <a:bodyPr vert="horz" wrap="square" lIns="0" tIns="12065" rIns="0" bIns="0" rtlCol="0">
            <a:spAutoFit/>
          </a:bodyPr>
          <a:lstStyle/>
          <a:p>
            <a:pPr marL="12700">
              <a:lnSpc>
                <a:spcPct val="100000"/>
              </a:lnSpc>
              <a:spcBef>
                <a:spcPts val="95"/>
              </a:spcBef>
            </a:pPr>
            <a:r>
              <a:rPr lang="en-US" sz="800" b="1" spc="-25" dirty="0" err="1">
                <a:solidFill>
                  <a:srgbClr val="339733"/>
                </a:solidFill>
                <a:latin typeface="Calibri"/>
                <a:cs typeface="Calibri"/>
              </a:rPr>
              <a:t>Fiigure</a:t>
            </a:r>
            <a:r>
              <a:rPr sz="800" b="1" spc="-25" dirty="0">
                <a:solidFill>
                  <a:srgbClr val="339733"/>
                </a:solidFill>
                <a:latin typeface="Calibri"/>
                <a:cs typeface="Calibri"/>
              </a:rPr>
              <a:t> </a:t>
            </a:r>
            <a:r>
              <a:rPr sz="800" b="1" dirty="0">
                <a:solidFill>
                  <a:srgbClr val="339733"/>
                </a:solidFill>
                <a:latin typeface="Calibri"/>
                <a:cs typeface="Calibri"/>
              </a:rPr>
              <a:t>20.</a:t>
            </a:r>
            <a:r>
              <a:rPr sz="800" b="1" spc="-25" dirty="0">
                <a:solidFill>
                  <a:srgbClr val="339733"/>
                </a:solidFill>
                <a:latin typeface="Calibri"/>
                <a:cs typeface="Calibri"/>
              </a:rPr>
              <a:t> </a:t>
            </a:r>
            <a:r>
              <a:rPr sz="800" spc="-10" dirty="0" err="1">
                <a:latin typeface="Calibri"/>
                <a:cs typeface="Calibri"/>
              </a:rPr>
              <a:t>MiniCHANDLER</a:t>
            </a:r>
            <a:r>
              <a:rPr lang="en-US" sz="800" spc="-10" dirty="0">
                <a:latin typeface="Calibri"/>
                <a:cs typeface="Calibri"/>
              </a:rPr>
              <a:t> detector</a:t>
            </a:r>
            <a:endParaRPr sz="800" dirty="0">
              <a:latin typeface="Calibri"/>
              <a:cs typeface="Calibri"/>
            </a:endParaRPr>
          </a:p>
        </p:txBody>
      </p:sp>
      <p:sp>
        <p:nvSpPr>
          <p:cNvPr id="9" name="object 9"/>
          <p:cNvSpPr/>
          <p:nvPr/>
        </p:nvSpPr>
        <p:spPr>
          <a:xfrm>
            <a:off x="59255" y="2836991"/>
            <a:ext cx="4482465" cy="156210"/>
          </a:xfrm>
          <a:custGeom>
            <a:avLst/>
            <a:gdLst/>
            <a:ahLst/>
            <a:cxnLst/>
            <a:rect l="l" t="t" r="r" b="b"/>
            <a:pathLst>
              <a:path w="4482465" h="156210">
                <a:moveTo>
                  <a:pt x="4431106" y="0"/>
                </a:moveTo>
                <a:lnTo>
                  <a:pt x="50800" y="0"/>
                </a:lnTo>
                <a:lnTo>
                  <a:pt x="31075" y="4008"/>
                </a:lnTo>
                <a:lnTo>
                  <a:pt x="14922" y="14922"/>
                </a:lnTo>
                <a:lnTo>
                  <a:pt x="4008" y="31075"/>
                </a:lnTo>
                <a:lnTo>
                  <a:pt x="0" y="50800"/>
                </a:lnTo>
                <a:lnTo>
                  <a:pt x="0" y="155930"/>
                </a:lnTo>
                <a:lnTo>
                  <a:pt x="4481918" y="155930"/>
                </a:lnTo>
                <a:lnTo>
                  <a:pt x="4481918" y="50800"/>
                </a:lnTo>
                <a:lnTo>
                  <a:pt x="4477908" y="31075"/>
                </a:lnTo>
                <a:lnTo>
                  <a:pt x="4466990" y="14922"/>
                </a:lnTo>
                <a:lnTo>
                  <a:pt x="4450832" y="4008"/>
                </a:lnTo>
                <a:lnTo>
                  <a:pt x="4431106" y="0"/>
                </a:lnTo>
                <a:close/>
              </a:path>
            </a:pathLst>
          </a:custGeom>
          <a:solidFill>
            <a:srgbClr val="0F2D0F"/>
          </a:solidFill>
        </p:spPr>
        <p:txBody>
          <a:bodyPr wrap="square" lIns="0" tIns="0" rIns="0" bIns="0" rtlCol="0"/>
          <a:lstStyle/>
          <a:p>
            <a:endParaRPr/>
          </a:p>
        </p:txBody>
      </p:sp>
      <p:sp>
        <p:nvSpPr>
          <p:cNvPr id="10" name="object 10"/>
          <p:cNvSpPr txBox="1"/>
          <p:nvPr/>
        </p:nvSpPr>
        <p:spPr>
          <a:xfrm>
            <a:off x="68380" y="1244362"/>
            <a:ext cx="2011993" cy="1756250"/>
          </a:xfrm>
          <a:prstGeom prst="rect">
            <a:avLst/>
          </a:prstGeom>
        </p:spPr>
        <p:txBody>
          <a:bodyPr vert="horz" wrap="square" lIns="0" tIns="27305" rIns="0" bIns="0" rtlCol="0">
            <a:spAutoFit/>
          </a:bodyPr>
          <a:lstStyle/>
          <a:p>
            <a:pPr marL="12700">
              <a:lnSpc>
                <a:spcPct val="100000"/>
              </a:lnSpc>
              <a:spcBef>
                <a:spcPts val="215"/>
              </a:spcBef>
            </a:pPr>
            <a:r>
              <a:rPr sz="900" b="1" dirty="0">
                <a:latin typeface="Calibri"/>
                <a:cs typeface="Calibri"/>
              </a:rPr>
              <a:t>North</a:t>
            </a:r>
            <a:r>
              <a:rPr sz="900" b="1" spc="-40" dirty="0">
                <a:latin typeface="Calibri"/>
                <a:cs typeface="Calibri"/>
              </a:rPr>
              <a:t> </a:t>
            </a:r>
            <a:r>
              <a:rPr sz="900" b="1" dirty="0">
                <a:latin typeface="Calibri"/>
                <a:cs typeface="Calibri"/>
              </a:rPr>
              <a:t>Anna</a:t>
            </a:r>
            <a:r>
              <a:rPr sz="900" b="1" spc="-40" dirty="0">
                <a:latin typeface="Calibri"/>
                <a:cs typeface="Calibri"/>
              </a:rPr>
              <a:t> </a:t>
            </a:r>
            <a:r>
              <a:rPr lang="en-US" sz="900" b="1" spc="-40" dirty="0">
                <a:latin typeface="Calibri"/>
                <a:cs typeface="Calibri"/>
              </a:rPr>
              <a:t>trials </a:t>
            </a:r>
            <a:r>
              <a:rPr sz="900" b="1" spc="-10" dirty="0">
                <a:latin typeface="Calibri"/>
                <a:cs typeface="Calibri"/>
              </a:rPr>
              <a:t>(2017):</a:t>
            </a:r>
            <a:endParaRPr sz="900" dirty="0">
              <a:latin typeface="Calibri"/>
              <a:cs typeface="Calibri"/>
            </a:endParaRPr>
          </a:p>
          <a:p>
            <a:pPr marL="240029" marR="5080">
              <a:lnSpc>
                <a:spcPts val="900"/>
              </a:lnSpc>
              <a:spcBef>
                <a:spcPts val="295"/>
              </a:spcBef>
            </a:pPr>
            <a:r>
              <a:rPr lang="en-US" sz="900" spc="-10" dirty="0">
                <a:latin typeface="Calibri"/>
                <a:cs typeface="Calibri"/>
              </a:rPr>
              <a:t>- Reactor</a:t>
            </a:r>
            <a:r>
              <a:rPr sz="900" spc="-10" dirty="0">
                <a:latin typeface="Calibri"/>
                <a:cs typeface="Calibri"/>
              </a:rPr>
              <a:t>:</a:t>
            </a:r>
            <a:r>
              <a:rPr sz="900" spc="10" dirty="0">
                <a:latin typeface="Calibri"/>
                <a:cs typeface="Calibri"/>
              </a:rPr>
              <a:t> </a:t>
            </a:r>
            <a:r>
              <a:rPr sz="900" dirty="0">
                <a:latin typeface="Calibri"/>
                <a:cs typeface="Calibri"/>
              </a:rPr>
              <a:t>2.9</a:t>
            </a:r>
            <a:r>
              <a:rPr sz="900" spc="10" dirty="0">
                <a:latin typeface="Calibri"/>
                <a:cs typeface="Calibri"/>
              </a:rPr>
              <a:t> </a:t>
            </a:r>
            <a:r>
              <a:rPr lang="en-US" sz="900" spc="-10" dirty="0">
                <a:latin typeface="Calibri"/>
                <a:cs typeface="Calibri"/>
              </a:rPr>
              <a:t>GW</a:t>
            </a:r>
            <a:r>
              <a:rPr sz="900" spc="-10" dirty="0">
                <a:latin typeface="Calibri"/>
                <a:cs typeface="Calibri"/>
              </a:rPr>
              <a:t>,</a:t>
            </a:r>
            <a:r>
              <a:rPr sz="900" spc="10" dirty="0">
                <a:latin typeface="Calibri"/>
                <a:cs typeface="Calibri"/>
              </a:rPr>
              <a:t> </a:t>
            </a:r>
            <a:r>
              <a:rPr lang="en-US" sz="900" spc="-10" dirty="0">
                <a:latin typeface="Calibri"/>
                <a:cs typeface="Calibri"/>
              </a:rPr>
              <a:t>distance</a:t>
            </a:r>
            <a:r>
              <a:rPr sz="900" spc="10" dirty="0">
                <a:latin typeface="Calibri"/>
                <a:cs typeface="Calibri"/>
              </a:rPr>
              <a:t> </a:t>
            </a:r>
            <a:r>
              <a:rPr sz="900" spc="-25" dirty="0">
                <a:latin typeface="Calibri"/>
                <a:cs typeface="Calibri"/>
              </a:rPr>
              <a:t>25</a:t>
            </a:r>
            <a:r>
              <a:rPr lang="en-US" sz="900" dirty="0">
                <a:latin typeface="Calibri"/>
                <a:cs typeface="Calibri"/>
              </a:rPr>
              <a:t> m</a:t>
            </a:r>
            <a:r>
              <a:rPr sz="900" spc="-25" dirty="0">
                <a:latin typeface="Calibri"/>
                <a:cs typeface="Calibri"/>
              </a:rPr>
              <a:t> </a:t>
            </a:r>
            <a:r>
              <a:rPr lang="en-US" sz="900" dirty="0">
                <a:latin typeface="Calibri"/>
                <a:cs typeface="Calibri"/>
              </a:rPr>
              <a:t>from active core</a:t>
            </a:r>
            <a:endParaRPr sz="900" dirty="0">
              <a:latin typeface="Calibri"/>
              <a:cs typeface="Calibri"/>
            </a:endParaRPr>
          </a:p>
          <a:p>
            <a:pPr marL="240029">
              <a:lnSpc>
                <a:spcPct val="100000"/>
              </a:lnSpc>
              <a:spcBef>
                <a:spcPts val="110"/>
              </a:spcBef>
            </a:pPr>
            <a:r>
              <a:rPr lang="en-US" sz="900" spc="-10" dirty="0">
                <a:latin typeface="Calibri"/>
                <a:cs typeface="Calibri"/>
              </a:rPr>
              <a:t>- Period</a:t>
            </a:r>
            <a:r>
              <a:rPr sz="900" spc="-10" dirty="0">
                <a:latin typeface="Calibri"/>
                <a:cs typeface="Calibri"/>
              </a:rPr>
              <a:t>:</a:t>
            </a:r>
            <a:r>
              <a:rPr sz="900" spc="20" dirty="0">
                <a:latin typeface="Calibri"/>
                <a:cs typeface="Calibri"/>
              </a:rPr>
              <a:t> </a:t>
            </a:r>
            <a:r>
              <a:rPr lang="en-US" sz="900" spc="-10" dirty="0">
                <a:latin typeface="Calibri"/>
                <a:cs typeface="Calibri"/>
              </a:rPr>
              <a:t>June</a:t>
            </a:r>
            <a:r>
              <a:rPr sz="900" spc="-10" dirty="0">
                <a:latin typeface="Calibri"/>
                <a:cs typeface="Calibri"/>
              </a:rPr>
              <a:t>‐</a:t>
            </a:r>
            <a:r>
              <a:rPr lang="en-US" sz="900" spc="-10" dirty="0">
                <a:latin typeface="Calibri"/>
                <a:cs typeface="Calibri"/>
              </a:rPr>
              <a:t>November</a:t>
            </a:r>
            <a:r>
              <a:rPr sz="900" spc="25" dirty="0">
                <a:latin typeface="Calibri"/>
                <a:cs typeface="Calibri"/>
              </a:rPr>
              <a:t> </a:t>
            </a:r>
            <a:r>
              <a:rPr sz="900" spc="-20" dirty="0">
                <a:latin typeface="Calibri"/>
                <a:cs typeface="Calibri"/>
              </a:rPr>
              <a:t>2017</a:t>
            </a:r>
            <a:endParaRPr sz="900" dirty="0">
              <a:latin typeface="Calibri"/>
              <a:cs typeface="Calibri"/>
            </a:endParaRPr>
          </a:p>
          <a:p>
            <a:pPr marL="240029">
              <a:lnSpc>
                <a:spcPct val="100000"/>
              </a:lnSpc>
              <a:spcBef>
                <a:spcPts val="120"/>
              </a:spcBef>
            </a:pPr>
            <a:r>
              <a:rPr lang="en-US" sz="900" dirty="0">
                <a:latin typeface="Calibri"/>
                <a:cs typeface="Calibri"/>
              </a:rPr>
              <a:t>- </a:t>
            </a:r>
            <a:r>
              <a:rPr sz="900" dirty="0">
                <a:latin typeface="Calibri"/>
                <a:cs typeface="Calibri"/>
              </a:rPr>
              <a:t>100</a:t>
            </a:r>
            <a:r>
              <a:rPr sz="900" spc="-5" dirty="0">
                <a:latin typeface="Calibri"/>
                <a:cs typeface="Calibri"/>
              </a:rPr>
              <a:t> </a:t>
            </a:r>
            <a:r>
              <a:rPr lang="en-US" sz="900" spc="-10" dirty="0">
                <a:latin typeface="Calibri"/>
                <a:cs typeface="Calibri"/>
              </a:rPr>
              <a:t>events</a:t>
            </a:r>
            <a:r>
              <a:rPr sz="900" spc="-10" dirty="0">
                <a:latin typeface="Calibri"/>
                <a:cs typeface="Calibri"/>
              </a:rPr>
              <a:t>/</a:t>
            </a:r>
            <a:r>
              <a:rPr lang="en-US" sz="900" spc="-10" dirty="0">
                <a:latin typeface="Calibri"/>
                <a:cs typeface="Calibri"/>
              </a:rPr>
              <a:t>day</a:t>
            </a:r>
            <a:endParaRPr sz="900" dirty="0">
              <a:latin typeface="Calibri"/>
              <a:cs typeface="Calibri"/>
            </a:endParaRPr>
          </a:p>
          <a:p>
            <a:pPr marL="240029" marR="189230">
              <a:lnSpc>
                <a:spcPts val="900"/>
              </a:lnSpc>
              <a:spcBef>
                <a:spcPts val="295"/>
              </a:spcBef>
            </a:pPr>
            <a:r>
              <a:rPr lang="en" sz="900" dirty="0">
                <a:latin typeface="Calibri"/>
                <a:cs typeface="Calibri"/>
              </a:rPr>
              <a:t>- Cosmic ray background exceeded signal by 400 times</a:t>
            </a:r>
          </a:p>
          <a:p>
            <a:pPr marL="240029" marR="189230">
              <a:lnSpc>
                <a:spcPts val="900"/>
              </a:lnSpc>
              <a:spcBef>
                <a:spcPts val="295"/>
              </a:spcBef>
            </a:pPr>
            <a:r>
              <a:rPr lang="en" sz="900" spc="-10" dirty="0">
                <a:latin typeface="Calibri"/>
                <a:cs typeface="Calibri"/>
              </a:rPr>
              <a:t>- Signal-to-noise improvement by </a:t>
            </a:r>
            <a:r>
              <a:rPr lang="en" sz="900" b="1" spc="-10" dirty="0">
                <a:latin typeface="Calibri"/>
                <a:cs typeface="Calibri"/>
              </a:rPr>
              <a:t>4 times</a:t>
            </a:r>
          </a:p>
          <a:p>
            <a:pPr marL="240029">
              <a:lnSpc>
                <a:spcPct val="100000"/>
              </a:lnSpc>
              <a:spcBef>
                <a:spcPts val="110"/>
              </a:spcBef>
            </a:pPr>
            <a:r>
              <a:rPr lang="en" sz="900" spc="-10" dirty="0">
                <a:latin typeface="Calibri"/>
                <a:cs typeface="Calibri"/>
              </a:rPr>
              <a:t>- Significance</a:t>
            </a:r>
            <a:r>
              <a:rPr sz="900" spc="-10" dirty="0">
                <a:latin typeface="Calibri"/>
                <a:cs typeface="Calibri"/>
              </a:rPr>
              <a:t>:</a:t>
            </a:r>
            <a:r>
              <a:rPr sz="900" spc="55" dirty="0">
                <a:latin typeface="Calibri"/>
                <a:cs typeface="Calibri"/>
              </a:rPr>
              <a:t> </a:t>
            </a:r>
            <a:r>
              <a:rPr sz="900" spc="-20" dirty="0">
                <a:latin typeface="Calibri"/>
                <a:cs typeface="Calibri"/>
              </a:rPr>
              <a:t>5.5σ</a:t>
            </a:r>
            <a:br>
              <a:rPr lang="en-US" sz="900" spc="-20" dirty="0">
                <a:latin typeface="Calibri"/>
                <a:cs typeface="Calibri"/>
              </a:rPr>
            </a:br>
            <a:endParaRPr sz="900" dirty="0">
              <a:latin typeface="Calibri"/>
              <a:cs typeface="Calibri"/>
            </a:endParaRPr>
          </a:p>
          <a:p>
            <a:pPr marL="12700">
              <a:lnSpc>
                <a:spcPct val="100000"/>
              </a:lnSpc>
              <a:spcBef>
                <a:spcPts val="400"/>
              </a:spcBef>
            </a:pPr>
            <a:r>
              <a:rPr lang="en" sz="900" spc="-10" dirty="0">
                <a:solidFill>
                  <a:srgbClr val="FFFFFF"/>
                </a:solidFill>
                <a:latin typeface="Calibri"/>
                <a:cs typeface="Calibri"/>
              </a:rPr>
              <a:t>Historical achievement</a:t>
            </a:r>
            <a:endParaRPr sz="900" dirty="0">
              <a:latin typeface="Calibri"/>
              <a:cs typeface="Calibri"/>
            </a:endParaRPr>
          </a:p>
        </p:txBody>
      </p:sp>
      <p:grpSp>
        <p:nvGrpSpPr>
          <p:cNvPr id="11" name="object 11"/>
          <p:cNvGrpSpPr/>
          <p:nvPr/>
        </p:nvGrpSpPr>
        <p:grpSpPr>
          <a:xfrm>
            <a:off x="41904" y="3000612"/>
            <a:ext cx="4482465" cy="281940"/>
            <a:chOff x="63066" y="2987116"/>
            <a:chExt cx="4482465" cy="281940"/>
          </a:xfrm>
        </p:grpSpPr>
        <p:pic>
          <p:nvPicPr>
            <p:cNvPr id="12" name="object 12"/>
            <p:cNvPicPr/>
            <p:nvPr/>
          </p:nvPicPr>
          <p:blipFill>
            <a:blip r:embed="rId4" cstate="print"/>
            <a:stretch>
              <a:fillRect/>
            </a:stretch>
          </p:blipFill>
          <p:spPr>
            <a:xfrm>
              <a:off x="63066" y="2997155"/>
              <a:ext cx="4481918" cy="50609"/>
            </a:xfrm>
            <a:prstGeom prst="rect">
              <a:avLst/>
            </a:prstGeom>
          </p:spPr>
        </p:pic>
        <p:sp>
          <p:nvSpPr>
            <p:cNvPr id="13" name="object 13"/>
            <p:cNvSpPr/>
            <p:nvPr/>
          </p:nvSpPr>
          <p:spPr>
            <a:xfrm>
              <a:off x="63066" y="2987116"/>
              <a:ext cx="4482465" cy="281940"/>
            </a:xfrm>
            <a:custGeom>
              <a:avLst/>
              <a:gdLst/>
              <a:ahLst/>
              <a:cxnLst/>
              <a:rect l="l" t="t" r="r" b="b"/>
              <a:pathLst>
                <a:path w="4482465" h="281939">
                  <a:moveTo>
                    <a:pt x="4481918" y="0"/>
                  </a:moveTo>
                  <a:lnTo>
                    <a:pt x="0" y="0"/>
                  </a:lnTo>
                  <a:lnTo>
                    <a:pt x="0" y="231000"/>
                  </a:lnTo>
                  <a:lnTo>
                    <a:pt x="4008" y="250724"/>
                  </a:lnTo>
                  <a:lnTo>
                    <a:pt x="14922" y="266877"/>
                  </a:lnTo>
                  <a:lnTo>
                    <a:pt x="31075" y="277791"/>
                  </a:lnTo>
                  <a:lnTo>
                    <a:pt x="50800" y="281800"/>
                  </a:lnTo>
                  <a:lnTo>
                    <a:pt x="4431106" y="281800"/>
                  </a:lnTo>
                  <a:lnTo>
                    <a:pt x="4450832" y="277791"/>
                  </a:lnTo>
                  <a:lnTo>
                    <a:pt x="4466990" y="266877"/>
                  </a:lnTo>
                  <a:lnTo>
                    <a:pt x="4477908" y="250724"/>
                  </a:lnTo>
                  <a:lnTo>
                    <a:pt x="4481918" y="231000"/>
                  </a:lnTo>
                  <a:lnTo>
                    <a:pt x="4481918" y="0"/>
                  </a:lnTo>
                  <a:close/>
                </a:path>
              </a:pathLst>
            </a:custGeom>
            <a:solidFill>
              <a:srgbClr val="E7EAE7"/>
            </a:solidFill>
          </p:spPr>
          <p:txBody>
            <a:bodyPr wrap="square" lIns="0" tIns="0" rIns="0" bIns="0" rtlCol="0"/>
            <a:lstStyle/>
            <a:p>
              <a:endParaRPr dirty="0"/>
            </a:p>
          </p:txBody>
        </p:sp>
      </p:grpSp>
      <p:sp>
        <p:nvSpPr>
          <p:cNvPr id="14" name="object 14"/>
          <p:cNvSpPr txBox="1"/>
          <p:nvPr/>
        </p:nvSpPr>
        <p:spPr>
          <a:xfrm>
            <a:off x="95300" y="3113890"/>
            <a:ext cx="4334510" cy="254172"/>
          </a:xfrm>
          <a:prstGeom prst="rect">
            <a:avLst/>
          </a:prstGeom>
        </p:spPr>
        <p:txBody>
          <a:bodyPr vert="horz" wrap="square" lIns="0" tIns="34925" rIns="0" bIns="0" rtlCol="0">
            <a:spAutoFit/>
          </a:bodyPr>
          <a:lstStyle/>
          <a:p>
            <a:pPr marL="12700" marR="100330">
              <a:lnSpc>
                <a:spcPts val="900"/>
              </a:lnSpc>
              <a:spcBef>
                <a:spcPts val="275"/>
              </a:spcBef>
            </a:pPr>
            <a:br>
              <a:rPr lang="en" sz="900" spc="-10" dirty="0">
                <a:latin typeface="Calibri"/>
                <a:cs typeface="Calibri"/>
              </a:rPr>
            </a:b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Haghighat</a:t>
            </a:r>
            <a:r>
              <a:rPr sz="500" spc="10"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Huber</a:t>
            </a:r>
            <a:r>
              <a:rPr sz="500" spc="10" dirty="0">
                <a:latin typeface="Calibri"/>
                <a:cs typeface="Calibri"/>
              </a:rPr>
              <a:t> </a:t>
            </a:r>
            <a:r>
              <a:rPr sz="500" spc="-25" dirty="0">
                <a:latin typeface="Calibri"/>
                <a:cs typeface="Calibri"/>
              </a:rPr>
              <a:t>P.,</a:t>
            </a:r>
            <a:r>
              <a:rPr sz="500" spc="10" dirty="0">
                <a:latin typeface="Calibri"/>
                <a:cs typeface="Calibri"/>
              </a:rPr>
              <a:t> </a:t>
            </a:r>
            <a:r>
              <a:rPr sz="500" dirty="0">
                <a:latin typeface="Calibri"/>
                <a:cs typeface="Calibri"/>
              </a:rPr>
              <a:t>Li</a:t>
            </a:r>
            <a:r>
              <a:rPr sz="500" spc="5" dirty="0">
                <a:latin typeface="Calibri"/>
                <a:cs typeface="Calibri"/>
              </a:rPr>
              <a:t> </a:t>
            </a:r>
            <a:r>
              <a:rPr sz="500" dirty="0">
                <a:latin typeface="Calibri"/>
                <a:cs typeface="Calibri"/>
              </a:rPr>
              <a:t>S.,</a:t>
            </a:r>
            <a:r>
              <a:rPr sz="500" spc="10" dirty="0">
                <a:latin typeface="Calibri"/>
                <a:cs typeface="Calibri"/>
              </a:rPr>
              <a:t> </a:t>
            </a:r>
            <a:r>
              <a:rPr sz="500" dirty="0">
                <a:latin typeface="Calibri"/>
                <a:cs typeface="Calibri"/>
              </a:rPr>
              <a:t>Link</a:t>
            </a:r>
            <a:r>
              <a:rPr sz="500" spc="10" dirty="0">
                <a:latin typeface="Calibri"/>
                <a:cs typeface="Calibri"/>
              </a:rPr>
              <a:t> </a:t>
            </a:r>
            <a:r>
              <a:rPr sz="500" dirty="0">
                <a:latin typeface="Calibri"/>
                <a:cs typeface="Calibri"/>
              </a:rPr>
              <a:t>J.</a:t>
            </a:r>
            <a:r>
              <a:rPr sz="500" spc="5" dirty="0">
                <a:latin typeface="Calibri"/>
                <a:cs typeface="Calibri"/>
              </a:rPr>
              <a:t> </a:t>
            </a:r>
            <a:r>
              <a:rPr sz="500" dirty="0">
                <a:latin typeface="Calibri"/>
                <a:cs typeface="Calibri"/>
              </a:rPr>
              <a:t>M.,</a:t>
            </a:r>
            <a:r>
              <a:rPr sz="500" spc="10" dirty="0">
                <a:latin typeface="Calibri"/>
                <a:cs typeface="Calibri"/>
              </a:rPr>
              <a:t> </a:t>
            </a:r>
            <a:r>
              <a:rPr sz="500" spc="-10" dirty="0">
                <a:latin typeface="Calibri"/>
                <a:cs typeface="Calibri"/>
              </a:rPr>
              <a:t>Mariani</a:t>
            </a:r>
            <a:r>
              <a:rPr sz="500" spc="10" dirty="0">
                <a:latin typeface="Calibri"/>
                <a:cs typeface="Calibri"/>
              </a:rPr>
              <a:t> </a:t>
            </a:r>
            <a:r>
              <a:rPr sz="500" dirty="0">
                <a:latin typeface="Calibri"/>
                <a:cs typeface="Calibri"/>
              </a:rPr>
              <a:t>C.,</a:t>
            </a:r>
            <a:r>
              <a:rPr sz="500" spc="5" dirty="0">
                <a:latin typeface="Calibri"/>
                <a:cs typeface="Calibri"/>
              </a:rPr>
              <a:t> </a:t>
            </a:r>
            <a:r>
              <a:rPr sz="500" dirty="0">
                <a:latin typeface="Calibri"/>
                <a:cs typeface="Calibri"/>
              </a:rPr>
              <a:t>Park</a:t>
            </a:r>
            <a:r>
              <a:rPr sz="500" spc="10" dirty="0">
                <a:latin typeface="Calibri"/>
                <a:cs typeface="Calibri"/>
              </a:rPr>
              <a:t> </a:t>
            </a:r>
            <a:r>
              <a:rPr sz="500" dirty="0">
                <a:latin typeface="Calibri"/>
                <a:cs typeface="Calibri"/>
              </a:rPr>
              <a:t>J.,</a:t>
            </a:r>
            <a:r>
              <a:rPr sz="500" spc="10" dirty="0">
                <a:latin typeface="Calibri"/>
                <a:cs typeface="Calibri"/>
              </a:rPr>
              <a:t> </a:t>
            </a:r>
            <a:r>
              <a:rPr sz="500" spc="-10" dirty="0">
                <a:latin typeface="Calibri"/>
                <a:cs typeface="Calibri"/>
              </a:rPr>
              <a:t>Subedi</a:t>
            </a:r>
            <a:r>
              <a:rPr sz="500" spc="5" dirty="0">
                <a:latin typeface="Calibri"/>
                <a:cs typeface="Calibri"/>
              </a:rPr>
              <a:t> </a:t>
            </a:r>
            <a:r>
              <a:rPr sz="500" spc="-30" dirty="0">
                <a:latin typeface="Calibri"/>
                <a:cs typeface="Calibri"/>
              </a:rPr>
              <a:t>T.</a:t>
            </a:r>
            <a:r>
              <a:rPr sz="500" spc="10" dirty="0">
                <a:latin typeface="Calibri"/>
                <a:cs typeface="Calibri"/>
              </a:rPr>
              <a:t> </a:t>
            </a:r>
            <a:r>
              <a:rPr sz="500" spc="-10" dirty="0">
                <a:latin typeface="Calibri"/>
                <a:cs typeface="Calibri"/>
              </a:rPr>
              <a:t>Observation</a:t>
            </a:r>
            <a:r>
              <a:rPr sz="500" spc="10" dirty="0">
                <a:latin typeface="Calibri"/>
                <a:cs typeface="Calibri"/>
              </a:rPr>
              <a:t> </a:t>
            </a:r>
            <a:r>
              <a:rPr sz="500" dirty="0">
                <a:latin typeface="Calibri"/>
                <a:cs typeface="Calibri"/>
              </a:rPr>
              <a:t>of</a:t>
            </a:r>
            <a:r>
              <a:rPr sz="500" spc="5" dirty="0">
                <a:latin typeface="Calibri"/>
                <a:cs typeface="Calibri"/>
              </a:rPr>
              <a:t> </a:t>
            </a:r>
            <a:r>
              <a:rPr sz="500" spc="-10" dirty="0">
                <a:latin typeface="Calibri"/>
                <a:cs typeface="Calibri"/>
              </a:rPr>
              <a:t>Reactor</a:t>
            </a:r>
            <a:r>
              <a:rPr sz="500" spc="10" dirty="0">
                <a:latin typeface="Calibri"/>
                <a:cs typeface="Calibri"/>
              </a:rPr>
              <a:t> </a:t>
            </a:r>
            <a:r>
              <a:rPr sz="500" spc="-10" dirty="0">
                <a:latin typeface="Calibri"/>
                <a:cs typeface="Calibri"/>
              </a:rPr>
              <a:t>Antineutrinos</a:t>
            </a:r>
            <a:r>
              <a:rPr sz="500" spc="10" dirty="0">
                <a:latin typeface="Calibri"/>
                <a:cs typeface="Calibri"/>
              </a:rPr>
              <a:t> </a:t>
            </a:r>
            <a:r>
              <a:rPr sz="500" spc="-10" dirty="0">
                <a:latin typeface="Calibri"/>
                <a:cs typeface="Calibri"/>
              </a:rPr>
              <a:t>with</a:t>
            </a:r>
            <a:r>
              <a:rPr sz="500" spc="5" dirty="0">
                <a:latin typeface="Calibri"/>
                <a:cs typeface="Calibri"/>
              </a:rPr>
              <a:t> </a:t>
            </a:r>
            <a:r>
              <a:rPr sz="500" dirty="0">
                <a:latin typeface="Calibri"/>
                <a:cs typeface="Calibri"/>
              </a:rPr>
              <a:t>a</a:t>
            </a:r>
            <a:r>
              <a:rPr sz="500" spc="10" dirty="0">
                <a:latin typeface="Calibri"/>
                <a:cs typeface="Calibri"/>
              </a:rPr>
              <a:t> </a:t>
            </a:r>
            <a:r>
              <a:rPr sz="500" dirty="0">
                <a:latin typeface="Calibri"/>
                <a:cs typeface="Calibri"/>
              </a:rPr>
              <a:t>Rapidly</a:t>
            </a:r>
            <a:r>
              <a:rPr sz="500" spc="10" dirty="0">
                <a:latin typeface="Calibri"/>
                <a:cs typeface="Calibri"/>
              </a:rPr>
              <a:t> </a:t>
            </a:r>
            <a:r>
              <a:rPr sz="500" spc="-10" dirty="0">
                <a:latin typeface="Calibri"/>
                <a:cs typeface="Calibri"/>
              </a:rPr>
              <a:t>Deployable</a:t>
            </a:r>
            <a:r>
              <a:rPr sz="500" dirty="0">
                <a:latin typeface="Calibri"/>
                <a:cs typeface="Calibri"/>
              </a:rPr>
              <a:t> </a:t>
            </a:r>
            <a:r>
              <a:rPr sz="500" spc="-10" dirty="0">
                <a:latin typeface="Calibri"/>
                <a:cs typeface="Calibri"/>
              </a:rPr>
              <a:t>Surface‐Level</a:t>
            </a:r>
            <a:r>
              <a:rPr sz="500" spc="10" dirty="0">
                <a:latin typeface="Calibri"/>
                <a:cs typeface="Calibri"/>
              </a:rPr>
              <a:t> </a:t>
            </a:r>
            <a:r>
              <a:rPr sz="500" spc="-10" dirty="0">
                <a:latin typeface="Calibri"/>
                <a:cs typeface="Calibri"/>
              </a:rPr>
              <a:t>Detector</a:t>
            </a:r>
            <a:r>
              <a:rPr sz="500" spc="5" dirty="0">
                <a:latin typeface="Calibri"/>
                <a:cs typeface="Calibri"/>
              </a:rPr>
              <a:t> </a:t>
            </a:r>
            <a:r>
              <a:rPr sz="500" spc="-25" dirty="0">
                <a:latin typeface="Calibri"/>
                <a:cs typeface="Calibri"/>
              </a:rPr>
              <a:t>//</a:t>
            </a:r>
            <a:endParaRPr sz="500" dirty="0">
              <a:latin typeface="Calibri"/>
              <a:cs typeface="Calibri"/>
            </a:endParaRPr>
          </a:p>
        </p:txBody>
      </p:sp>
      <p:sp>
        <p:nvSpPr>
          <p:cNvPr id="15" name="object 15"/>
          <p:cNvSpPr txBox="1"/>
          <p:nvPr/>
        </p:nvSpPr>
        <p:spPr>
          <a:xfrm>
            <a:off x="99161" y="3375370"/>
            <a:ext cx="2564765" cy="101600"/>
          </a:xfrm>
          <a:prstGeom prst="rect">
            <a:avLst/>
          </a:prstGeom>
        </p:spPr>
        <p:txBody>
          <a:bodyPr vert="horz" wrap="square" lIns="0" tIns="12065" rIns="0" bIns="0" rtlCol="0">
            <a:spAutoFit/>
          </a:bodyPr>
          <a:lstStyle/>
          <a:p>
            <a:pPr marL="12700">
              <a:lnSpc>
                <a:spcPct val="100000"/>
              </a:lnSpc>
              <a:spcBef>
                <a:spcPts val="95"/>
              </a:spcBef>
            </a:pPr>
            <a:r>
              <a:rPr sz="500" spc="-10" dirty="0">
                <a:latin typeface="Calibri"/>
                <a:cs typeface="Calibri"/>
              </a:rPr>
              <a:t>Physical</a:t>
            </a:r>
            <a:r>
              <a:rPr sz="500" dirty="0">
                <a:latin typeface="Calibri"/>
                <a:cs typeface="Calibri"/>
              </a:rPr>
              <a:t> </a:t>
            </a:r>
            <a:r>
              <a:rPr sz="500" spc="-10" dirty="0">
                <a:latin typeface="Calibri"/>
                <a:cs typeface="Calibri"/>
              </a:rPr>
              <a:t>Review</a:t>
            </a:r>
            <a:r>
              <a:rPr sz="500" dirty="0">
                <a:latin typeface="Calibri"/>
                <a:cs typeface="Calibri"/>
              </a:rPr>
              <a:t> </a:t>
            </a:r>
            <a:r>
              <a:rPr sz="500" spc="-10" dirty="0">
                <a:latin typeface="Calibri"/>
                <a:cs typeface="Calibri"/>
              </a:rPr>
              <a:t>Applied.</a:t>
            </a:r>
            <a:r>
              <a:rPr sz="500" spc="5" dirty="0">
                <a:latin typeface="Calibri"/>
                <a:cs typeface="Calibri"/>
              </a:rPr>
              <a:t> </a:t>
            </a:r>
            <a:r>
              <a:rPr sz="500" dirty="0">
                <a:latin typeface="Calibri"/>
                <a:cs typeface="Calibri"/>
              </a:rPr>
              <a:t>– 2020.</a:t>
            </a:r>
            <a:r>
              <a:rPr sz="500" spc="5" dirty="0">
                <a:latin typeface="Calibri"/>
                <a:cs typeface="Calibri"/>
              </a:rPr>
              <a:t> </a:t>
            </a:r>
            <a:r>
              <a:rPr sz="500" dirty="0">
                <a:latin typeface="Calibri"/>
                <a:cs typeface="Calibri"/>
              </a:rPr>
              <a:t>–</a:t>
            </a:r>
            <a:r>
              <a:rPr sz="500" spc="5" dirty="0">
                <a:latin typeface="Calibri"/>
                <a:cs typeface="Calibri"/>
              </a:rPr>
              <a:t> </a:t>
            </a:r>
            <a:r>
              <a:rPr sz="500" spc="-10" dirty="0">
                <a:latin typeface="Calibri"/>
                <a:cs typeface="Calibri"/>
              </a:rPr>
              <a:t>Vol.</a:t>
            </a:r>
            <a:r>
              <a:rPr sz="500" spc="5" dirty="0">
                <a:latin typeface="Calibri"/>
                <a:cs typeface="Calibri"/>
              </a:rPr>
              <a:t> </a:t>
            </a:r>
            <a:r>
              <a:rPr sz="500" dirty="0">
                <a:latin typeface="Calibri"/>
                <a:cs typeface="Calibri"/>
              </a:rPr>
              <a:t>13. – </a:t>
            </a:r>
            <a:r>
              <a:rPr sz="500" spc="-40" dirty="0">
                <a:latin typeface="Calibri"/>
                <a:cs typeface="Calibri"/>
              </a:rPr>
              <a:t>P.</a:t>
            </a:r>
            <a:r>
              <a:rPr sz="500" spc="5" dirty="0">
                <a:latin typeface="Calibri"/>
                <a:cs typeface="Calibri"/>
              </a:rPr>
              <a:t> </a:t>
            </a:r>
            <a:r>
              <a:rPr sz="500" spc="-10" dirty="0">
                <a:latin typeface="Calibri"/>
                <a:cs typeface="Calibri"/>
              </a:rPr>
              <a:t>034028.</a:t>
            </a:r>
            <a:r>
              <a:rPr sz="500" dirty="0">
                <a:latin typeface="Calibri"/>
                <a:cs typeface="Calibri"/>
              </a:rPr>
              <a:t> –</a:t>
            </a:r>
            <a:r>
              <a:rPr sz="500" spc="10" dirty="0">
                <a:latin typeface="Calibri"/>
                <a:cs typeface="Calibri"/>
              </a:rPr>
              <a:t> </a:t>
            </a:r>
            <a:r>
              <a:rPr sz="500" dirty="0">
                <a:latin typeface="Calibri"/>
                <a:cs typeface="Calibri"/>
              </a:rPr>
              <a:t>DOI: </a:t>
            </a:r>
            <a:r>
              <a:rPr sz="500" spc="-10" dirty="0">
                <a:latin typeface="Calibri"/>
                <a:cs typeface="Calibri"/>
              </a:rPr>
              <a:t>10.1103/PhysRevApplied.13.034028.</a:t>
            </a:r>
            <a:endParaRPr sz="500" dirty="0">
              <a:latin typeface="Calibri"/>
              <a:cs typeface="Calibri"/>
            </a:endParaRPr>
          </a:p>
        </p:txBody>
      </p:sp>
      <p:sp>
        <p:nvSpPr>
          <p:cNvPr id="16" name="object 16"/>
          <p:cNvSpPr txBox="1"/>
          <p:nvPr/>
        </p:nvSpPr>
        <p:spPr>
          <a:xfrm>
            <a:off x="4351692" y="3377033"/>
            <a:ext cx="202565"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28</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7" name="object 2">
            <a:extLst>
              <a:ext uri="{FF2B5EF4-FFF2-40B4-BE49-F238E27FC236}">
                <a16:creationId xmlns:a16="http://schemas.microsoft.com/office/drawing/2014/main" id="{04B74050-80BF-6ECA-676C-9C9553684A98}"/>
              </a:ext>
            </a:extLst>
          </p:cNvPr>
          <p:cNvSpPr txBox="1"/>
          <p:nvPr/>
        </p:nvSpPr>
        <p:spPr>
          <a:xfrm>
            <a:off x="1390650" y="7113"/>
            <a:ext cx="975843"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Critical development directions</a:t>
            </a:r>
          </a:p>
        </p:txBody>
      </p:sp>
      <p:sp>
        <p:nvSpPr>
          <p:cNvPr id="18" name="object 2">
            <a:extLst>
              <a:ext uri="{FF2B5EF4-FFF2-40B4-BE49-F238E27FC236}">
                <a16:creationId xmlns:a16="http://schemas.microsoft.com/office/drawing/2014/main" id="{8A6196E2-200B-DCCB-2132-9F8505F1BCFC}"/>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Mobile monitoring systems: from concept to field trials</a:t>
            </a:r>
          </a:p>
        </p:txBody>
      </p:sp>
      <p:sp>
        <p:nvSpPr>
          <p:cNvPr id="20" name="TextBox 19">
            <a:extLst>
              <a:ext uri="{FF2B5EF4-FFF2-40B4-BE49-F238E27FC236}">
                <a16:creationId xmlns:a16="http://schemas.microsoft.com/office/drawing/2014/main" id="{95DF54FF-32C3-A721-6461-C73AD8C0E7F9}"/>
              </a:ext>
            </a:extLst>
          </p:cNvPr>
          <p:cNvSpPr txBox="1"/>
          <p:nvPr/>
        </p:nvSpPr>
        <p:spPr>
          <a:xfrm>
            <a:off x="34844" y="3034650"/>
            <a:ext cx="4519413" cy="230832"/>
          </a:xfrm>
          <a:prstGeom prst="rect">
            <a:avLst/>
          </a:prstGeom>
          <a:noFill/>
        </p:spPr>
        <p:txBody>
          <a:bodyPr wrap="square">
            <a:spAutoFit/>
          </a:bodyPr>
          <a:lstStyle/>
          <a:p>
            <a:r>
              <a:rPr lang="en" sz="900" dirty="0"/>
              <a:t>First reliable detection of reactor antineutrinos by an unprotected surface detector</a:t>
            </a:r>
            <a:endParaRPr lang="ru-RU" sz="900" dirty="0"/>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07777"/>
          </a:xfrm>
          <a:prstGeom prst="rect">
            <a:avLst/>
          </a:prstGeom>
        </p:spPr>
        <p:txBody>
          <a:bodyPr vert="horz" wrap="square" lIns="0" tIns="30480" rIns="0" bIns="0" rtlCol="0">
            <a:spAutoFit/>
          </a:bodyPr>
          <a:lstStyle/>
          <a:p>
            <a:pPr marL="12700">
              <a:lnSpc>
                <a:spcPct val="100000"/>
              </a:lnSpc>
              <a:spcBef>
                <a:spcPts val="240"/>
              </a:spcBef>
            </a:pPr>
            <a:r>
              <a:rPr lang="en" spc="-10" dirty="0"/>
              <a:t>Limit of miniaturization: NUCLEUS experiment</a:t>
            </a:r>
            <a:br>
              <a:rPr lang="en" spc="-10" dirty="0"/>
            </a:br>
            <a:r>
              <a:rPr lang="en" sz="700" spc="-10" dirty="0"/>
              <a:t>Cryogenic bolometers for </a:t>
            </a:r>
            <a:r>
              <a:rPr lang="en" sz="700" spc="45" dirty="0"/>
              <a:t>CE</a:t>
            </a:r>
            <a:r>
              <a:rPr lang="en" sz="700" b="0" i="1" spc="45" dirty="0">
                <a:latin typeface="Sitka Text"/>
                <a:cs typeface="Sitka Text"/>
              </a:rPr>
              <a:t>𝜈</a:t>
            </a:r>
            <a:r>
              <a:rPr lang="en" sz="700" spc="45" dirty="0"/>
              <a:t>NS</a:t>
            </a:r>
            <a:r>
              <a:rPr lang="en" sz="700" spc="-10" dirty="0"/>
              <a:t> detection</a:t>
            </a:r>
            <a:endParaRPr sz="700" dirty="0">
              <a:latin typeface="Sitka Text"/>
              <a:cs typeface="Sitka Text"/>
            </a:endParaRPr>
          </a:p>
        </p:txBody>
      </p:sp>
      <p:pic>
        <p:nvPicPr>
          <p:cNvPr id="6" name="object 6"/>
          <p:cNvPicPr/>
          <p:nvPr/>
        </p:nvPicPr>
        <p:blipFill>
          <a:blip r:embed="rId3" cstate="print"/>
          <a:stretch>
            <a:fillRect/>
          </a:stretch>
        </p:blipFill>
        <p:spPr>
          <a:xfrm>
            <a:off x="24966" y="532885"/>
            <a:ext cx="2341527" cy="1982332"/>
          </a:xfrm>
          <a:prstGeom prst="rect">
            <a:avLst/>
          </a:prstGeom>
        </p:spPr>
      </p:pic>
      <p:sp>
        <p:nvSpPr>
          <p:cNvPr id="7" name="object 7"/>
          <p:cNvSpPr txBox="1"/>
          <p:nvPr/>
        </p:nvSpPr>
        <p:spPr>
          <a:xfrm>
            <a:off x="144280" y="2528809"/>
            <a:ext cx="2013382" cy="358431"/>
          </a:xfrm>
          <a:prstGeom prst="rect">
            <a:avLst/>
          </a:prstGeom>
        </p:spPr>
        <p:txBody>
          <a:bodyPr vert="horz" wrap="square" lIns="0" tIns="12065" rIns="0" bIns="0" rtlCol="0">
            <a:spAutoFit/>
          </a:bodyPr>
          <a:lstStyle/>
          <a:p>
            <a:pPr algn="ctr">
              <a:lnSpc>
                <a:spcPts val="930"/>
              </a:lnSpc>
              <a:spcBef>
                <a:spcPts val="95"/>
              </a:spcBef>
            </a:pPr>
            <a:r>
              <a:rPr lang="en-US" sz="800" b="1" dirty="0">
                <a:solidFill>
                  <a:srgbClr val="339733"/>
                </a:solidFill>
                <a:latin typeface="Calibri"/>
                <a:cs typeface="Calibri"/>
              </a:rPr>
              <a:t>Figure</a:t>
            </a:r>
            <a:r>
              <a:rPr sz="800" b="1" spc="-25" dirty="0">
                <a:solidFill>
                  <a:srgbClr val="339733"/>
                </a:solidFill>
                <a:latin typeface="Calibri"/>
                <a:cs typeface="Calibri"/>
              </a:rPr>
              <a:t> </a:t>
            </a:r>
            <a:r>
              <a:rPr sz="800" b="1" dirty="0">
                <a:solidFill>
                  <a:srgbClr val="339733"/>
                </a:solidFill>
                <a:latin typeface="Calibri"/>
                <a:cs typeface="Calibri"/>
              </a:rPr>
              <a:t>21.</a:t>
            </a:r>
            <a:r>
              <a:rPr sz="800" b="1" spc="-20" dirty="0">
                <a:solidFill>
                  <a:srgbClr val="339733"/>
                </a:solidFill>
                <a:latin typeface="Calibri"/>
                <a:cs typeface="Calibri"/>
              </a:rPr>
              <a:t> </a:t>
            </a:r>
            <a:r>
              <a:rPr lang="en" sz="800" spc="-10" dirty="0">
                <a:latin typeface="Calibri"/>
                <a:cs typeface="Calibri"/>
              </a:rPr>
              <a:t>Detector and passive shielding, including internal and external systems (plastic scintillator, </a:t>
            </a:r>
            <a:r>
              <a:rPr lang="en" sz="800" spc="-10" dirty="0" err="1">
                <a:latin typeface="Calibri"/>
                <a:cs typeface="Calibri"/>
              </a:rPr>
              <a:t>SiPM</a:t>
            </a:r>
            <a:r>
              <a:rPr lang="en" sz="800" spc="-10" dirty="0">
                <a:latin typeface="Calibri"/>
                <a:cs typeface="Calibri"/>
              </a:rPr>
              <a:t>, mounted shielding</a:t>
            </a:r>
            <a:r>
              <a:rPr sz="800" spc="-10" dirty="0">
                <a:latin typeface="Calibri"/>
                <a:cs typeface="Calibri"/>
              </a:rPr>
              <a:t>)</a:t>
            </a:r>
            <a:endParaRPr sz="800" dirty="0">
              <a:latin typeface="Calibri"/>
              <a:cs typeface="Calibri"/>
            </a:endParaRPr>
          </a:p>
        </p:txBody>
      </p:sp>
      <p:sp>
        <p:nvSpPr>
          <p:cNvPr id="8" name="object 8"/>
          <p:cNvSpPr txBox="1">
            <a:spLocks noGrp="1"/>
          </p:cNvSpPr>
          <p:nvPr>
            <p:ph type="body" idx="1"/>
          </p:nvPr>
        </p:nvSpPr>
        <p:spPr>
          <a:xfrm>
            <a:off x="2428875" y="554075"/>
            <a:ext cx="2238375" cy="768287"/>
          </a:xfrm>
          <a:prstGeom prst="rect">
            <a:avLst/>
          </a:prstGeom>
        </p:spPr>
        <p:txBody>
          <a:bodyPr vert="horz" wrap="square" lIns="0" tIns="27305" rIns="0" bIns="0" rtlCol="0">
            <a:spAutoFit/>
          </a:bodyPr>
          <a:lstStyle/>
          <a:p>
            <a:pPr marL="12700">
              <a:lnSpc>
                <a:spcPct val="100000"/>
              </a:lnSpc>
              <a:spcBef>
                <a:spcPts val="215"/>
              </a:spcBef>
            </a:pPr>
            <a:r>
              <a:rPr lang="en" spc="-10" dirty="0"/>
              <a:t>Unique parameters</a:t>
            </a:r>
            <a:r>
              <a:rPr spc="-10" dirty="0"/>
              <a:t>:</a:t>
            </a:r>
          </a:p>
          <a:p>
            <a:pPr marL="240029">
              <a:lnSpc>
                <a:spcPct val="100000"/>
              </a:lnSpc>
              <a:spcBef>
                <a:spcPts val="114"/>
              </a:spcBef>
            </a:pPr>
            <a:r>
              <a:rPr lang="en" b="0" dirty="0">
                <a:latin typeface="Calibri"/>
                <a:cs typeface="Calibri"/>
              </a:rPr>
              <a:t>- Detector system mass</a:t>
            </a:r>
            <a:r>
              <a:rPr b="0" spc="-10" dirty="0">
                <a:latin typeface="Calibri"/>
                <a:cs typeface="Calibri"/>
              </a:rPr>
              <a:t>:</a:t>
            </a:r>
            <a:r>
              <a:rPr b="0" spc="10" dirty="0">
                <a:latin typeface="Calibri"/>
                <a:cs typeface="Calibri"/>
              </a:rPr>
              <a:t> </a:t>
            </a:r>
            <a:r>
              <a:rPr dirty="0"/>
              <a:t>10</a:t>
            </a:r>
            <a:r>
              <a:rPr spc="10" dirty="0"/>
              <a:t> </a:t>
            </a:r>
            <a:r>
              <a:rPr lang="en-US" spc="-10" dirty="0"/>
              <a:t>grams</a:t>
            </a:r>
            <a:endParaRPr spc="-10" dirty="0"/>
          </a:p>
          <a:p>
            <a:pPr marL="240029">
              <a:lnSpc>
                <a:spcPct val="100000"/>
              </a:lnSpc>
              <a:spcBef>
                <a:spcPts val="114"/>
              </a:spcBef>
            </a:pPr>
            <a:r>
              <a:rPr lang="en" b="0" spc="-10" dirty="0">
                <a:latin typeface="Calibri"/>
                <a:cs typeface="Calibri"/>
              </a:rPr>
              <a:t>- Energy threshold</a:t>
            </a:r>
            <a:r>
              <a:rPr b="0" dirty="0">
                <a:latin typeface="Calibri"/>
                <a:cs typeface="Calibri"/>
              </a:rPr>
              <a:t>:</a:t>
            </a:r>
            <a:r>
              <a:rPr b="0" spc="5" dirty="0">
                <a:latin typeface="Calibri"/>
                <a:cs typeface="Calibri"/>
              </a:rPr>
              <a:t> </a:t>
            </a:r>
            <a:r>
              <a:rPr dirty="0"/>
              <a:t>19.7</a:t>
            </a:r>
            <a:r>
              <a:rPr spc="5" dirty="0"/>
              <a:t> </a:t>
            </a:r>
            <a:r>
              <a:rPr lang="en-US" spc="-25" dirty="0"/>
              <a:t>eV</a:t>
            </a:r>
            <a:endParaRPr spc="-25" dirty="0"/>
          </a:p>
          <a:p>
            <a:pPr marL="240029" marR="236854">
              <a:lnSpc>
                <a:spcPct val="110700"/>
              </a:lnSpc>
            </a:pPr>
            <a:r>
              <a:rPr lang="en-US" b="0" dirty="0">
                <a:latin typeface="Calibri"/>
                <a:cs typeface="Calibri"/>
              </a:rPr>
              <a:t>- </a:t>
            </a:r>
            <a:r>
              <a:rPr b="0" dirty="0">
                <a:latin typeface="Calibri"/>
                <a:cs typeface="Calibri"/>
              </a:rPr>
              <a:t>5‐6</a:t>
            </a:r>
            <a:r>
              <a:rPr b="0" spc="-15" dirty="0">
                <a:latin typeface="Calibri"/>
                <a:cs typeface="Calibri"/>
              </a:rPr>
              <a:t> </a:t>
            </a:r>
            <a:r>
              <a:rPr lang="en-US" b="0" dirty="0">
                <a:latin typeface="Calibri"/>
                <a:cs typeface="Calibri"/>
              </a:rPr>
              <a:t>orders of magnitude lower than typical</a:t>
            </a:r>
            <a:r>
              <a:rPr lang="en-US" b="0" dirty="0"/>
              <a:t> </a:t>
            </a:r>
            <a:r>
              <a:rPr b="0" dirty="0">
                <a:latin typeface="Calibri"/>
                <a:cs typeface="Calibri"/>
              </a:rPr>
              <a:t>SQUID</a:t>
            </a:r>
            <a:r>
              <a:rPr lang="en-US" b="0" dirty="0"/>
              <a:t> </a:t>
            </a:r>
            <a:r>
              <a:rPr lang="en-US" b="0" dirty="0">
                <a:latin typeface="Calibri"/>
                <a:cs typeface="Calibri"/>
              </a:rPr>
              <a:t>phonon readout</a:t>
            </a:r>
            <a:endParaRPr b="0" spc="-10" dirty="0">
              <a:latin typeface="Calibri"/>
              <a:cs typeface="Calibri"/>
            </a:endParaRPr>
          </a:p>
        </p:txBody>
      </p:sp>
      <p:sp>
        <p:nvSpPr>
          <p:cNvPr id="9" name="object 9"/>
          <p:cNvSpPr txBox="1"/>
          <p:nvPr/>
        </p:nvSpPr>
        <p:spPr>
          <a:xfrm>
            <a:off x="2428875" y="1289992"/>
            <a:ext cx="1933575" cy="1060547"/>
          </a:xfrm>
          <a:prstGeom prst="rect">
            <a:avLst/>
          </a:prstGeom>
        </p:spPr>
        <p:txBody>
          <a:bodyPr vert="horz" wrap="square" lIns="0" tIns="27305" rIns="0" bIns="0" rtlCol="0">
            <a:spAutoFit/>
          </a:bodyPr>
          <a:lstStyle/>
          <a:p>
            <a:pPr marL="38100">
              <a:lnSpc>
                <a:spcPct val="100000"/>
              </a:lnSpc>
              <a:spcBef>
                <a:spcPts val="215"/>
              </a:spcBef>
            </a:pPr>
            <a:r>
              <a:rPr lang="en" sz="900" b="1" spc="-10" dirty="0">
                <a:latin typeface="Calibri"/>
                <a:cs typeface="Calibri"/>
              </a:rPr>
              <a:t>Placement (</a:t>
            </a:r>
            <a:r>
              <a:rPr lang="en" sz="900" b="1" spc="-10" dirty="0" err="1">
                <a:latin typeface="Calibri"/>
                <a:cs typeface="Calibri"/>
              </a:rPr>
              <a:t>Chooz</a:t>
            </a:r>
            <a:r>
              <a:rPr lang="en" sz="900" b="1" spc="-10" dirty="0">
                <a:latin typeface="Calibri"/>
                <a:cs typeface="Calibri"/>
              </a:rPr>
              <a:t> Nuclear Power Plant, France</a:t>
            </a:r>
            <a:r>
              <a:rPr sz="900" b="1" spc="-10" dirty="0">
                <a:latin typeface="Calibri"/>
                <a:cs typeface="Calibri"/>
              </a:rPr>
              <a:t>):</a:t>
            </a:r>
            <a:endParaRPr sz="900" dirty="0">
              <a:latin typeface="Calibri"/>
              <a:cs typeface="Calibri"/>
            </a:endParaRPr>
          </a:p>
          <a:p>
            <a:pPr marL="265430">
              <a:lnSpc>
                <a:spcPct val="100000"/>
              </a:lnSpc>
              <a:spcBef>
                <a:spcPts val="114"/>
              </a:spcBef>
            </a:pPr>
            <a:r>
              <a:rPr lang="en-US" sz="900" dirty="0">
                <a:latin typeface="Calibri"/>
                <a:cs typeface="Calibri"/>
              </a:rPr>
              <a:t>- 2 reactors, each 4.25 GW</a:t>
            </a:r>
          </a:p>
          <a:p>
            <a:pPr marL="265430">
              <a:lnSpc>
                <a:spcPct val="100000"/>
              </a:lnSpc>
              <a:spcBef>
                <a:spcPts val="114"/>
              </a:spcBef>
            </a:pPr>
            <a:r>
              <a:rPr lang="en-US" sz="900" dirty="0">
                <a:latin typeface="Calibri"/>
                <a:cs typeface="Calibri"/>
              </a:rPr>
              <a:t>- Flux density</a:t>
            </a:r>
            <a:r>
              <a:rPr lang="ru-RU" sz="900" dirty="0">
                <a:latin typeface="Calibri"/>
                <a:cs typeface="Calibri"/>
              </a:rPr>
              <a:t>:</a:t>
            </a:r>
            <a:r>
              <a:rPr lang="ru-RU" sz="900" spc="-20" dirty="0">
                <a:latin typeface="Calibri"/>
                <a:cs typeface="Calibri"/>
              </a:rPr>
              <a:t> </a:t>
            </a:r>
            <a:r>
              <a:rPr lang="ru-RU" sz="900" dirty="0">
                <a:latin typeface="Calibri"/>
                <a:cs typeface="Calibri"/>
              </a:rPr>
              <a:t>1.7×10</a:t>
            </a:r>
            <a:r>
              <a:rPr lang="ru-RU" sz="975" baseline="29914" dirty="0">
                <a:latin typeface="Calibri"/>
                <a:cs typeface="Calibri"/>
              </a:rPr>
              <a:t>12</a:t>
            </a:r>
            <a:r>
              <a:rPr lang="ru-RU" sz="975" spc="157" baseline="29914" dirty="0">
                <a:latin typeface="Calibri"/>
                <a:cs typeface="Calibri"/>
              </a:rPr>
              <a:t> </a:t>
            </a:r>
            <a:r>
              <a:rPr lang="ru-RU" sz="900" i="1" spc="-10" dirty="0">
                <a:latin typeface="Calibri"/>
                <a:cs typeface="Calibri"/>
              </a:rPr>
              <a:t>𝜈</a:t>
            </a:r>
            <a:r>
              <a:rPr lang="ru-RU" sz="900" b="1" spc="-10" dirty="0">
                <a:latin typeface="Roboto Bk"/>
                <a:cs typeface="Roboto Bk"/>
              </a:rPr>
              <a:t>¯</a:t>
            </a:r>
            <a:r>
              <a:rPr lang="en-US" sz="975" i="1" spc="-15" baseline="-12820" dirty="0">
                <a:latin typeface="Calibri"/>
                <a:cs typeface="Calibri"/>
              </a:rPr>
              <a:t>e</a:t>
            </a:r>
            <a:r>
              <a:rPr lang="en-US" sz="900" spc="-10" dirty="0">
                <a:latin typeface="Calibri"/>
                <a:cs typeface="Calibri"/>
              </a:rPr>
              <a:t>/(s</a:t>
            </a:r>
            <a:r>
              <a:rPr lang="ru-RU" sz="900" spc="-10" dirty="0">
                <a:latin typeface="Calibri"/>
                <a:cs typeface="Calibri"/>
              </a:rPr>
              <a:t>∙</a:t>
            </a:r>
            <a:r>
              <a:rPr lang="en-US" sz="900" spc="-10" dirty="0" err="1">
                <a:latin typeface="Calibri"/>
                <a:cs typeface="Calibri"/>
              </a:rPr>
              <a:t>sm</a:t>
            </a:r>
            <a:r>
              <a:rPr lang="ru-RU" sz="900" spc="-10" dirty="0">
                <a:latin typeface="Calibri"/>
                <a:cs typeface="Calibri"/>
              </a:rPr>
              <a:t>²)</a:t>
            </a:r>
            <a:endParaRPr lang="ru-RU" sz="900" dirty="0">
              <a:latin typeface="Calibri"/>
              <a:cs typeface="Calibri"/>
            </a:endParaRPr>
          </a:p>
          <a:p>
            <a:pPr marL="265430" marR="54610">
              <a:lnSpc>
                <a:spcPct val="110700"/>
              </a:lnSpc>
            </a:pPr>
            <a:r>
              <a:rPr lang="en-US" sz="900" dirty="0">
                <a:latin typeface="Calibri"/>
                <a:cs typeface="Calibri"/>
              </a:rPr>
              <a:t>- </a:t>
            </a:r>
            <a:r>
              <a:rPr lang="en" sz="900" dirty="0">
                <a:latin typeface="Calibri"/>
                <a:cs typeface="Calibri"/>
              </a:rPr>
              <a:t>Expected</a:t>
            </a:r>
            <a:r>
              <a:rPr sz="900" dirty="0">
                <a:latin typeface="Calibri"/>
                <a:cs typeface="Calibri"/>
              </a:rPr>
              <a:t>:</a:t>
            </a:r>
            <a:r>
              <a:rPr sz="900" spc="160" dirty="0">
                <a:latin typeface="Calibri"/>
                <a:cs typeface="Calibri"/>
              </a:rPr>
              <a:t> </a:t>
            </a:r>
            <a:r>
              <a:rPr sz="900" dirty="0">
                <a:latin typeface="Calibri"/>
                <a:cs typeface="Calibri"/>
              </a:rPr>
              <a:t>100</a:t>
            </a:r>
            <a:r>
              <a:rPr sz="900" spc="-15" dirty="0">
                <a:latin typeface="Calibri"/>
                <a:cs typeface="Calibri"/>
              </a:rPr>
              <a:t> </a:t>
            </a:r>
            <a:r>
              <a:rPr lang="en-US" sz="900" spc="-10" dirty="0">
                <a:latin typeface="Calibri"/>
                <a:cs typeface="Calibri"/>
              </a:rPr>
              <a:t>events</a:t>
            </a:r>
            <a:r>
              <a:rPr sz="900" spc="-10" dirty="0">
                <a:latin typeface="Calibri"/>
                <a:cs typeface="Calibri"/>
              </a:rPr>
              <a:t>/</a:t>
            </a:r>
            <a:r>
              <a:rPr lang="en-US" sz="900" spc="-10" dirty="0">
                <a:latin typeface="Calibri"/>
                <a:cs typeface="Calibri"/>
              </a:rPr>
              <a:t>year</a:t>
            </a:r>
            <a:r>
              <a:rPr sz="900" spc="500" dirty="0">
                <a:latin typeface="Calibri"/>
                <a:cs typeface="Calibri"/>
              </a:rPr>
              <a:t> </a:t>
            </a:r>
            <a:endParaRPr lang="en-US" sz="900" spc="500" dirty="0">
              <a:latin typeface="Calibri"/>
              <a:cs typeface="Calibri"/>
            </a:endParaRPr>
          </a:p>
          <a:p>
            <a:pPr marL="265430" marR="54610">
              <a:lnSpc>
                <a:spcPct val="110700"/>
              </a:lnSpc>
            </a:pPr>
            <a:r>
              <a:rPr lang="en-US" sz="900" dirty="0">
                <a:latin typeface="Calibri"/>
                <a:cs typeface="Calibri"/>
              </a:rPr>
              <a:t>- </a:t>
            </a:r>
            <a:r>
              <a:rPr lang="en" sz="900" dirty="0">
                <a:latin typeface="Calibri"/>
                <a:cs typeface="Calibri"/>
              </a:rPr>
              <a:t>Launch at the nuclear power    </a:t>
            </a:r>
          </a:p>
          <a:p>
            <a:pPr marL="265430" marR="54610">
              <a:lnSpc>
                <a:spcPct val="110700"/>
              </a:lnSpc>
            </a:pPr>
            <a:r>
              <a:rPr lang="en" sz="900" dirty="0">
                <a:latin typeface="Calibri"/>
                <a:cs typeface="Calibri"/>
              </a:rPr>
              <a:t>   plant: 2025</a:t>
            </a:r>
            <a:endParaRPr sz="900" dirty="0">
              <a:latin typeface="Calibri"/>
              <a:cs typeface="Calibri"/>
            </a:endParaRPr>
          </a:p>
        </p:txBody>
      </p:sp>
      <p:sp>
        <p:nvSpPr>
          <p:cNvPr id="10" name="object 10"/>
          <p:cNvSpPr txBox="1"/>
          <p:nvPr/>
        </p:nvSpPr>
        <p:spPr>
          <a:xfrm>
            <a:off x="2452440" y="2363366"/>
            <a:ext cx="1757045" cy="458331"/>
          </a:xfrm>
          <a:prstGeom prst="rect">
            <a:avLst/>
          </a:prstGeom>
        </p:spPr>
        <p:txBody>
          <a:bodyPr vert="horz" wrap="square" lIns="0" tIns="27305" rIns="0" bIns="0" rtlCol="0">
            <a:spAutoFit/>
          </a:bodyPr>
          <a:lstStyle/>
          <a:p>
            <a:pPr marL="12700">
              <a:lnSpc>
                <a:spcPct val="100000"/>
              </a:lnSpc>
              <a:spcBef>
                <a:spcPts val="215"/>
              </a:spcBef>
            </a:pPr>
            <a:r>
              <a:rPr lang="en" sz="900" b="1" spc="-10" dirty="0">
                <a:latin typeface="Calibri"/>
                <a:cs typeface="Calibri"/>
              </a:rPr>
              <a:t>Results in the laboratory</a:t>
            </a:r>
            <a:r>
              <a:rPr sz="900" b="1" spc="-10" dirty="0">
                <a:latin typeface="Calibri"/>
                <a:cs typeface="Calibri"/>
              </a:rPr>
              <a:t>:</a:t>
            </a:r>
            <a:endParaRPr sz="900" dirty="0">
              <a:latin typeface="Calibri"/>
              <a:cs typeface="Calibri"/>
            </a:endParaRPr>
          </a:p>
          <a:p>
            <a:pPr marL="240029" marR="5080">
              <a:lnSpc>
                <a:spcPct val="110700"/>
              </a:lnSpc>
            </a:pPr>
            <a:r>
              <a:rPr lang="en" sz="900" dirty="0">
                <a:latin typeface="Calibri"/>
                <a:cs typeface="Calibri"/>
              </a:rPr>
              <a:t>- Resolution</a:t>
            </a:r>
            <a:r>
              <a:rPr sz="900" dirty="0">
                <a:latin typeface="Calibri"/>
                <a:cs typeface="Calibri"/>
              </a:rPr>
              <a:t>:</a:t>
            </a:r>
            <a:r>
              <a:rPr sz="900" spc="-5" dirty="0">
                <a:latin typeface="Calibri"/>
                <a:cs typeface="Calibri"/>
              </a:rPr>
              <a:t> </a:t>
            </a:r>
            <a:r>
              <a:rPr sz="900" dirty="0">
                <a:latin typeface="Calibri"/>
                <a:cs typeface="Calibri"/>
              </a:rPr>
              <a:t>&lt;20</a:t>
            </a:r>
            <a:r>
              <a:rPr sz="900" spc="-5" dirty="0">
                <a:latin typeface="Calibri"/>
                <a:cs typeface="Calibri"/>
              </a:rPr>
              <a:t> </a:t>
            </a:r>
            <a:r>
              <a:rPr lang="en-US" sz="900" spc="-25" dirty="0">
                <a:latin typeface="Calibri"/>
                <a:cs typeface="Calibri"/>
              </a:rPr>
              <a:t>eV</a:t>
            </a:r>
            <a:r>
              <a:rPr sz="900" spc="500" dirty="0">
                <a:latin typeface="Calibri"/>
                <a:cs typeface="Calibri"/>
              </a:rPr>
              <a:t> </a:t>
            </a:r>
            <a:endParaRPr lang="en-US" sz="900" spc="500" dirty="0">
              <a:latin typeface="Calibri"/>
              <a:cs typeface="Calibri"/>
            </a:endParaRPr>
          </a:p>
          <a:p>
            <a:pPr marL="240029" marR="5080"/>
            <a:r>
              <a:rPr lang="en-US" sz="900" dirty="0">
                <a:latin typeface="Calibri"/>
                <a:cs typeface="Calibri"/>
              </a:rPr>
              <a:t>- </a:t>
            </a:r>
            <a:r>
              <a:rPr lang="en" sz="900" dirty="0">
                <a:latin typeface="Calibri"/>
                <a:cs typeface="Calibri"/>
              </a:rPr>
              <a:t>Stable operation</a:t>
            </a:r>
            <a:r>
              <a:rPr sz="900" dirty="0">
                <a:latin typeface="Calibri"/>
                <a:cs typeface="Calibri"/>
              </a:rPr>
              <a:t>:</a:t>
            </a:r>
            <a:r>
              <a:rPr sz="900" spc="-30" dirty="0">
                <a:latin typeface="Calibri"/>
                <a:cs typeface="Calibri"/>
              </a:rPr>
              <a:t> </a:t>
            </a:r>
            <a:r>
              <a:rPr sz="900" dirty="0">
                <a:latin typeface="Calibri"/>
                <a:cs typeface="Calibri"/>
              </a:rPr>
              <a:t>&gt;500</a:t>
            </a:r>
            <a:r>
              <a:rPr sz="900" spc="-25" dirty="0">
                <a:latin typeface="Calibri"/>
                <a:cs typeface="Calibri"/>
              </a:rPr>
              <a:t> </a:t>
            </a:r>
            <a:r>
              <a:rPr lang="en-US" sz="900" spc="-10" dirty="0">
                <a:latin typeface="Calibri"/>
                <a:cs typeface="Calibri"/>
              </a:rPr>
              <a:t>hours</a:t>
            </a:r>
            <a:endParaRPr sz="900" dirty="0">
              <a:latin typeface="Calibri"/>
              <a:cs typeface="Calibri"/>
            </a:endParaRPr>
          </a:p>
        </p:txBody>
      </p:sp>
      <p:grpSp>
        <p:nvGrpSpPr>
          <p:cNvPr id="11" name="object 11"/>
          <p:cNvGrpSpPr/>
          <p:nvPr/>
        </p:nvGrpSpPr>
        <p:grpSpPr>
          <a:xfrm>
            <a:off x="63067" y="2900832"/>
            <a:ext cx="4482465" cy="351155"/>
            <a:chOff x="63067" y="2900832"/>
            <a:chExt cx="4482465" cy="351155"/>
          </a:xfrm>
        </p:grpSpPr>
        <p:sp>
          <p:nvSpPr>
            <p:cNvPr id="12" name="object 12"/>
            <p:cNvSpPr/>
            <p:nvPr/>
          </p:nvSpPr>
          <p:spPr>
            <a:xfrm>
              <a:off x="63067" y="2900832"/>
              <a:ext cx="4482465" cy="156210"/>
            </a:xfrm>
            <a:custGeom>
              <a:avLst/>
              <a:gdLst/>
              <a:ahLst/>
              <a:cxnLst/>
              <a:rect l="l" t="t" r="r" b="b"/>
              <a:pathLst>
                <a:path w="4482465" h="156210">
                  <a:moveTo>
                    <a:pt x="4431112" y="0"/>
                  </a:moveTo>
                  <a:lnTo>
                    <a:pt x="50800" y="0"/>
                  </a:lnTo>
                  <a:lnTo>
                    <a:pt x="31075" y="4008"/>
                  </a:lnTo>
                  <a:lnTo>
                    <a:pt x="14922" y="14922"/>
                  </a:lnTo>
                  <a:lnTo>
                    <a:pt x="4008" y="31075"/>
                  </a:lnTo>
                  <a:lnTo>
                    <a:pt x="0" y="50800"/>
                  </a:lnTo>
                  <a:lnTo>
                    <a:pt x="0" y="155928"/>
                  </a:lnTo>
                  <a:lnTo>
                    <a:pt x="4481912" y="155928"/>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3" name="object 13"/>
            <p:cNvPicPr/>
            <p:nvPr/>
          </p:nvPicPr>
          <p:blipFill>
            <a:blip r:embed="rId4" cstate="print"/>
            <a:stretch>
              <a:fillRect/>
            </a:stretch>
          </p:blipFill>
          <p:spPr>
            <a:xfrm>
              <a:off x="63067" y="3044113"/>
              <a:ext cx="4481912" cy="50609"/>
            </a:xfrm>
            <a:prstGeom prst="rect">
              <a:avLst/>
            </a:prstGeom>
          </p:spPr>
        </p:pic>
        <p:sp>
          <p:nvSpPr>
            <p:cNvPr id="14" name="object 14"/>
            <p:cNvSpPr/>
            <p:nvPr/>
          </p:nvSpPr>
          <p:spPr>
            <a:xfrm>
              <a:off x="63067" y="3088400"/>
              <a:ext cx="4482465" cy="163195"/>
            </a:xfrm>
            <a:custGeom>
              <a:avLst/>
              <a:gdLst/>
              <a:ahLst/>
              <a:cxnLst/>
              <a:rect l="l" t="t" r="r" b="b"/>
              <a:pathLst>
                <a:path w="4482465" h="163195">
                  <a:moveTo>
                    <a:pt x="4481912" y="0"/>
                  </a:moveTo>
                  <a:lnTo>
                    <a:pt x="0" y="0"/>
                  </a:lnTo>
                  <a:lnTo>
                    <a:pt x="0" y="112177"/>
                  </a:lnTo>
                  <a:lnTo>
                    <a:pt x="4008" y="131902"/>
                  </a:lnTo>
                  <a:lnTo>
                    <a:pt x="14922" y="148055"/>
                  </a:lnTo>
                  <a:lnTo>
                    <a:pt x="31075" y="158969"/>
                  </a:lnTo>
                  <a:lnTo>
                    <a:pt x="50800" y="162977"/>
                  </a:lnTo>
                  <a:lnTo>
                    <a:pt x="4431112" y="162977"/>
                  </a:lnTo>
                  <a:lnTo>
                    <a:pt x="4450836" y="158969"/>
                  </a:lnTo>
                  <a:lnTo>
                    <a:pt x="4466989" y="148055"/>
                  </a:lnTo>
                  <a:lnTo>
                    <a:pt x="4477904" y="131902"/>
                  </a:lnTo>
                  <a:lnTo>
                    <a:pt x="4481912" y="112177"/>
                  </a:lnTo>
                  <a:lnTo>
                    <a:pt x="4481912" y="0"/>
                  </a:lnTo>
                  <a:close/>
                </a:path>
              </a:pathLst>
            </a:custGeom>
            <a:solidFill>
              <a:srgbClr val="E7EAE7"/>
            </a:solidFill>
          </p:spPr>
          <p:txBody>
            <a:bodyPr wrap="square" lIns="0" tIns="0" rIns="0" bIns="0" rtlCol="0"/>
            <a:lstStyle/>
            <a:p>
              <a:endParaRPr/>
            </a:p>
          </p:txBody>
        </p:sp>
      </p:grpSp>
      <p:sp>
        <p:nvSpPr>
          <p:cNvPr id="15" name="object 15"/>
          <p:cNvSpPr txBox="1"/>
          <p:nvPr/>
        </p:nvSpPr>
        <p:spPr>
          <a:xfrm>
            <a:off x="101168" y="2845806"/>
            <a:ext cx="4456430" cy="559127"/>
          </a:xfrm>
          <a:prstGeom prst="rect">
            <a:avLst/>
          </a:prstGeom>
        </p:spPr>
        <p:txBody>
          <a:bodyPr vert="horz" wrap="square" lIns="0" tIns="50800" rIns="0" bIns="0" rtlCol="0">
            <a:spAutoFit/>
          </a:bodyPr>
          <a:lstStyle/>
          <a:p>
            <a:pPr marL="12700">
              <a:lnSpc>
                <a:spcPct val="100000"/>
              </a:lnSpc>
              <a:spcBef>
                <a:spcPts val="400"/>
              </a:spcBef>
            </a:pPr>
            <a:r>
              <a:rPr lang="en-US" sz="900" dirty="0">
                <a:solidFill>
                  <a:srgbClr val="FFFFFF"/>
                </a:solidFill>
                <a:latin typeface="Calibri"/>
                <a:cs typeface="Calibri"/>
              </a:rPr>
              <a:t>New paradigm</a:t>
            </a:r>
            <a:endParaRPr sz="900" dirty="0">
              <a:latin typeface="Calibri"/>
              <a:cs typeface="Calibri"/>
            </a:endParaRPr>
          </a:p>
          <a:p>
            <a:pPr marL="12700">
              <a:lnSpc>
                <a:spcPct val="100000"/>
              </a:lnSpc>
              <a:spcBef>
                <a:spcPts val="305"/>
              </a:spcBef>
            </a:pPr>
            <a:r>
              <a:rPr lang="en" sz="900" dirty="0">
                <a:latin typeface="Calibri"/>
                <a:cs typeface="Calibri"/>
              </a:rPr>
              <a:t>From tons to grams — detectors have shrunk by a million times</a:t>
            </a:r>
          </a:p>
          <a:p>
            <a:pPr marL="12700">
              <a:lnSpc>
                <a:spcPct val="100000"/>
              </a:lnSpc>
              <a:spcBef>
                <a:spcPts val="305"/>
              </a:spcBef>
            </a:pPr>
            <a:r>
              <a:rPr lang="en-US" sz="500" spc="-10" dirty="0">
                <a:latin typeface="Calibri"/>
                <a:cs typeface="Calibri"/>
              </a:rPr>
              <a:t>Source</a:t>
            </a:r>
            <a:r>
              <a:rPr sz="500" spc="-10" dirty="0">
                <a:latin typeface="Calibri"/>
                <a:cs typeface="Calibri"/>
              </a:rPr>
              <a:t>:</a:t>
            </a:r>
            <a:r>
              <a:rPr sz="500" dirty="0">
                <a:latin typeface="Calibri"/>
                <a:cs typeface="Calibri"/>
              </a:rPr>
              <a:t> Angloher</a:t>
            </a:r>
            <a:r>
              <a:rPr sz="500" spc="5" dirty="0">
                <a:latin typeface="Calibri"/>
                <a:cs typeface="Calibri"/>
              </a:rPr>
              <a:t> </a:t>
            </a:r>
            <a:r>
              <a:rPr sz="500" dirty="0">
                <a:latin typeface="Calibri"/>
                <a:cs typeface="Calibri"/>
              </a:rPr>
              <a:t>G.,</a:t>
            </a:r>
            <a:r>
              <a:rPr sz="500" spc="10" dirty="0">
                <a:latin typeface="Calibri"/>
                <a:cs typeface="Calibri"/>
              </a:rPr>
              <a:t> </a:t>
            </a:r>
            <a:r>
              <a:rPr sz="500" spc="-10" dirty="0">
                <a:latin typeface="Calibri"/>
                <a:cs typeface="Calibri"/>
              </a:rPr>
              <a:t>Ardellier‐Desages</a:t>
            </a:r>
            <a:r>
              <a:rPr sz="500" dirty="0">
                <a:latin typeface="Calibri"/>
                <a:cs typeface="Calibri"/>
              </a:rPr>
              <a:t> </a:t>
            </a:r>
            <a:r>
              <a:rPr sz="500" spc="-20" dirty="0">
                <a:latin typeface="Calibri"/>
                <a:cs typeface="Calibri"/>
              </a:rPr>
              <a:t>F.,</a:t>
            </a:r>
            <a:r>
              <a:rPr sz="500" spc="5" dirty="0">
                <a:latin typeface="Calibri"/>
                <a:cs typeface="Calibri"/>
              </a:rPr>
              <a:t> </a:t>
            </a:r>
            <a:r>
              <a:rPr sz="500" spc="-10" dirty="0">
                <a:latin typeface="Calibri"/>
                <a:cs typeface="Calibri"/>
              </a:rPr>
              <a:t>Bento</a:t>
            </a:r>
            <a:r>
              <a:rPr sz="500" spc="5" dirty="0">
                <a:latin typeface="Calibri"/>
                <a:cs typeface="Calibri"/>
              </a:rPr>
              <a:t> </a:t>
            </a:r>
            <a:r>
              <a:rPr sz="500" dirty="0">
                <a:latin typeface="Calibri"/>
                <a:cs typeface="Calibri"/>
              </a:rPr>
              <a:t>A.</a:t>
            </a:r>
            <a:r>
              <a:rPr sz="500" spc="5" dirty="0">
                <a:latin typeface="Calibri"/>
                <a:cs typeface="Calibri"/>
              </a:rPr>
              <a:t> </a:t>
            </a:r>
            <a:r>
              <a:rPr sz="500" dirty="0">
                <a:latin typeface="Calibri"/>
                <a:cs typeface="Calibri"/>
              </a:rPr>
              <a:t>et al.</a:t>
            </a:r>
            <a:r>
              <a:rPr sz="500" spc="5" dirty="0">
                <a:latin typeface="Calibri"/>
                <a:cs typeface="Calibri"/>
              </a:rPr>
              <a:t> </a:t>
            </a:r>
            <a:r>
              <a:rPr sz="500" dirty="0">
                <a:latin typeface="Calibri"/>
                <a:cs typeface="Calibri"/>
              </a:rPr>
              <a:t>Exploring</a:t>
            </a:r>
            <a:r>
              <a:rPr sz="500" spc="5" dirty="0">
                <a:latin typeface="Calibri"/>
                <a:cs typeface="Calibri"/>
              </a:rPr>
              <a:t> </a:t>
            </a:r>
            <a:r>
              <a:rPr sz="500" spc="-10" dirty="0">
                <a:latin typeface="Calibri"/>
                <a:cs typeface="Calibri"/>
              </a:rPr>
              <a:t>CEνNS</a:t>
            </a:r>
            <a:r>
              <a:rPr sz="500" dirty="0">
                <a:latin typeface="Calibri"/>
                <a:cs typeface="Calibri"/>
              </a:rPr>
              <a:t> </a:t>
            </a:r>
            <a:r>
              <a:rPr sz="500" spc="-10" dirty="0">
                <a:latin typeface="Calibri"/>
                <a:cs typeface="Calibri"/>
              </a:rPr>
              <a:t>with</a:t>
            </a:r>
            <a:r>
              <a:rPr sz="500" spc="5" dirty="0">
                <a:latin typeface="Calibri"/>
                <a:cs typeface="Calibri"/>
              </a:rPr>
              <a:t> </a:t>
            </a:r>
            <a:r>
              <a:rPr sz="500" spc="-10" dirty="0">
                <a:latin typeface="Calibri"/>
                <a:cs typeface="Calibri"/>
              </a:rPr>
              <a:t>NUCLEUS</a:t>
            </a:r>
            <a:r>
              <a:rPr sz="500" spc="5" dirty="0">
                <a:latin typeface="Calibri"/>
                <a:cs typeface="Calibri"/>
              </a:rPr>
              <a:t> </a:t>
            </a:r>
            <a:r>
              <a:rPr sz="500" dirty="0">
                <a:latin typeface="Calibri"/>
                <a:cs typeface="Calibri"/>
              </a:rPr>
              <a:t>at</a:t>
            </a:r>
            <a:r>
              <a:rPr sz="500" spc="5" dirty="0">
                <a:latin typeface="Calibri"/>
                <a:cs typeface="Calibri"/>
              </a:rPr>
              <a:t> </a:t>
            </a:r>
            <a:r>
              <a:rPr sz="500" dirty="0">
                <a:latin typeface="Calibri"/>
                <a:cs typeface="Calibri"/>
              </a:rPr>
              <a:t>the </a:t>
            </a:r>
            <a:r>
              <a:rPr sz="500" spc="-10" dirty="0">
                <a:latin typeface="Calibri"/>
                <a:cs typeface="Calibri"/>
              </a:rPr>
              <a:t>Chooz</a:t>
            </a:r>
            <a:r>
              <a:rPr sz="500" spc="5" dirty="0">
                <a:latin typeface="Calibri"/>
                <a:cs typeface="Calibri"/>
              </a:rPr>
              <a:t> </a:t>
            </a:r>
            <a:r>
              <a:rPr sz="500" dirty="0">
                <a:latin typeface="Calibri"/>
                <a:cs typeface="Calibri"/>
              </a:rPr>
              <a:t>nuclear</a:t>
            </a:r>
            <a:r>
              <a:rPr sz="500" spc="5" dirty="0">
                <a:latin typeface="Calibri"/>
                <a:cs typeface="Calibri"/>
              </a:rPr>
              <a:t> </a:t>
            </a:r>
            <a:r>
              <a:rPr sz="500" spc="-10" dirty="0">
                <a:latin typeface="Calibri"/>
                <a:cs typeface="Calibri"/>
              </a:rPr>
              <a:t>power</a:t>
            </a:r>
            <a:r>
              <a:rPr sz="500" spc="5" dirty="0">
                <a:latin typeface="Calibri"/>
                <a:cs typeface="Calibri"/>
              </a:rPr>
              <a:t> </a:t>
            </a:r>
            <a:r>
              <a:rPr sz="500" dirty="0">
                <a:latin typeface="Calibri"/>
                <a:cs typeface="Calibri"/>
              </a:rPr>
              <a:t>plant //</a:t>
            </a:r>
            <a:r>
              <a:rPr sz="500" spc="5" dirty="0">
                <a:latin typeface="Calibri"/>
                <a:cs typeface="Calibri"/>
              </a:rPr>
              <a:t> </a:t>
            </a:r>
            <a:r>
              <a:rPr sz="500" dirty="0">
                <a:latin typeface="Calibri"/>
                <a:cs typeface="Calibri"/>
              </a:rPr>
              <a:t>The</a:t>
            </a:r>
            <a:r>
              <a:rPr sz="500" spc="5" dirty="0">
                <a:latin typeface="Calibri"/>
                <a:cs typeface="Calibri"/>
              </a:rPr>
              <a:t> </a:t>
            </a:r>
            <a:r>
              <a:rPr sz="500" spc="-10" dirty="0">
                <a:latin typeface="Calibri"/>
                <a:cs typeface="Calibri"/>
              </a:rPr>
              <a:t>European</a:t>
            </a:r>
            <a:r>
              <a:rPr sz="500" dirty="0">
                <a:latin typeface="Calibri"/>
                <a:cs typeface="Calibri"/>
              </a:rPr>
              <a:t> </a:t>
            </a:r>
            <a:r>
              <a:rPr sz="500" spc="-10" dirty="0">
                <a:latin typeface="Calibri"/>
                <a:cs typeface="Calibri"/>
              </a:rPr>
              <a:t>Physical</a:t>
            </a:r>
            <a:r>
              <a:rPr sz="500" spc="5" dirty="0">
                <a:latin typeface="Calibri"/>
                <a:cs typeface="Calibri"/>
              </a:rPr>
              <a:t> </a:t>
            </a:r>
            <a:r>
              <a:rPr sz="500" spc="-10" dirty="0">
                <a:latin typeface="Calibri"/>
                <a:cs typeface="Calibri"/>
              </a:rPr>
              <a:t>Journal</a:t>
            </a:r>
            <a:r>
              <a:rPr sz="500" spc="5" dirty="0">
                <a:latin typeface="Calibri"/>
                <a:cs typeface="Calibri"/>
              </a:rPr>
              <a:t> </a:t>
            </a:r>
            <a:r>
              <a:rPr sz="500" dirty="0">
                <a:latin typeface="Calibri"/>
                <a:cs typeface="Calibri"/>
              </a:rPr>
              <a:t>C.</a:t>
            </a:r>
            <a:r>
              <a:rPr sz="500" spc="5" dirty="0">
                <a:latin typeface="Calibri"/>
                <a:cs typeface="Calibri"/>
              </a:rPr>
              <a:t> </a:t>
            </a:r>
            <a:r>
              <a:rPr sz="500" dirty="0">
                <a:latin typeface="Calibri"/>
                <a:cs typeface="Calibri"/>
              </a:rPr>
              <a:t>–</a:t>
            </a:r>
            <a:r>
              <a:rPr sz="500" spc="5" dirty="0">
                <a:latin typeface="Calibri"/>
                <a:cs typeface="Calibri"/>
              </a:rPr>
              <a:t> </a:t>
            </a:r>
            <a:r>
              <a:rPr sz="500" dirty="0">
                <a:latin typeface="Calibri"/>
                <a:cs typeface="Calibri"/>
              </a:rPr>
              <a:t>2019.</a:t>
            </a:r>
            <a:r>
              <a:rPr sz="500" spc="5" dirty="0">
                <a:latin typeface="Calibri"/>
                <a:cs typeface="Calibri"/>
              </a:rPr>
              <a:t> </a:t>
            </a:r>
            <a:r>
              <a:rPr sz="500" spc="-50" dirty="0">
                <a:latin typeface="Calibri"/>
                <a:cs typeface="Calibri"/>
              </a:rPr>
              <a:t>–</a:t>
            </a:r>
            <a:r>
              <a:rPr sz="500" spc="500" dirty="0">
                <a:latin typeface="Calibri"/>
                <a:cs typeface="Calibri"/>
              </a:rPr>
              <a:t>  </a:t>
            </a:r>
            <a:r>
              <a:rPr sz="500" spc="-10" dirty="0">
                <a:latin typeface="Calibri"/>
                <a:cs typeface="Calibri"/>
              </a:rPr>
              <a:t>Vol.</a:t>
            </a:r>
            <a:r>
              <a:rPr sz="500" spc="-15" dirty="0">
                <a:latin typeface="Calibri"/>
                <a:cs typeface="Calibri"/>
              </a:rPr>
              <a:t> </a:t>
            </a:r>
            <a:r>
              <a:rPr sz="500" dirty="0">
                <a:latin typeface="Calibri"/>
                <a:cs typeface="Calibri"/>
              </a:rPr>
              <a:t>79,</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12.</a:t>
            </a:r>
            <a:r>
              <a:rPr sz="500" spc="-10" dirty="0">
                <a:latin typeface="Calibri"/>
                <a:cs typeface="Calibri"/>
              </a:rPr>
              <a:t> </a:t>
            </a:r>
            <a:r>
              <a:rPr sz="500" dirty="0">
                <a:latin typeface="Calibri"/>
                <a:cs typeface="Calibri"/>
              </a:rPr>
              <a:t>–</a:t>
            </a:r>
            <a:r>
              <a:rPr sz="500" spc="-10" dirty="0">
                <a:latin typeface="Calibri"/>
                <a:cs typeface="Calibri"/>
              </a:rPr>
              <a:t> </a:t>
            </a:r>
            <a:r>
              <a:rPr sz="500" spc="-40" dirty="0">
                <a:latin typeface="Calibri"/>
                <a:cs typeface="Calibri"/>
              </a:rPr>
              <a:t>P.</a:t>
            </a:r>
            <a:r>
              <a:rPr sz="500" spc="-5" dirty="0">
                <a:latin typeface="Calibri"/>
                <a:cs typeface="Calibri"/>
              </a:rPr>
              <a:t> </a:t>
            </a:r>
            <a:r>
              <a:rPr sz="500" dirty="0">
                <a:latin typeface="Calibri"/>
                <a:cs typeface="Calibri"/>
              </a:rPr>
              <a:t>1018.</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DOI:</a:t>
            </a:r>
            <a:r>
              <a:rPr sz="500" spc="-10" dirty="0">
                <a:latin typeface="Calibri"/>
                <a:cs typeface="Calibri"/>
              </a:rPr>
              <a:t> 10.1140/epjc/s10052‐019‐7454‐4.</a:t>
            </a:r>
            <a:r>
              <a:rPr sz="500" dirty="0">
                <a:latin typeface="Calibri"/>
                <a:cs typeface="Calibri"/>
              </a:rPr>
              <a:t>	</a:t>
            </a:r>
            <a:r>
              <a:rPr lang="en-US" sz="500" dirty="0">
                <a:latin typeface="Calibri"/>
                <a:cs typeface="Calibri"/>
              </a:rPr>
              <a:t>		                                           </a:t>
            </a:r>
            <a:r>
              <a:rPr sz="500" b="1" dirty="0">
                <a:latin typeface="Calibri"/>
                <a:cs typeface="Calibri"/>
              </a:rPr>
              <a:t>29</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6" name="object 2">
            <a:extLst>
              <a:ext uri="{FF2B5EF4-FFF2-40B4-BE49-F238E27FC236}">
                <a16:creationId xmlns:a16="http://schemas.microsoft.com/office/drawing/2014/main" id="{706B843F-C11E-444D-73FA-0C81CA6AB00A}"/>
              </a:ext>
            </a:extLst>
          </p:cNvPr>
          <p:cNvSpPr txBox="1"/>
          <p:nvPr/>
        </p:nvSpPr>
        <p:spPr>
          <a:xfrm>
            <a:off x="1390650" y="7113"/>
            <a:ext cx="975843"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Critical development directions</a:t>
            </a:r>
          </a:p>
        </p:txBody>
      </p:sp>
      <p:sp>
        <p:nvSpPr>
          <p:cNvPr id="17" name="object 2">
            <a:extLst>
              <a:ext uri="{FF2B5EF4-FFF2-40B4-BE49-F238E27FC236}">
                <a16:creationId xmlns:a16="http://schemas.microsoft.com/office/drawing/2014/main" id="{4B7E05B1-2BA0-9583-41B8-53123B89F9A4}"/>
              </a:ext>
            </a:extLst>
          </p:cNvPr>
          <p:cNvSpPr txBox="1"/>
          <p:nvPr/>
        </p:nvSpPr>
        <p:spPr>
          <a:xfrm>
            <a:off x="2323147" y="7113"/>
            <a:ext cx="1652636" cy="89127"/>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Mobile monitoring systems: from concept to field trials</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80022"/>
            <a:ext cx="2242185" cy="180819"/>
          </a:xfrm>
          <a:prstGeom prst="rect">
            <a:avLst/>
          </a:prstGeom>
        </p:spPr>
        <p:txBody>
          <a:bodyPr vert="horz" wrap="square" lIns="0" tIns="11430" rIns="0" bIns="0" rtlCol="0">
            <a:spAutoFit/>
          </a:bodyPr>
          <a:lstStyle/>
          <a:p>
            <a:pPr marL="12700">
              <a:lnSpc>
                <a:spcPct val="100000"/>
              </a:lnSpc>
              <a:spcBef>
                <a:spcPts val="90"/>
              </a:spcBef>
            </a:pPr>
            <a:r>
              <a:rPr lang="en" spc="-10" dirty="0"/>
              <a:t>Unprecedented technology race</a:t>
            </a:r>
            <a:endParaRPr lang="ru-RU" spc="-10" dirty="0"/>
          </a:p>
        </p:txBody>
      </p:sp>
      <p:sp>
        <p:nvSpPr>
          <p:cNvPr id="7" name="object 7"/>
          <p:cNvSpPr txBox="1"/>
          <p:nvPr/>
        </p:nvSpPr>
        <p:spPr>
          <a:xfrm>
            <a:off x="101168" y="478741"/>
            <a:ext cx="4203065" cy="534570"/>
          </a:xfrm>
          <a:prstGeom prst="rect">
            <a:avLst/>
          </a:prstGeom>
        </p:spPr>
        <p:txBody>
          <a:bodyPr vert="horz" wrap="square" lIns="0" tIns="12700" rIns="0" bIns="0" rtlCol="0">
            <a:spAutoFit/>
          </a:bodyPr>
          <a:lstStyle/>
          <a:p>
            <a:pPr marL="12700" marR="5080">
              <a:lnSpc>
                <a:spcPct val="129099"/>
              </a:lnSpc>
              <a:spcBef>
                <a:spcPts val="100"/>
              </a:spcBef>
            </a:pPr>
            <a:r>
              <a:rPr lang="en" sz="900" spc="-10" dirty="0">
                <a:latin typeface="Calibri"/>
                <a:cs typeface="Calibri"/>
              </a:rPr>
              <a:t>The U.S. Department of Defense's Advanced Research Projects Agency (DARPA) is launching two active programs: Experimental Neutrino Detector and </a:t>
            </a:r>
            <a:r>
              <a:rPr lang="en" sz="900" spc="-10" dirty="0" err="1">
                <a:latin typeface="Calibri"/>
                <a:cs typeface="Calibri"/>
              </a:rPr>
              <a:t>QuSeN</a:t>
            </a:r>
            <a:r>
              <a:rPr lang="en" sz="900" spc="-10" dirty="0">
                <a:latin typeface="Calibri"/>
                <a:cs typeface="Calibri"/>
              </a:rPr>
              <a:t> (Quantum Sensing of Neutrinos), with durations of 18 and 30 months, respectively.</a:t>
            </a:r>
            <a:endParaRPr lang="ru-RU" sz="900" dirty="0">
              <a:latin typeface="Calibri"/>
              <a:cs typeface="Calibri"/>
            </a:endParaRPr>
          </a:p>
        </p:txBody>
      </p:sp>
      <p:pic>
        <p:nvPicPr>
          <p:cNvPr id="8" name="object 8"/>
          <p:cNvPicPr/>
          <p:nvPr/>
        </p:nvPicPr>
        <p:blipFill>
          <a:blip r:embed="rId3" cstate="print"/>
          <a:stretch>
            <a:fillRect/>
          </a:stretch>
        </p:blipFill>
        <p:spPr>
          <a:xfrm>
            <a:off x="161503" y="1100651"/>
            <a:ext cx="1821401" cy="1596845"/>
          </a:xfrm>
          <a:prstGeom prst="rect">
            <a:avLst/>
          </a:prstGeom>
        </p:spPr>
      </p:pic>
      <p:pic>
        <p:nvPicPr>
          <p:cNvPr id="9" name="object 9"/>
          <p:cNvPicPr/>
          <p:nvPr/>
        </p:nvPicPr>
        <p:blipFill>
          <a:blip r:embed="rId4" cstate="print"/>
          <a:stretch>
            <a:fillRect/>
          </a:stretch>
        </p:blipFill>
        <p:spPr>
          <a:xfrm>
            <a:off x="2161162" y="1136913"/>
            <a:ext cx="2356696" cy="1760147"/>
          </a:xfrm>
          <a:prstGeom prst="rect">
            <a:avLst/>
          </a:prstGeom>
        </p:spPr>
      </p:pic>
      <p:sp>
        <p:nvSpPr>
          <p:cNvPr id="10" name="object 10"/>
          <p:cNvSpPr txBox="1"/>
          <p:nvPr/>
        </p:nvSpPr>
        <p:spPr>
          <a:xfrm>
            <a:off x="101168" y="2897060"/>
            <a:ext cx="4456430" cy="544195"/>
          </a:xfrm>
          <a:prstGeom prst="rect">
            <a:avLst/>
          </a:prstGeom>
        </p:spPr>
        <p:txBody>
          <a:bodyPr vert="horz" wrap="square" lIns="0" tIns="12065" rIns="0" bIns="0" rtlCol="0">
            <a:spAutoFit/>
          </a:bodyPr>
          <a:lstStyle/>
          <a:p>
            <a:pPr marL="12700">
              <a:lnSpc>
                <a:spcPts val="600"/>
              </a:lnSpc>
              <a:spcBef>
                <a:spcPts val="95"/>
              </a:spcBef>
            </a:pPr>
            <a:r>
              <a:rPr lang="en-US" sz="500" spc="-10" dirty="0">
                <a:latin typeface="Calibri"/>
                <a:cs typeface="Calibri"/>
              </a:rPr>
              <a:t>Sources</a:t>
            </a:r>
            <a:r>
              <a:rPr sz="500" spc="-10" dirty="0">
                <a:latin typeface="Calibri"/>
                <a:cs typeface="Calibri"/>
              </a:rPr>
              <a:t>:</a:t>
            </a:r>
            <a:endParaRPr sz="500" dirty="0">
              <a:latin typeface="Calibri"/>
              <a:cs typeface="Calibri"/>
            </a:endParaRPr>
          </a:p>
          <a:p>
            <a:pPr marL="12700" marR="170180" indent="60960">
              <a:lnSpc>
                <a:spcPts val="600"/>
              </a:lnSpc>
              <a:spcBef>
                <a:spcPts val="20"/>
              </a:spcBef>
              <a:buAutoNum type="arabicPeriod"/>
              <a:tabLst>
                <a:tab pos="73660" algn="l"/>
              </a:tabLst>
            </a:pPr>
            <a:r>
              <a:rPr sz="500" spc="-10" dirty="0">
                <a:latin typeface="Calibri"/>
                <a:cs typeface="Calibri"/>
              </a:rPr>
              <a:t>Quantum</a:t>
            </a:r>
            <a:r>
              <a:rPr sz="500" spc="10" dirty="0">
                <a:latin typeface="Calibri"/>
                <a:cs typeface="Calibri"/>
              </a:rPr>
              <a:t> </a:t>
            </a:r>
            <a:r>
              <a:rPr sz="500" dirty="0">
                <a:latin typeface="Calibri"/>
                <a:cs typeface="Calibri"/>
              </a:rPr>
              <a:t>Sensing</a:t>
            </a:r>
            <a:r>
              <a:rPr sz="500" spc="20" dirty="0">
                <a:latin typeface="Calibri"/>
                <a:cs typeface="Calibri"/>
              </a:rPr>
              <a:t> </a:t>
            </a:r>
            <a:r>
              <a:rPr sz="500" dirty="0">
                <a:latin typeface="Calibri"/>
                <a:cs typeface="Calibri"/>
              </a:rPr>
              <a:t>of</a:t>
            </a:r>
            <a:r>
              <a:rPr sz="500" spc="10" dirty="0">
                <a:latin typeface="Calibri"/>
                <a:cs typeface="Calibri"/>
              </a:rPr>
              <a:t> </a:t>
            </a:r>
            <a:r>
              <a:rPr sz="500" spc="-10" dirty="0">
                <a:latin typeface="Calibri"/>
                <a:cs typeface="Calibri"/>
              </a:rPr>
              <a:t>Neutrinos</a:t>
            </a:r>
            <a:r>
              <a:rPr sz="500" spc="15" dirty="0">
                <a:latin typeface="Calibri"/>
                <a:cs typeface="Calibri"/>
              </a:rPr>
              <a:t> </a:t>
            </a:r>
            <a:r>
              <a:rPr sz="500" dirty="0">
                <a:latin typeface="Calibri"/>
                <a:cs typeface="Calibri"/>
              </a:rPr>
              <a:t>(QuSeN):</a:t>
            </a:r>
            <a:r>
              <a:rPr sz="500" spc="10" dirty="0">
                <a:latin typeface="Calibri"/>
                <a:cs typeface="Calibri"/>
              </a:rPr>
              <a:t> </a:t>
            </a:r>
            <a:r>
              <a:rPr sz="500" spc="-10" dirty="0">
                <a:latin typeface="Calibri"/>
                <a:cs typeface="Calibri"/>
              </a:rPr>
              <a:t>Broad</a:t>
            </a:r>
            <a:r>
              <a:rPr sz="500" spc="15" dirty="0">
                <a:latin typeface="Calibri"/>
                <a:cs typeface="Calibri"/>
              </a:rPr>
              <a:t> </a:t>
            </a:r>
            <a:r>
              <a:rPr sz="500" dirty="0">
                <a:latin typeface="Calibri"/>
                <a:cs typeface="Calibri"/>
              </a:rPr>
              <a:t>Agency</a:t>
            </a:r>
            <a:r>
              <a:rPr sz="500" spc="10" dirty="0">
                <a:latin typeface="Calibri"/>
                <a:cs typeface="Calibri"/>
              </a:rPr>
              <a:t> </a:t>
            </a:r>
            <a:r>
              <a:rPr sz="500" spc="-10" dirty="0">
                <a:latin typeface="Calibri"/>
                <a:cs typeface="Calibri"/>
              </a:rPr>
              <a:t>Announcement</a:t>
            </a:r>
            <a:r>
              <a:rPr sz="500" spc="1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Defense</a:t>
            </a:r>
            <a:r>
              <a:rPr sz="500" spc="15" dirty="0">
                <a:latin typeface="Calibri"/>
                <a:cs typeface="Calibri"/>
              </a:rPr>
              <a:t> </a:t>
            </a:r>
            <a:r>
              <a:rPr sz="500" spc="-10" dirty="0">
                <a:latin typeface="Calibri"/>
                <a:cs typeface="Calibri"/>
              </a:rPr>
              <a:t>Advanced</a:t>
            </a:r>
            <a:r>
              <a:rPr sz="500" spc="15" dirty="0">
                <a:latin typeface="Calibri"/>
                <a:cs typeface="Calibri"/>
              </a:rPr>
              <a:t> </a:t>
            </a:r>
            <a:r>
              <a:rPr sz="500" spc="-10" dirty="0">
                <a:latin typeface="Calibri"/>
                <a:cs typeface="Calibri"/>
              </a:rPr>
              <a:t>Research</a:t>
            </a:r>
            <a:r>
              <a:rPr sz="500" spc="10" dirty="0">
                <a:latin typeface="Calibri"/>
                <a:cs typeface="Calibri"/>
              </a:rPr>
              <a:t> </a:t>
            </a:r>
            <a:r>
              <a:rPr sz="500" spc="-10" dirty="0">
                <a:latin typeface="Calibri"/>
                <a:cs typeface="Calibri"/>
              </a:rPr>
              <a:t>Projects</a:t>
            </a:r>
            <a:r>
              <a:rPr sz="500" spc="15" dirty="0">
                <a:latin typeface="Calibri"/>
                <a:cs typeface="Calibri"/>
              </a:rPr>
              <a:t> </a:t>
            </a:r>
            <a:r>
              <a:rPr sz="500" spc="-10" dirty="0">
                <a:latin typeface="Calibri"/>
                <a:cs typeface="Calibri"/>
              </a:rPr>
              <a:t>Agency,</a:t>
            </a:r>
            <a:r>
              <a:rPr sz="500" spc="10" dirty="0">
                <a:latin typeface="Calibri"/>
                <a:cs typeface="Calibri"/>
              </a:rPr>
              <a:t> </a:t>
            </a:r>
            <a:r>
              <a:rPr sz="500" spc="-10" dirty="0">
                <a:latin typeface="Calibri"/>
                <a:cs typeface="Calibri"/>
              </a:rPr>
              <a:t>Defense</a:t>
            </a:r>
            <a:r>
              <a:rPr sz="500" spc="15" dirty="0">
                <a:latin typeface="Calibri"/>
                <a:cs typeface="Calibri"/>
              </a:rPr>
              <a:t> </a:t>
            </a:r>
            <a:r>
              <a:rPr sz="500" spc="-10" dirty="0">
                <a:latin typeface="Calibri"/>
                <a:cs typeface="Calibri"/>
              </a:rPr>
              <a:t>Sciences</a:t>
            </a:r>
            <a:r>
              <a:rPr sz="500" spc="10" dirty="0">
                <a:latin typeface="Calibri"/>
                <a:cs typeface="Calibri"/>
              </a:rPr>
              <a:t> </a:t>
            </a:r>
            <a:r>
              <a:rPr sz="500" spc="-10" dirty="0">
                <a:latin typeface="Calibri"/>
                <a:cs typeface="Calibri"/>
              </a:rPr>
              <a:t>Office.</a:t>
            </a:r>
            <a:r>
              <a:rPr sz="500" spc="15" dirty="0">
                <a:latin typeface="Calibri"/>
                <a:cs typeface="Calibri"/>
              </a:rPr>
              <a:t> </a:t>
            </a:r>
            <a:r>
              <a:rPr sz="500" dirty="0">
                <a:latin typeface="Calibri"/>
                <a:cs typeface="Calibri"/>
              </a:rPr>
              <a:t>—</a:t>
            </a:r>
            <a:r>
              <a:rPr sz="500" spc="10" dirty="0">
                <a:latin typeface="Calibri"/>
                <a:cs typeface="Calibri"/>
              </a:rPr>
              <a:t> </a:t>
            </a:r>
            <a:r>
              <a:rPr sz="500" spc="-10" dirty="0">
                <a:latin typeface="Calibri"/>
                <a:cs typeface="Calibri"/>
              </a:rPr>
              <a:t>Arlington:</a:t>
            </a:r>
            <a:r>
              <a:rPr sz="500" spc="15" dirty="0">
                <a:latin typeface="Calibri"/>
                <a:cs typeface="Calibri"/>
              </a:rPr>
              <a:t> </a:t>
            </a:r>
            <a:r>
              <a:rPr sz="500" spc="-10" dirty="0">
                <a:latin typeface="Calibri"/>
                <a:cs typeface="Calibri"/>
              </a:rPr>
              <a:t>DARPA,</a:t>
            </a:r>
            <a:r>
              <a:rPr sz="500" spc="500" dirty="0">
                <a:latin typeface="Calibri"/>
                <a:cs typeface="Calibri"/>
              </a:rPr>
              <a:t> </a:t>
            </a:r>
            <a:r>
              <a:rPr sz="500" dirty="0">
                <a:latin typeface="Calibri"/>
                <a:cs typeface="Calibri"/>
              </a:rPr>
              <a:t>2024. — </a:t>
            </a:r>
            <a:r>
              <a:rPr sz="500" spc="-10" dirty="0">
                <a:latin typeface="Calibri"/>
                <a:cs typeface="Calibri"/>
              </a:rPr>
              <a:t>HR001125S0004.</a:t>
            </a:r>
            <a:r>
              <a:rPr sz="500" spc="5" dirty="0">
                <a:latin typeface="Calibri"/>
                <a:cs typeface="Calibri"/>
              </a:rPr>
              <a:t> </a:t>
            </a:r>
            <a:r>
              <a:rPr sz="500" dirty="0">
                <a:latin typeface="Calibri"/>
                <a:cs typeface="Calibri"/>
              </a:rPr>
              <a:t>— URL:</a:t>
            </a:r>
            <a:r>
              <a:rPr sz="500" spc="5" dirty="0">
                <a:latin typeface="Calibri"/>
                <a:cs typeface="Calibri"/>
              </a:rPr>
              <a:t> </a:t>
            </a:r>
            <a:r>
              <a:rPr sz="500" spc="-10" dirty="0">
                <a:latin typeface="Calibri"/>
                <a:cs typeface="Calibri"/>
              </a:rPr>
              <a:t>http</a:t>
            </a:r>
            <a:r>
              <a:rPr sz="500" spc="-10" dirty="0">
                <a:latin typeface="Calibri"/>
                <a:cs typeface="Calibri"/>
                <a:hlinkClick r:id="rId5"/>
              </a:rPr>
              <a:t>s://www.darpa.mil/work</a:t>
            </a:r>
            <a:r>
              <a:rPr sz="500" spc="-10" dirty="0">
                <a:latin typeface="Calibri"/>
                <a:cs typeface="Calibri"/>
              </a:rPr>
              <a:t>‐with‐us/opportunities.</a:t>
            </a:r>
            <a:endParaRPr sz="500" dirty="0">
              <a:latin typeface="Calibri"/>
              <a:cs typeface="Calibri"/>
            </a:endParaRPr>
          </a:p>
          <a:p>
            <a:pPr marL="73660" indent="-60960">
              <a:lnSpc>
                <a:spcPts val="575"/>
              </a:lnSpc>
              <a:buAutoNum type="arabicPeriod"/>
              <a:tabLst>
                <a:tab pos="73660" algn="l"/>
              </a:tabLst>
            </a:pPr>
            <a:r>
              <a:rPr sz="500" spc="-10" dirty="0">
                <a:latin typeface="Calibri"/>
                <a:cs typeface="Calibri"/>
              </a:rPr>
              <a:t>Experimental</a:t>
            </a:r>
            <a:r>
              <a:rPr sz="500" spc="25" dirty="0">
                <a:latin typeface="Calibri"/>
                <a:cs typeface="Calibri"/>
              </a:rPr>
              <a:t> </a:t>
            </a:r>
            <a:r>
              <a:rPr sz="500" spc="-10" dirty="0">
                <a:latin typeface="Calibri"/>
                <a:cs typeface="Calibri"/>
              </a:rPr>
              <a:t>Neutrino</a:t>
            </a:r>
            <a:r>
              <a:rPr sz="500" spc="30" dirty="0">
                <a:latin typeface="Calibri"/>
                <a:cs typeface="Calibri"/>
              </a:rPr>
              <a:t> </a:t>
            </a:r>
            <a:r>
              <a:rPr sz="500" spc="-10" dirty="0">
                <a:latin typeface="Calibri"/>
                <a:cs typeface="Calibri"/>
              </a:rPr>
              <a:t>Detector:</a:t>
            </a:r>
            <a:r>
              <a:rPr sz="500" spc="25" dirty="0">
                <a:latin typeface="Calibri"/>
                <a:cs typeface="Calibri"/>
              </a:rPr>
              <a:t> </a:t>
            </a:r>
            <a:r>
              <a:rPr sz="500" spc="-10" dirty="0">
                <a:latin typeface="Calibri"/>
                <a:cs typeface="Calibri"/>
              </a:rPr>
              <a:t>Program</a:t>
            </a:r>
            <a:r>
              <a:rPr sz="500" spc="30" dirty="0">
                <a:latin typeface="Calibri"/>
                <a:cs typeface="Calibri"/>
              </a:rPr>
              <a:t> </a:t>
            </a:r>
            <a:r>
              <a:rPr sz="500" spc="-10" dirty="0">
                <a:latin typeface="Calibri"/>
                <a:cs typeface="Calibri"/>
              </a:rPr>
              <a:t>Solicitation</a:t>
            </a:r>
            <a:r>
              <a:rPr sz="500" spc="25" dirty="0">
                <a:latin typeface="Calibri"/>
                <a:cs typeface="Calibri"/>
              </a:rPr>
              <a:t> </a:t>
            </a:r>
            <a:r>
              <a:rPr sz="500" dirty="0">
                <a:latin typeface="Calibri"/>
                <a:cs typeface="Calibri"/>
              </a:rPr>
              <a:t>/</a:t>
            </a:r>
            <a:r>
              <a:rPr sz="500" spc="30" dirty="0">
                <a:latin typeface="Calibri"/>
                <a:cs typeface="Calibri"/>
              </a:rPr>
              <a:t> </a:t>
            </a:r>
            <a:r>
              <a:rPr sz="500" spc="-10" dirty="0">
                <a:latin typeface="Calibri"/>
                <a:cs typeface="Calibri"/>
              </a:rPr>
              <a:t>Defense</a:t>
            </a:r>
            <a:r>
              <a:rPr sz="500" spc="30" dirty="0">
                <a:latin typeface="Calibri"/>
                <a:cs typeface="Calibri"/>
              </a:rPr>
              <a:t> </a:t>
            </a:r>
            <a:r>
              <a:rPr sz="500" spc="-10" dirty="0">
                <a:latin typeface="Calibri"/>
                <a:cs typeface="Calibri"/>
              </a:rPr>
              <a:t>Advanced</a:t>
            </a:r>
            <a:r>
              <a:rPr sz="500" spc="25" dirty="0">
                <a:latin typeface="Calibri"/>
                <a:cs typeface="Calibri"/>
              </a:rPr>
              <a:t> </a:t>
            </a:r>
            <a:r>
              <a:rPr sz="500" spc="-10" dirty="0">
                <a:latin typeface="Calibri"/>
                <a:cs typeface="Calibri"/>
              </a:rPr>
              <a:t>Research</a:t>
            </a:r>
            <a:r>
              <a:rPr sz="500" spc="30" dirty="0">
                <a:latin typeface="Calibri"/>
                <a:cs typeface="Calibri"/>
              </a:rPr>
              <a:t> </a:t>
            </a:r>
            <a:r>
              <a:rPr sz="500" spc="-10" dirty="0">
                <a:latin typeface="Calibri"/>
                <a:cs typeface="Calibri"/>
              </a:rPr>
              <a:t>Projects</a:t>
            </a:r>
            <a:r>
              <a:rPr sz="500" spc="25" dirty="0">
                <a:latin typeface="Calibri"/>
                <a:cs typeface="Calibri"/>
              </a:rPr>
              <a:t> </a:t>
            </a:r>
            <a:r>
              <a:rPr sz="500" spc="-10" dirty="0">
                <a:latin typeface="Calibri"/>
                <a:cs typeface="Calibri"/>
              </a:rPr>
              <a:t>Agency,</a:t>
            </a:r>
            <a:r>
              <a:rPr sz="500" spc="30" dirty="0">
                <a:latin typeface="Calibri"/>
                <a:cs typeface="Calibri"/>
              </a:rPr>
              <a:t> </a:t>
            </a:r>
            <a:r>
              <a:rPr sz="500" spc="-10" dirty="0">
                <a:latin typeface="Calibri"/>
                <a:cs typeface="Calibri"/>
              </a:rPr>
              <a:t>Strategic</a:t>
            </a:r>
            <a:r>
              <a:rPr sz="500" spc="25" dirty="0">
                <a:latin typeface="Calibri"/>
                <a:cs typeface="Calibri"/>
              </a:rPr>
              <a:t> </a:t>
            </a:r>
            <a:r>
              <a:rPr sz="500" spc="-10" dirty="0">
                <a:latin typeface="Calibri"/>
                <a:cs typeface="Calibri"/>
              </a:rPr>
              <a:t>Technology</a:t>
            </a:r>
            <a:r>
              <a:rPr sz="500" spc="30" dirty="0">
                <a:latin typeface="Calibri"/>
                <a:cs typeface="Calibri"/>
              </a:rPr>
              <a:t> </a:t>
            </a:r>
            <a:r>
              <a:rPr sz="500" spc="-10" dirty="0">
                <a:latin typeface="Calibri"/>
                <a:cs typeface="Calibri"/>
              </a:rPr>
              <a:t>Office.</a:t>
            </a:r>
            <a:r>
              <a:rPr sz="500" spc="30" dirty="0">
                <a:latin typeface="Calibri"/>
                <a:cs typeface="Calibri"/>
              </a:rPr>
              <a:t> </a:t>
            </a:r>
            <a:r>
              <a:rPr sz="500" dirty="0">
                <a:latin typeface="Calibri"/>
                <a:cs typeface="Calibri"/>
              </a:rPr>
              <a:t>—</a:t>
            </a:r>
            <a:r>
              <a:rPr sz="500" spc="25" dirty="0">
                <a:latin typeface="Calibri"/>
                <a:cs typeface="Calibri"/>
              </a:rPr>
              <a:t> </a:t>
            </a:r>
            <a:r>
              <a:rPr sz="500" spc="-10" dirty="0">
                <a:latin typeface="Calibri"/>
                <a:cs typeface="Calibri"/>
              </a:rPr>
              <a:t>Arlington:</a:t>
            </a:r>
            <a:r>
              <a:rPr sz="500" spc="30" dirty="0">
                <a:latin typeface="Calibri"/>
                <a:cs typeface="Calibri"/>
              </a:rPr>
              <a:t> </a:t>
            </a:r>
            <a:r>
              <a:rPr sz="500" spc="-20" dirty="0">
                <a:latin typeface="Calibri"/>
                <a:cs typeface="Calibri"/>
              </a:rPr>
              <a:t>DARPA,</a:t>
            </a:r>
            <a:r>
              <a:rPr sz="500" spc="25" dirty="0">
                <a:latin typeface="Calibri"/>
                <a:cs typeface="Calibri"/>
              </a:rPr>
              <a:t> </a:t>
            </a:r>
            <a:r>
              <a:rPr sz="500" dirty="0">
                <a:latin typeface="Calibri"/>
                <a:cs typeface="Calibri"/>
              </a:rPr>
              <a:t>2024.</a:t>
            </a:r>
            <a:r>
              <a:rPr sz="500" spc="30" dirty="0">
                <a:latin typeface="Calibri"/>
                <a:cs typeface="Calibri"/>
              </a:rPr>
              <a:t> </a:t>
            </a:r>
            <a:r>
              <a:rPr sz="500" spc="-50" dirty="0">
                <a:latin typeface="Calibri"/>
                <a:cs typeface="Calibri"/>
              </a:rPr>
              <a:t>—</a:t>
            </a:r>
            <a:endParaRPr sz="500" dirty="0">
              <a:latin typeface="Calibri"/>
              <a:cs typeface="Calibri"/>
            </a:endParaRPr>
          </a:p>
          <a:p>
            <a:pPr marL="12700">
              <a:lnSpc>
                <a:spcPts val="600"/>
              </a:lnSpc>
            </a:pPr>
            <a:r>
              <a:rPr sz="500" spc="-10" dirty="0">
                <a:latin typeface="Calibri"/>
                <a:cs typeface="Calibri"/>
              </a:rPr>
              <a:t>DARPA‐PS‐24‐15.</a:t>
            </a:r>
            <a:r>
              <a:rPr sz="500" spc="15" dirty="0">
                <a:latin typeface="Calibri"/>
                <a:cs typeface="Calibri"/>
              </a:rPr>
              <a:t> </a:t>
            </a:r>
            <a:r>
              <a:rPr sz="500" dirty="0">
                <a:latin typeface="Calibri"/>
                <a:cs typeface="Calibri"/>
              </a:rPr>
              <a:t>—</a:t>
            </a:r>
            <a:r>
              <a:rPr sz="500" spc="15" dirty="0">
                <a:latin typeface="Calibri"/>
                <a:cs typeface="Calibri"/>
              </a:rPr>
              <a:t> </a:t>
            </a:r>
            <a:r>
              <a:rPr sz="500" spc="-10" dirty="0">
                <a:latin typeface="Calibri"/>
                <a:cs typeface="Calibri"/>
              </a:rPr>
              <a:t>URL:http</a:t>
            </a:r>
            <a:r>
              <a:rPr sz="500" spc="-10" dirty="0">
                <a:latin typeface="Calibri"/>
                <a:cs typeface="Calibri"/>
                <a:hlinkClick r:id="rId5"/>
              </a:rPr>
              <a:t>s://www.darpa.mil/work</a:t>
            </a:r>
            <a:r>
              <a:rPr sz="500" spc="-10" dirty="0">
                <a:latin typeface="Calibri"/>
                <a:cs typeface="Calibri"/>
              </a:rPr>
              <a:t>‐with‐us/opportunitie</a:t>
            </a:r>
            <a:endParaRPr sz="500" dirty="0">
              <a:latin typeface="Calibri"/>
              <a:cs typeface="Calibri"/>
            </a:endParaRPr>
          </a:p>
          <a:p>
            <a:pPr marR="5080" algn="r">
              <a:lnSpc>
                <a:spcPct val="100000"/>
              </a:lnSpc>
              <a:spcBef>
                <a:spcPts val="495"/>
              </a:spcBef>
            </a:pPr>
            <a:r>
              <a:rPr sz="500" b="1" dirty="0">
                <a:latin typeface="Calibri"/>
                <a:cs typeface="Calibri"/>
              </a:rPr>
              <a:t>3</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11" name="object 2">
            <a:extLst>
              <a:ext uri="{FF2B5EF4-FFF2-40B4-BE49-F238E27FC236}">
                <a16:creationId xmlns:a16="http://schemas.microsoft.com/office/drawing/2014/main" id="{B816712C-13A5-1855-4A22-54A65530208C}"/>
              </a:ext>
            </a:extLst>
          </p:cNvPr>
          <p:cNvSpPr txBox="1"/>
          <p:nvPr/>
        </p:nvSpPr>
        <p:spPr>
          <a:xfrm>
            <a:off x="1949817" y="7113"/>
            <a:ext cx="416675"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Introduction</a:t>
            </a:r>
            <a:endParaRPr sz="500" dirty="0">
              <a:latin typeface="Calibri"/>
              <a:cs typeface="Calibri"/>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0251" y="2676"/>
            <a:ext cx="257746"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Summary</a:t>
            </a:r>
            <a:endParaRPr sz="500" dirty="0">
              <a:latin typeface="Calibri"/>
              <a:cs typeface="Calibri"/>
            </a:endParaRPr>
          </a:p>
        </p:txBody>
      </p:sp>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80021"/>
            <a:ext cx="765810" cy="180819"/>
          </a:xfrm>
          <a:prstGeom prst="rect">
            <a:avLst/>
          </a:prstGeom>
        </p:spPr>
        <p:txBody>
          <a:bodyPr vert="horz" wrap="square" lIns="0" tIns="11430" rIns="0" bIns="0" rtlCol="0">
            <a:spAutoFit/>
          </a:bodyPr>
          <a:lstStyle/>
          <a:p>
            <a:pPr marL="12700">
              <a:lnSpc>
                <a:spcPct val="100000"/>
              </a:lnSpc>
              <a:spcBef>
                <a:spcPts val="90"/>
              </a:spcBef>
            </a:pPr>
            <a:r>
              <a:rPr lang="en-US" spc="-10" dirty="0"/>
              <a:t>Conclusions</a:t>
            </a:r>
            <a:endParaRPr spc="-10" dirty="0"/>
          </a:p>
        </p:txBody>
      </p:sp>
      <p:sp>
        <p:nvSpPr>
          <p:cNvPr id="7" name="object 7"/>
          <p:cNvSpPr txBox="1"/>
          <p:nvPr/>
        </p:nvSpPr>
        <p:spPr>
          <a:xfrm>
            <a:off x="50178" y="587375"/>
            <a:ext cx="4558017" cy="2874826"/>
          </a:xfrm>
          <a:prstGeom prst="rect">
            <a:avLst/>
          </a:prstGeom>
        </p:spPr>
        <p:txBody>
          <a:bodyPr vert="horz" wrap="square" lIns="0" tIns="12700" rIns="0" bIns="0" rtlCol="0">
            <a:spAutoFit/>
          </a:bodyPr>
          <a:lstStyle/>
          <a:p>
            <a:pPr marL="12700" marR="38735" algn="just">
              <a:lnSpc>
                <a:spcPct val="106700"/>
              </a:lnSpc>
              <a:spcBef>
                <a:spcPts val="100"/>
              </a:spcBef>
            </a:pPr>
            <a:r>
              <a:rPr lang="en-US" sz="700" b="1" dirty="0">
                <a:latin typeface="Calibri"/>
                <a:cs typeface="Calibri"/>
              </a:rPr>
              <a:t>- </a:t>
            </a:r>
            <a:r>
              <a:rPr lang="en" sz="700" b="1" dirty="0">
                <a:latin typeface="Calibri"/>
                <a:cs typeface="Calibri"/>
              </a:rPr>
              <a:t>In nuclear monitoring</a:t>
            </a:r>
            <a:r>
              <a:rPr lang="en" sz="700" dirty="0">
                <a:latin typeface="Calibri"/>
                <a:cs typeface="Calibri"/>
              </a:rPr>
              <a:t>, there is a shift from research projects to operational systems. DANSS, PROSPECT, and VIDARR are already operational, determining reactor power with 1-8% accuracy and monitoring fuel composition. WATCHMAN will extend the range to 25 km for creating regional control networks.</a:t>
            </a:r>
            <a:r>
              <a:rPr lang="ru-RU" sz="700" spc="-15" dirty="0">
                <a:latin typeface="Calibri"/>
                <a:cs typeface="Calibri"/>
              </a:rPr>
              <a:t>.</a:t>
            </a:r>
            <a:endParaRPr sz="700" dirty="0">
              <a:latin typeface="Calibri"/>
              <a:cs typeface="Calibri"/>
            </a:endParaRPr>
          </a:p>
          <a:p>
            <a:pPr marL="12700" marR="55880" algn="just">
              <a:lnSpc>
                <a:spcPct val="106700"/>
              </a:lnSpc>
            </a:pPr>
            <a:r>
              <a:rPr lang="en-US" sz="700" b="1" spc="-10" dirty="0">
                <a:latin typeface="Calibri"/>
                <a:cs typeface="Calibri"/>
              </a:rPr>
              <a:t>- </a:t>
            </a:r>
            <a:r>
              <a:rPr lang="en" sz="700" b="1" spc="-10" dirty="0">
                <a:latin typeface="Calibri"/>
                <a:cs typeface="Calibri"/>
              </a:rPr>
              <a:t>Naval applications</a:t>
            </a:r>
            <a:r>
              <a:rPr lang="en" sz="700" spc="-10" dirty="0">
                <a:latin typeface="Calibri"/>
                <a:cs typeface="Calibri"/>
              </a:rPr>
              <a:t> are under active development. Although operational systems are still far off, the physical principles have been confirmed</a:t>
            </a:r>
            <a:r>
              <a:rPr sz="700" spc="-10" dirty="0">
                <a:latin typeface="Calibri"/>
                <a:cs typeface="Calibri"/>
              </a:rPr>
              <a:t>.</a:t>
            </a:r>
            <a:endParaRPr sz="700" dirty="0">
              <a:latin typeface="Calibri"/>
              <a:cs typeface="Calibri"/>
            </a:endParaRPr>
          </a:p>
          <a:p>
            <a:pPr marL="12700" marR="53975" algn="just">
              <a:lnSpc>
                <a:spcPct val="106700"/>
              </a:lnSpc>
            </a:pPr>
            <a:r>
              <a:rPr lang="en-US" sz="700" b="1" spc="-150" dirty="0">
                <a:latin typeface="Calibri"/>
                <a:cs typeface="Calibri"/>
              </a:rPr>
              <a:t>- </a:t>
            </a:r>
            <a:r>
              <a:rPr lang="en" sz="700" b="1" dirty="0">
                <a:latin typeface="Calibri"/>
                <a:cs typeface="Calibri"/>
              </a:rPr>
              <a:t>Neutrino communication</a:t>
            </a:r>
            <a:r>
              <a:rPr lang="en" sz="700" dirty="0">
                <a:latin typeface="Calibri"/>
                <a:cs typeface="Calibri"/>
              </a:rPr>
              <a:t> remains the most futuristic direction. The 2012 Fermilab experiment transmitted information through 240 meters of rock, but the speed of 0.1 bits/second and the need for an accelerator make the technology impractical. The POSITRINO project offers an alternative—navigation of underwater vehicles through neutrino detection using compact CE</a:t>
            </a:r>
            <a:r>
              <a:rPr lang="el-GR" sz="700" dirty="0">
                <a:latin typeface="Calibri"/>
                <a:cs typeface="Calibri"/>
              </a:rPr>
              <a:t>ν</a:t>
            </a:r>
            <a:r>
              <a:rPr lang="en" sz="700" dirty="0">
                <a:latin typeface="Calibri"/>
                <a:cs typeface="Calibri"/>
              </a:rPr>
              <a:t>NS detectors combined with inertial navigation</a:t>
            </a:r>
            <a:r>
              <a:rPr sz="700" spc="-10" dirty="0">
                <a:latin typeface="Calibri"/>
                <a:cs typeface="Calibri"/>
              </a:rPr>
              <a:t>.</a:t>
            </a:r>
            <a:endParaRPr sz="700" dirty="0">
              <a:latin typeface="Calibri"/>
              <a:cs typeface="Calibri"/>
            </a:endParaRPr>
          </a:p>
          <a:p>
            <a:pPr marL="12700" marR="54610" algn="just">
              <a:lnSpc>
                <a:spcPct val="106700"/>
              </a:lnSpc>
            </a:pPr>
            <a:r>
              <a:rPr lang="en-US" sz="700" b="1" dirty="0">
                <a:latin typeface="Calibri"/>
                <a:cs typeface="Calibri"/>
              </a:rPr>
              <a:t>- </a:t>
            </a:r>
            <a:r>
              <a:rPr lang="en" sz="700" b="1" dirty="0">
                <a:latin typeface="Calibri"/>
                <a:cs typeface="Calibri"/>
              </a:rPr>
              <a:t>In geophysical research</a:t>
            </a:r>
            <a:r>
              <a:rPr lang="en" sz="700" dirty="0">
                <a:latin typeface="Calibri"/>
                <a:cs typeface="Calibri"/>
              </a:rPr>
              <a:t>, </a:t>
            </a:r>
            <a:r>
              <a:rPr lang="en" sz="700" dirty="0" err="1">
                <a:latin typeface="Calibri"/>
                <a:cs typeface="Calibri"/>
              </a:rPr>
              <a:t>KamLAND</a:t>
            </a:r>
            <a:r>
              <a:rPr lang="en" sz="700" dirty="0">
                <a:latin typeface="Calibri"/>
                <a:cs typeface="Calibri"/>
              </a:rPr>
              <a:t> and </a:t>
            </a:r>
            <a:r>
              <a:rPr lang="en" sz="700" dirty="0" err="1">
                <a:latin typeface="Calibri"/>
                <a:cs typeface="Calibri"/>
              </a:rPr>
              <a:t>Borexino</a:t>
            </a:r>
            <a:r>
              <a:rPr lang="en" sz="700" dirty="0">
                <a:latin typeface="Calibri"/>
                <a:cs typeface="Calibri"/>
              </a:rPr>
              <a:t> detect geoneutrinos from the decay of uranium and thorium, determining Earth's radiogenic heat generation and the distribution of radioactive elements in the mantle. The development of compact detectors opens prospects for uranium deposit exploration. Meanwhile, </a:t>
            </a:r>
            <a:r>
              <a:rPr lang="en" sz="700" dirty="0" err="1">
                <a:latin typeface="Calibri"/>
                <a:cs typeface="Calibri"/>
              </a:rPr>
              <a:t>IceCube</a:t>
            </a:r>
            <a:r>
              <a:rPr lang="en" sz="700" dirty="0">
                <a:latin typeface="Calibri"/>
                <a:cs typeface="Calibri"/>
              </a:rPr>
              <a:t> uses the absorption of high-energy atmospheric neutrinos to create a density map of the planet, enabling tomography of Earth using elementary particle physics methods.</a:t>
            </a:r>
          </a:p>
          <a:p>
            <a:pPr marL="12700" marR="54610" algn="just">
              <a:lnSpc>
                <a:spcPct val="106700"/>
              </a:lnSpc>
            </a:pPr>
            <a:r>
              <a:rPr lang="en-US" sz="700" spc="-10" dirty="0">
                <a:latin typeface="Calibri"/>
                <a:cs typeface="Calibri"/>
              </a:rPr>
              <a:t>- Results from COHERENT pave the way for </a:t>
            </a:r>
            <a:r>
              <a:rPr lang="en-US" sz="700" b="1" spc="-10" dirty="0">
                <a:latin typeface="Calibri"/>
                <a:cs typeface="Calibri"/>
              </a:rPr>
              <a:t>developing mobile nuclear verification monitoring systems</a:t>
            </a:r>
            <a:r>
              <a:rPr lang="en-US" sz="700" spc="-10" dirty="0">
                <a:latin typeface="Calibri"/>
                <a:cs typeface="Calibri"/>
              </a:rPr>
              <a:t>. The NUCLEUS project, in turn, tests the limits of detector miniaturization, creating detector systems with a total mass of no more than 10 grams.</a:t>
            </a:r>
            <a:endParaRPr sz="700" dirty="0">
              <a:latin typeface="Calibri"/>
              <a:cs typeface="Calibri"/>
            </a:endParaRPr>
          </a:p>
          <a:p>
            <a:pPr marL="12700" marR="55244" algn="just">
              <a:lnSpc>
                <a:spcPct val="106700"/>
              </a:lnSpc>
            </a:pPr>
            <a:r>
              <a:rPr lang="en-US" sz="700" spc="-10" dirty="0">
                <a:latin typeface="Calibri"/>
                <a:cs typeface="Calibri"/>
              </a:rPr>
              <a:t>- </a:t>
            </a:r>
            <a:r>
              <a:rPr lang="en" sz="700" spc="-10" dirty="0">
                <a:latin typeface="Calibri"/>
                <a:cs typeface="Calibri"/>
              </a:rPr>
              <a:t>Russia holds strong positions with the DANSS and </a:t>
            </a:r>
            <a:r>
              <a:rPr lang="en" sz="700" spc="-10" dirty="0" err="1">
                <a:latin typeface="Calibri"/>
                <a:cs typeface="Calibri"/>
              </a:rPr>
              <a:t>iDREAM</a:t>
            </a:r>
            <a:r>
              <a:rPr lang="en" sz="700" spc="-10" dirty="0">
                <a:latin typeface="Calibri"/>
                <a:cs typeface="Calibri"/>
              </a:rPr>
              <a:t> detectors, </a:t>
            </a:r>
            <a:r>
              <a:rPr lang="en" sz="700" b="1" spc="-10" dirty="0">
                <a:latin typeface="Calibri"/>
                <a:cs typeface="Calibri"/>
              </a:rPr>
              <a:t>but to maintain competitiveness, research expansion is needed, particularly in compact</a:t>
            </a:r>
            <a:r>
              <a:rPr sz="700" b="1" spc="15" dirty="0">
                <a:latin typeface="Calibri"/>
                <a:cs typeface="Calibri"/>
              </a:rPr>
              <a:t> </a:t>
            </a:r>
            <a:r>
              <a:rPr sz="700" i="1" spc="-10" dirty="0">
                <a:latin typeface="Calibri"/>
                <a:cs typeface="Calibri"/>
              </a:rPr>
              <a:t>CE</a:t>
            </a:r>
            <a:r>
              <a:rPr sz="700" i="1" spc="-10" dirty="0">
                <a:latin typeface="Sitka Text"/>
                <a:cs typeface="Sitka Text"/>
              </a:rPr>
              <a:t>𝜈</a:t>
            </a:r>
            <a:r>
              <a:rPr sz="700" i="1" spc="-10" dirty="0">
                <a:latin typeface="Calibri"/>
                <a:cs typeface="Calibri"/>
              </a:rPr>
              <a:t>NS</a:t>
            </a:r>
            <a:r>
              <a:rPr lang="en-US" sz="700" i="1" dirty="0">
                <a:latin typeface="Calibri"/>
                <a:cs typeface="Calibri"/>
              </a:rPr>
              <a:t> </a:t>
            </a:r>
            <a:r>
              <a:rPr lang="en-US" sz="700" b="1" dirty="0">
                <a:latin typeface="Calibri"/>
                <a:cs typeface="Calibri"/>
              </a:rPr>
              <a:t>and</a:t>
            </a:r>
            <a:r>
              <a:rPr sz="700" b="1" dirty="0">
                <a:latin typeface="Calibri"/>
                <a:cs typeface="Calibri"/>
              </a:rPr>
              <a:t> </a:t>
            </a:r>
            <a:r>
              <a:rPr sz="700" i="1" spc="70" dirty="0">
                <a:latin typeface="Calibri"/>
                <a:cs typeface="Calibri"/>
              </a:rPr>
              <a:t>CE</a:t>
            </a:r>
            <a:r>
              <a:rPr sz="700" i="1" spc="70" dirty="0">
                <a:latin typeface="Sitka Text"/>
                <a:cs typeface="Sitka Text"/>
              </a:rPr>
              <a:t>𝜈</a:t>
            </a:r>
            <a:r>
              <a:rPr sz="700" i="1" spc="70" dirty="0">
                <a:latin typeface="Calibri"/>
                <a:cs typeface="Calibri"/>
              </a:rPr>
              <a:t>AS</a:t>
            </a:r>
            <a:r>
              <a:rPr sz="700" i="1" dirty="0">
                <a:latin typeface="Calibri"/>
                <a:cs typeface="Calibri"/>
              </a:rPr>
              <a:t> </a:t>
            </a:r>
            <a:r>
              <a:rPr lang="en-US" sz="700" b="1" dirty="0">
                <a:latin typeface="Calibri"/>
                <a:cs typeface="Calibri"/>
              </a:rPr>
              <a:t>detectors</a:t>
            </a:r>
            <a:r>
              <a:rPr sz="700" b="1" spc="5" dirty="0">
                <a:latin typeface="Calibri"/>
                <a:cs typeface="Calibri"/>
              </a:rPr>
              <a:t> </a:t>
            </a:r>
            <a:r>
              <a:rPr lang="en-US" sz="700" b="1" dirty="0">
                <a:latin typeface="Calibri"/>
                <a:cs typeface="Calibri"/>
              </a:rPr>
              <a:t>and data processing systems</a:t>
            </a:r>
            <a:r>
              <a:rPr sz="700" spc="-10" dirty="0">
                <a:latin typeface="Calibri"/>
                <a:cs typeface="Calibri"/>
              </a:rPr>
              <a:t>.</a:t>
            </a:r>
            <a:endParaRPr sz="700" dirty="0">
              <a:latin typeface="Calibri"/>
              <a:cs typeface="Calibri"/>
            </a:endParaRPr>
          </a:p>
          <a:p>
            <a:pPr marL="12700" marR="53975" algn="just">
              <a:lnSpc>
                <a:spcPct val="106700"/>
              </a:lnSpc>
            </a:pPr>
            <a:r>
              <a:rPr lang="en-US" sz="700" b="1" spc="-5" dirty="0">
                <a:latin typeface="Calibri"/>
                <a:cs typeface="Calibri"/>
              </a:rPr>
              <a:t>- </a:t>
            </a:r>
            <a:r>
              <a:rPr lang="en" sz="700" b="1" spc="-5" dirty="0">
                <a:latin typeface="Calibri"/>
                <a:cs typeface="Calibri"/>
              </a:rPr>
              <a:t>The SATURNE project</a:t>
            </a:r>
            <a:r>
              <a:rPr lang="en" sz="700" spc="-5" dirty="0">
                <a:latin typeface="Calibri"/>
                <a:cs typeface="Calibri"/>
              </a:rPr>
              <a:t>, besides its primary task, detecting the CE</a:t>
            </a:r>
            <a:r>
              <a:rPr lang="el-GR" sz="700" spc="-5" dirty="0">
                <a:latin typeface="Calibri"/>
                <a:cs typeface="Calibri"/>
              </a:rPr>
              <a:t>ν</a:t>
            </a:r>
            <a:r>
              <a:rPr lang="en" sz="700" spc="-5" dirty="0">
                <a:latin typeface="Calibri"/>
                <a:cs typeface="Calibri"/>
              </a:rPr>
              <a:t>AS process and measuring the neutrino magnetic moment with unprecedented accuracy, will also address the miniaturization of neutrino detectors, which is highly significant for nuclear verification, nuclear power plant monitoring, and geological exploration. The next decade will be critical for shaping the technological landscape in this field.                                                         </a:t>
            </a:r>
          </a:p>
          <a:p>
            <a:pPr marL="12700" marR="53975" algn="r">
              <a:lnSpc>
                <a:spcPct val="106700"/>
              </a:lnSpc>
            </a:pPr>
            <a:endParaRPr lang="en-US" sz="500" b="1" dirty="0">
              <a:latin typeface="Calibri"/>
              <a:cs typeface="Calibri"/>
            </a:endParaRPr>
          </a:p>
          <a:p>
            <a:pPr marL="12700" marR="53975" algn="r">
              <a:lnSpc>
                <a:spcPct val="106700"/>
              </a:lnSpc>
            </a:pPr>
            <a:endParaRPr lang="en-US" sz="500" b="1" dirty="0">
              <a:latin typeface="Calibri"/>
              <a:cs typeface="Calibri"/>
            </a:endParaRPr>
          </a:p>
          <a:p>
            <a:pPr marL="12700" marR="53975" algn="r">
              <a:lnSpc>
                <a:spcPct val="106700"/>
              </a:lnSpc>
            </a:pPr>
            <a:endParaRPr lang="en-US" sz="500" b="1" dirty="0">
              <a:latin typeface="Calibri"/>
              <a:cs typeface="Calibri"/>
            </a:endParaRPr>
          </a:p>
          <a:p>
            <a:pPr marL="12700" marR="53975" algn="r">
              <a:lnSpc>
                <a:spcPct val="106700"/>
              </a:lnSpc>
            </a:pPr>
            <a:r>
              <a:rPr lang="ru-RU" sz="500" b="1" dirty="0">
                <a:latin typeface="Calibri"/>
                <a:cs typeface="Calibri"/>
              </a:rPr>
              <a:t>30</a:t>
            </a:r>
            <a:r>
              <a:rPr lang="ru-RU" sz="500" b="1" spc="-35" dirty="0">
                <a:latin typeface="Calibri"/>
                <a:cs typeface="Calibri"/>
              </a:rPr>
              <a:t> </a:t>
            </a:r>
            <a:r>
              <a:rPr lang="ru-RU" sz="500" b="1" dirty="0">
                <a:latin typeface="Calibri"/>
                <a:cs typeface="Calibri"/>
              </a:rPr>
              <a:t>/</a:t>
            </a:r>
            <a:r>
              <a:rPr lang="ru-RU" sz="500" b="1" spc="-30" dirty="0">
                <a:latin typeface="Calibri"/>
                <a:cs typeface="Calibri"/>
              </a:rPr>
              <a:t> </a:t>
            </a:r>
            <a:r>
              <a:rPr lang="ru-RU" sz="500" b="1" spc="-25" dirty="0">
                <a:latin typeface="Calibri"/>
                <a:cs typeface="Calibri"/>
              </a:rPr>
              <a:t>31</a:t>
            </a:r>
            <a:endParaRPr lang="ru-RU" sz="500" dirty="0">
              <a:latin typeface="Calibri"/>
              <a:cs typeface="Calibri"/>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1050" y="1602208"/>
            <a:ext cx="3352800" cy="323165"/>
          </a:xfrm>
          <a:prstGeom prst="rect">
            <a:avLst/>
          </a:prstGeom>
        </p:spPr>
        <p:txBody>
          <a:bodyPr vert="horz" wrap="square" lIns="0" tIns="15240" rIns="0" bIns="0" rtlCol="0">
            <a:spAutoFit/>
          </a:bodyPr>
          <a:lstStyle/>
          <a:p>
            <a:pPr marL="12700">
              <a:lnSpc>
                <a:spcPct val="100000"/>
              </a:lnSpc>
              <a:spcBef>
                <a:spcPts val="120"/>
              </a:spcBef>
            </a:pPr>
            <a:r>
              <a:rPr lang="en" sz="2000" b="1" dirty="0">
                <a:latin typeface="Calibri"/>
                <a:cs typeface="Calibri"/>
              </a:rPr>
              <a:t>Gratitude for Your Attention</a:t>
            </a:r>
            <a:r>
              <a:rPr sz="2000" b="1" spc="-10" dirty="0">
                <a:latin typeface="Calibri"/>
                <a:cs typeface="Calibri"/>
              </a:rPr>
              <a:t>!</a:t>
            </a:r>
            <a:endParaRPr lang="en-US" sz="2000" dirty="0">
              <a:latin typeface="Calibri"/>
              <a:cs typeface="Calibri"/>
            </a:endParaRPr>
          </a:p>
        </p:txBody>
      </p:sp>
      <p:pic>
        <p:nvPicPr>
          <p:cNvPr id="5" name="object 5"/>
          <p:cNvPicPr/>
          <p:nvPr/>
        </p:nvPicPr>
        <p:blipFill>
          <a:blip r:embed="rId2" cstate="print"/>
          <a:stretch>
            <a:fillRect/>
          </a:stretch>
        </p:blipFill>
        <p:spPr>
          <a:xfrm>
            <a:off x="3033" y="2668392"/>
            <a:ext cx="4604907" cy="782041"/>
          </a:xfrm>
          <a:prstGeom prst="rect">
            <a:avLst/>
          </a:prstGeom>
        </p:spPr>
      </p:pic>
      <p:pic>
        <p:nvPicPr>
          <p:cNvPr id="9" name="object 4">
            <a:extLst>
              <a:ext uri="{FF2B5EF4-FFF2-40B4-BE49-F238E27FC236}">
                <a16:creationId xmlns:a16="http://schemas.microsoft.com/office/drawing/2014/main" id="{A9A672F1-82B0-E229-0C86-0D6FBABC0C88}"/>
              </a:ext>
            </a:extLst>
          </p:cNvPr>
          <p:cNvPicPr/>
          <p:nvPr/>
        </p:nvPicPr>
        <p:blipFill>
          <a:blip r:embed="rId3" cstate="print"/>
          <a:stretch>
            <a:fillRect/>
          </a:stretch>
        </p:blipFill>
        <p:spPr>
          <a:xfrm>
            <a:off x="171450" y="454550"/>
            <a:ext cx="1310299" cy="454816"/>
          </a:xfrm>
          <a:prstGeom prst="rect">
            <a:avLst/>
          </a:prstGeom>
        </p:spPr>
      </p:pic>
      <p:pic>
        <p:nvPicPr>
          <p:cNvPr id="10" name="object 5">
            <a:extLst>
              <a:ext uri="{FF2B5EF4-FFF2-40B4-BE49-F238E27FC236}">
                <a16:creationId xmlns:a16="http://schemas.microsoft.com/office/drawing/2014/main" id="{73740111-718C-D063-2E12-41607FC63B9B}"/>
              </a:ext>
            </a:extLst>
          </p:cNvPr>
          <p:cNvPicPr/>
          <p:nvPr/>
        </p:nvPicPr>
        <p:blipFill>
          <a:blip r:embed="rId4" cstate="print"/>
          <a:stretch>
            <a:fillRect/>
          </a:stretch>
        </p:blipFill>
        <p:spPr>
          <a:xfrm>
            <a:off x="3005749" y="451544"/>
            <a:ext cx="1505718" cy="460829"/>
          </a:xfrm>
          <a:prstGeom prst="rect">
            <a:avLst/>
          </a:prstGeom>
        </p:spPr>
      </p:pic>
      <p:pic>
        <p:nvPicPr>
          <p:cNvPr id="11" name="Picture 4">
            <a:extLst>
              <a:ext uri="{FF2B5EF4-FFF2-40B4-BE49-F238E27FC236}">
                <a16:creationId xmlns:a16="http://schemas.microsoft.com/office/drawing/2014/main" id="{7AE1F241-2300-4C85-ACFF-866407226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904" y="288114"/>
            <a:ext cx="787690" cy="787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p:nvPr/>
        </p:nvSpPr>
        <p:spPr>
          <a:xfrm>
            <a:off x="95300" y="180022"/>
            <a:ext cx="2242185" cy="180819"/>
          </a:xfrm>
          <a:prstGeom prst="rect">
            <a:avLst/>
          </a:prstGeom>
        </p:spPr>
        <p:txBody>
          <a:bodyPr vert="horz" wrap="square" lIns="0" tIns="11430" rIns="0" bIns="0" rtlCol="0">
            <a:spAutoFit/>
          </a:bodyPr>
          <a:lstStyle/>
          <a:p>
            <a:pPr marL="12700">
              <a:lnSpc>
                <a:spcPct val="100000"/>
              </a:lnSpc>
              <a:spcBef>
                <a:spcPts val="90"/>
              </a:spcBef>
            </a:pPr>
            <a:r>
              <a:rPr lang="en" sz="1100" b="1" spc="-10" dirty="0">
                <a:solidFill>
                  <a:srgbClr val="339733"/>
                </a:solidFill>
                <a:latin typeface="Calibri"/>
                <a:cs typeface="Calibri"/>
              </a:rPr>
              <a:t>Unprecedented technology race</a:t>
            </a:r>
            <a:endParaRPr lang="ru-RU" sz="1100" dirty="0">
              <a:latin typeface="Calibri"/>
              <a:cs typeface="Calibri"/>
            </a:endParaRPr>
          </a:p>
        </p:txBody>
      </p:sp>
      <p:pic>
        <p:nvPicPr>
          <p:cNvPr id="7" name="object 7"/>
          <p:cNvPicPr/>
          <p:nvPr/>
        </p:nvPicPr>
        <p:blipFill>
          <a:blip r:embed="rId3" cstate="print"/>
          <a:stretch>
            <a:fillRect/>
          </a:stretch>
        </p:blipFill>
        <p:spPr>
          <a:xfrm>
            <a:off x="76726" y="433994"/>
            <a:ext cx="2150437" cy="1643853"/>
          </a:xfrm>
          <a:prstGeom prst="rect">
            <a:avLst/>
          </a:prstGeom>
        </p:spPr>
      </p:pic>
      <p:pic>
        <p:nvPicPr>
          <p:cNvPr id="8" name="object 8"/>
          <p:cNvPicPr/>
          <p:nvPr/>
        </p:nvPicPr>
        <p:blipFill>
          <a:blip r:embed="rId4" cstate="print"/>
          <a:stretch>
            <a:fillRect/>
          </a:stretch>
        </p:blipFill>
        <p:spPr>
          <a:xfrm>
            <a:off x="2272385" y="420557"/>
            <a:ext cx="2304415" cy="1670725"/>
          </a:xfrm>
          <a:prstGeom prst="rect">
            <a:avLst/>
          </a:prstGeom>
        </p:spPr>
      </p:pic>
      <p:pic>
        <p:nvPicPr>
          <p:cNvPr id="9" name="object 9"/>
          <p:cNvPicPr/>
          <p:nvPr/>
        </p:nvPicPr>
        <p:blipFill>
          <a:blip r:embed="rId5" cstate="print"/>
          <a:stretch>
            <a:fillRect/>
          </a:stretch>
        </p:blipFill>
        <p:spPr>
          <a:xfrm>
            <a:off x="76726" y="2095727"/>
            <a:ext cx="2150437" cy="1322068"/>
          </a:xfrm>
          <a:prstGeom prst="rect">
            <a:avLst/>
          </a:prstGeom>
        </p:spPr>
      </p:pic>
      <p:pic>
        <p:nvPicPr>
          <p:cNvPr id="10" name="object 10"/>
          <p:cNvPicPr/>
          <p:nvPr/>
        </p:nvPicPr>
        <p:blipFill>
          <a:blip r:embed="rId6" cstate="print"/>
          <a:stretch>
            <a:fillRect/>
          </a:stretch>
        </p:blipFill>
        <p:spPr>
          <a:xfrm>
            <a:off x="2292927" y="2425078"/>
            <a:ext cx="2304415" cy="750975"/>
          </a:xfrm>
          <a:prstGeom prst="rect">
            <a:avLst/>
          </a:prstGeom>
        </p:spPr>
      </p:pic>
      <p:sp>
        <p:nvSpPr>
          <p:cNvPr id="11" name="object 11"/>
          <p:cNvSpPr txBox="1"/>
          <p:nvPr/>
        </p:nvSpPr>
        <p:spPr>
          <a:xfrm>
            <a:off x="4387570" y="3339604"/>
            <a:ext cx="170180"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4</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2" name="object 2">
            <a:extLst>
              <a:ext uri="{FF2B5EF4-FFF2-40B4-BE49-F238E27FC236}">
                <a16:creationId xmlns:a16="http://schemas.microsoft.com/office/drawing/2014/main" id="{710179C9-1D2D-D8B0-0C29-5333857A7FFA}"/>
              </a:ext>
            </a:extLst>
          </p:cNvPr>
          <p:cNvSpPr txBox="1"/>
          <p:nvPr/>
        </p:nvSpPr>
        <p:spPr>
          <a:xfrm>
            <a:off x="1949817" y="7113"/>
            <a:ext cx="416675"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Introduction</a:t>
            </a:r>
            <a:endParaRPr sz="500" dirty="0">
              <a:latin typeface="Calibri"/>
              <a:cs typeface="Calibri"/>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54087"/>
            <a:ext cx="4419498" cy="180819"/>
          </a:xfrm>
          <a:prstGeom prst="rect">
            <a:avLst/>
          </a:prstGeom>
        </p:spPr>
        <p:txBody>
          <a:bodyPr vert="horz" wrap="square" lIns="0" tIns="11430" rIns="0" bIns="0" rtlCol="0">
            <a:spAutoFit/>
          </a:bodyPr>
          <a:lstStyle/>
          <a:p>
            <a:pPr marL="12700">
              <a:lnSpc>
                <a:spcPct val="100000"/>
              </a:lnSpc>
              <a:spcBef>
                <a:spcPts val="90"/>
              </a:spcBef>
            </a:pPr>
            <a:r>
              <a:rPr lang="en" spc="-10" dirty="0"/>
              <a:t>Technology Readiness Level</a:t>
            </a:r>
            <a:endParaRPr spc="-10" dirty="0"/>
          </a:p>
        </p:txBody>
      </p:sp>
      <p:sp>
        <p:nvSpPr>
          <p:cNvPr id="8" name="object 8"/>
          <p:cNvSpPr txBox="1"/>
          <p:nvPr/>
        </p:nvSpPr>
        <p:spPr>
          <a:xfrm>
            <a:off x="119516" y="2860527"/>
            <a:ext cx="4197350" cy="260985"/>
          </a:xfrm>
          <a:prstGeom prst="rect">
            <a:avLst/>
          </a:prstGeom>
        </p:spPr>
        <p:txBody>
          <a:bodyPr vert="horz" wrap="square" lIns="0" tIns="22225" rIns="0" bIns="0" rtlCol="0">
            <a:spAutoFit/>
          </a:bodyPr>
          <a:lstStyle/>
          <a:p>
            <a:pPr marL="12700" marR="5080">
              <a:lnSpc>
                <a:spcPts val="900"/>
              </a:lnSpc>
              <a:spcBef>
                <a:spcPts val="175"/>
              </a:spcBef>
            </a:pPr>
            <a:r>
              <a:rPr lang="en-US" sz="800" b="1" dirty="0">
                <a:solidFill>
                  <a:srgbClr val="339733"/>
                </a:solidFill>
                <a:latin typeface="Calibri"/>
                <a:cs typeface="Calibri"/>
              </a:rPr>
              <a:t>Figure</a:t>
            </a:r>
            <a:r>
              <a:rPr lang="en-US" sz="800" b="1" spc="-5" dirty="0">
                <a:solidFill>
                  <a:srgbClr val="339733"/>
                </a:solidFill>
                <a:latin typeface="Calibri"/>
                <a:cs typeface="Calibri"/>
              </a:rPr>
              <a:t> </a:t>
            </a:r>
            <a:r>
              <a:rPr lang="en-US" sz="800" b="1" dirty="0">
                <a:solidFill>
                  <a:srgbClr val="339733"/>
                </a:solidFill>
                <a:latin typeface="Calibri"/>
                <a:cs typeface="Calibri"/>
              </a:rPr>
              <a:t>2. </a:t>
            </a:r>
            <a:r>
              <a:rPr lang="en" sz="800" spc="-10" dirty="0">
                <a:latin typeface="Calibri"/>
                <a:cs typeface="Calibri"/>
              </a:rPr>
              <a:t>Technology Readiness Level</a:t>
            </a:r>
            <a:r>
              <a:rPr lang="ru-RU" sz="800" dirty="0">
                <a:latin typeface="Calibri"/>
                <a:cs typeface="Calibri"/>
              </a:rPr>
              <a:t> </a:t>
            </a:r>
            <a:r>
              <a:rPr lang="ru-RU" sz="800" spc="-10" dirty="0">
                <a:latin typeface="Calibri"/>
                <a:cs typeface="Calibri"/>
              </a:rPr>
              <a:t>(</a:t>
            </a:r>
            <a:r>
              <a:rPr lang="en-US" sz="800" spc="-10" dirty="0">
                <a:latin typeface="Calibri"/>
                <a:cs typeface="Calibri"/>
              </a:rPr>
              <a:t>TRL)</a:t>
            </a:r>
            <a:r>
              <a:rPr lang="en-US" sz="800" dirty="0">
                <a:latin typeface="Calibri"/>
                <a:cs typeface="Calibri"/>
              </a:rPr>
              <a:t> — </a:t>
            </a:r>
            <a:r>
              <a:rPr lang="en" sz="800" spc="-10" dirty="0">
                <a:latin typeface="Calibri"/>
                <a:cs typeface="Calibri"/>
              </a:rPr>
              <a:t>A scale that assesses the maturity of a technology during its conceptualization, development, and application stages.</a:t>
            </a:r>
            <a:endParaRPr lang="ru-RU" sz="800" dirty="0">
              <a:latin typeface="Calibri"/>
              <a:cs typeface="Calibri"/>
            </a:endParaRPr>
          </a:p>
        </p:txBody>
      </p:sp>
      <p:sp>
        <p:nvSpPr>
          <p:cNvPr id="9" name="object 9"/>
          <p:cNvSpPr txBox="1"/>
          <p:nvPr/>
        </p:nvSpPr>
        <p:spPr>
          <a:xfrm>
            <a:off x="4387570" y="3339600"/>
            <a:ext cx="170180"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5</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0" name="object 2">
            <a:extLst>
              <a:ext uri="{FF2B5EF4-FFF2-40B4-BE49-F238E27FC236}">
                <a16:creationId xmlns:a16="http://schemas.microsoft.com/office/drawing/2014/main" id="{B15CA045-C754-1292-AA34-4D1F3CEDA6A1}"/>
              </a:ext>
            </a:extLst>
          </p:cNvPr>
          <p:cNvSpPr txBox="1"/>
          <p:nvPr/>
        </p:nvSpPr>
        <p:spPr>
          <a:xfrm>
            <a:off x="1949817" y="7113"/>
            <a:ext cx="416675"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Introduction</a:t>
            </a:r>
            <a:endParaRPr sz="500" dirty="0">
              <a:latin typeface="Calibri"/>
              <a:cs typeface="Calibri"/>
            </a:endParaRPr>
          </a:p>
        </p:txBody>
      </p:sp>
      <p:pic>
        <p:nvPicPr>
          <p:cNvPr id="1026" name="Picture 2" descr="Picture background">
            <a:extLst>
              <a:ext uri="{FF2B5EF4-FFF2-40B4-BE49-F238E27FC236}">
                <a16:creationId xmlns:a16="http://schemas.microsoft.com/office/drawing/2014/main" id="{375038BF-1193-ABC4-C406-314ECF15B5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 t="-1289" r="41" b="22649"/>
          <a:stretch/>
        </p:blipFill>
        <p:spPr bwMode="auto">
          <a:xfrm>
            <a:off x="0" y="507508"/>
            <a:ext cx="4610100" cy="209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50"/>
            <a:ext cx="4608195" cy="424815"/>
            <a:chOff x="0" y="50"/>
            <a:chExt cx="4608195" cy="424815"/>
          </a:xfrm>
        </p:grpSpPr>
        <p:sp>
          <p:nvSpPr>
            <p:cNvPr id="4" name="object 4"/>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5" name="object 5"/>
            <p:cNvSpPr/>
            <p:nvPr/>
          </p:nvSpPr>
          <p:spPr>
            <a:xfrm>
              <a:off x="0" y="123113"/>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a:p>
          </p:txBody>
        </p:sp>
      </p:grpSp>
      <p:sp>
        <p:nvSpPr>
          <p:cNvPr id="6" name="object 6"/>
          <p:cNvSpPr txBox="1">
            <a:spLocks noGrp="1"/>
          </p:cNvSpPr>
          <p:nvPr>
            <p:ph type="title"/>
          </p:nvPr>
        </p:nvSpPr>
        <p:spPr>
          <a:xfrm>
            <a:off x="95300" y="154087"/>
            <a:ext cx="4419498" cy="180819"/>
          </a:xfrm>
          <a:prstGeom prst="rect">
            <a:avLst/>
          </a:prstGeom>
        </p:spPr>
        <p:txBody>
          <a:bodyPr vert="horz" wrap="square" lIns="0" tIns="11430" rIns="0" bIns="0" rtlCol="0">
            <a:spAutoFit/>
          </a:bodyPr>
          <a:lstStyle/>
          <a:p>
            <a:pPr marL="12700">
              <a:lnSpc>
                <a:spcPct val="100000"/>
              </a:lnSpc>
              <a:spcBef>
                <a:spcPts val="90"/>
              </a:spcBef>
            </a:pPr>
            <a:r>
              <a:rPr lang="en" spc="-10" dirty="0"/>
              <a:t>Key directions for the development of neutrino technologies</a:t>
            </a:r>
            <a:endParaRPr spc="-10" dirty="0"/>
          </a:p>
        </p:txBody>
      </p:sp>
      <p:sp>
        <p:nvSpPr>
          <p:cNvPr id="7" name="object 7"/>
          <p:cNvSpPr txBox="1"/>
          <p:nvPr/>
        </p:nvSpPr>
        <p:spPr>
          <a:xfrm>
            <a:off x="112585" y="1131717"/>
            <a:ext cx="4418495" cy="1199752"/>
          </a:xfrm>
          <a:prstGeom prst="rect">
            <a:avLst/>
          </a:prstGeom>
        </p:spPr>
        <p:txBody>
          <a:bodyPr vert="horz" wrap="square" lIns="0" tIns="12700" rIns="0" bIns="0" rtlCol="0">
            <a:spAutoFit/>
          </a:bodyPr>
          <a:lstStyle/>
          <a:p>
            <a:pPr marL="12700" marR="424180">
              <a:lnSpc>
                <a:spcPct val="105700"/>
              </a:lnSpc>
              <a:spcBef>
                <a:spcPts val="100"/>
              </a:spcBef>
            </a:pPr>
            <a:r>
              <a:rPr lang="en" sz="1100" spc="-10" dirty="0">
                <a:latin typeface="Calibri"/>
                <a:cs typeface="Calibri"/>
              </a:rPr>
              <a:t>The most important directions for the development of neutrino technologies are</a:t>
            </a:r>
            <a:r>
              <a:rPr sz="1100" spc="-10" dirty="0">
                <a:latin typeface="Calibri"/>
                <a:cs typeface="Calibri"/>
              </a:rPr>
              <a:t>:</a:t>
            </a:r>
            <a:endParaRPr sz="1100" dirty="0">
              <a:latin typeface="Calibri"/>
              <a:cs typeface="Calibri"/>
            </a:endParaRPr>
          </a:p>
          <a:p>
            <a:pPr marL="240029" marR="5080">
              <a:lnSpc>
                <a:spcPct val="105700"/>
              </a:lnSpc>
              <a:spcBef>
                <a:spcPts val="295"/>
              </a:spcBef>
            </a:pPr>
            <a:r>
              <a:rPr lang="en-US" sz="1100" spc="-10" dirty="0">
                <a:latin typeface="Calibri"/>
                <a:cs typeface="Calibri"/>
              </a:rPr>
              <a:t>- e</a:t>
            </a:r>
            <a:r>
              <a:rPr lang="en" sz="1100" spc="-10" dirty="0" err="1">
                <a:latin typeface="Calibri"/>
                <a:cs typeface="Calibri"/>
              </a:rPr>
              <a:t>nsuring</a:t>
            </a:r>
            <a:r>
              <a:rPr lang="en" sz="1100" spc="-10" dirty="0">
                <a:latin typeface="Calibri"/>
                <a:cs typeface="Calibri"/>
              </a:rPr>
              <a:t> national security through nuclear activity control</a:t>
            </a:r>
            <a:r>
              <a:rPr sz="1100" spc="-10" dirty="0">
                <a:latin typeface="Calibri"/>
                <a:cs typeface="Calibri"/>
              </a:rPr>
              <a:t>;</a:t>
            </a:r>
            <a:endParaRPr sz="1100" dirty="0">
              <a:latin typeface="Calibri"/>
              <a:cs typeface="Calibri"/>
            </a:endParaRPr>
          </a:p>
          <a:p>
            <a:pPr marL="240029">
              <a:lnSpc>
                <a:spcPct val="100000"/>
              </a:lnSpc>
              <a:spcBef>
                <a:spcPts val="375"/>
              </a:spcBef>
            </a:pPr>
            <a:r>
              <a:rPr lang="en" sz="1100" dirty="0">
                <a:latin typeface="Calibri"/>
                <a:cs typeface="Calibri"/>
              </a:rPr>
              <a:t>- development of secure communication and navigation systems</a:t>
            </a:r>
            <a:r>
              <a:rPr lang="en" sz="1100" spc="-10" dirty="0">
                <a:latin typeface="Calibri"/>
                <a:cs typeface="Calibri"/>
              </a:rPr>
              <a:t>;</a:t>
            </a:r>
            <a:endParaRPr sz="1100" dirty="0">
              <a:latin typeface="Calibri"/>
              <a:cs typeface="Calibri"/>
            </a:endParaRPr>
          </a:p>
          <a:p>
            <a:pPr marL="240029" marR="260350">
              <a:lnSpc>
                <a:spcPct val="105700"/>
              </a:lnSpc>
              <a:spcBef>
                <a:spcPts val="300"/>
              </a:spcBef>
            </a:pPr>
            <a:r>
              <a:rPr lang="en" sz="1100" spc="-10" dirty="0">
                <a:latin typeface="Calibri"/>
                <a:cs typeface="Calibri"/>
              </a:rPr>
              <a:t>- achieving energy and resource independence through revolutionary geological exploration methods.</a:t>
            </a:r>
            <a:endParaRPr sz="1100" dirty="0">
              <a:latin typeface="Calibri"/>
              <a:cs typeface="Calibri"/>
            </a:endParaRPr>
          </a:p>
        </p:txBody>
      </p:sp>
      <p:sp>
        <p:nvSpPr>
          <p:cNvPr id="8" name="object 8"/>
          <p:cNvSpPr txBox="1"/>
          <p:nvPr/>
        </p:nvSpPr>
        <p:spPr>
          <a:xfrm>
            <a:off x="4387570" y="3339600"/>
            <a:ext cx="170180"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6</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9" name="object 2">
            <a:extLst>
              <a:ext uri="{FF2B5EF4-FFF2-40B4-BE49-F238E27FC236}">
                <a16:creationId xmlns:a16="http://schemas.microsoft.com/office/drawing/2014/main" id="{85436B3F-F367-2F7E-2F80-2C47EC682688}"/>
              </a:ext>
            </a:extLst>
          </p:cNvPr>
          <p:cNvSpPr txBox="1"/>
          <p:nvPr/>
        </p:nvSpPr>
        <p:spPr>
          <a:xfrm>
            <a:off x="1949817" y="7113"/>
            <a:ext cx="416675" cy="89127"/>
          </a:xfrm>
          <a:prstGeom prst="rect">
            <a:avLst/>
          </a:prstGeom>
        </p:spPr>
        <p:txBody>
          <a:bodyPr vert="horz" wrap="square" lIns="0" tIns="12065" rIns="0" bIns="0" rtlCol="0">
            <a:spAutoFit/>
          </a:bodyPr>
          <a:lstStyle/>
          <a:p>
            <a:pPr marL="12700">
              <a:lnSpc>
                <a:spcPct val="100000"/>
              </a:lnSpc>
              <a:spcBef>
                <a:spcPts val="95"/>
              </a:spcBef>
            </a:pPr>
            <a:r>
              <a:rPr lang="en-US" sz="500" b="1" spc="-10" dirty="0">
                <a:solidFill>
                  <a:srgbClr val="FFFFFF"/>
                </a:solidFill>
                <a:latin typeface="Calibri"/>
                <a:cs typeface="Calibri"/>
              </a:rPr>
              <a:t>Introduction</a:t>
            </a:r>
            <a:endParaRPr sz="500" dirty="0">
              <a:latin typeface="Calibri"/>
              <a:cs typeface="Calibri"/>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215" y="115396"/>
            <a:ext cx="4608195" cy="301625"/>
          </a:xfrm>
          <a:custGeom>
            <a:avLst/>
            <a:gdLst/>
            <a:ahLst/>
            <a:cxnLst/>
            <a:rect l="l" t="t" r="r" b="b"/>
            <a:pathLst>
              <a:path w="4608195" h="301625">
                <a:moveTo>
                  <a:pt x="4608004" y="0"/>
                </a:moveTo>
                <a:lnTo>
                  <a:pt x="0" y="0"/>
                </a:lnTo>
                <a:lnTo>
                  <a:pt x="0" y="301167"/>
                </a:lnTo>
                <a:lnTo>
                  <a:pt x="4608004" y="301167"/>
                </a:lnTo>
                <a:lnTo>
                  <a:pt x="4608004" y="0"/>
                </a:lnTo>
                <a:close/>
              </a:path>
            </a:pathLst>
          </a:custGeom>
          <a:solidFill>
            <a:srgbClr val="F2F2F2"/>
          </a:solidFill>
        </p:spPr>
        <p:txBody>
          <a:bodyPr wrap="square" lIns="0" tIns="0" rIns="0" bIns="0" rtlCol="0"/>
          <a:lstStyle/>
          <a:p>
            <a:endParaRPr dirty="0"/>
          </a:p>
        </p:txBody>
      </p:sp>
      <p:sp>
        <p:nvSpPr>
          <p:cNvPr id="5" name="object 5"/>
          <p:cNvSpPr txBox="1">
            <a:spLocks noGrp="1"/>
          </p:cNvSpPr>
          <p:nvPr>
            <p:ph type="title"/>
          </p:nvPr>
        </p:nvSpPr>
        <p:spPr>
          <a:xfrm>
            <a:off x="95300" y="154087"/>
            <a:ext cx="4419498" cy="180819"/>
          </a:xfrm>
          <a:prstGeom prst="rect">
            <a:avLst/>
          </a:prstGeom>
        </p:spPr>
        <p:txBody>
          <a:bodyPr vert="horz" wrap="square" lIns="0" tIns="11430" rIns="0" bIns="0" rtlCol="0">
            <a:spAutoFit/>
          </a:bodyPr>
          <a:lstStyle/>
          <a:p>
            <a:pPr marL="12700">
              <a:lnSpc>
                <a:spcPct val="100000"/>
              </a:lnSpc>
              <a:spcBef>
                <a:spcPts val="90"/>
              </a:spcBef>
            </a:pPr>
            <a:r>
              <a:rPr lang="en" spc="-20" dirty="0"/>
              <a:t>Physical principles of the nuclear activity control method</a:t>
            </a:r>
            <a:endParaRPr spc="-10" dirty="0"/>
          </a:p>
        </p:txBody>
      </p:sp>
      <p:pic>
        <p:nvPicPr>
          <p:cNvPr id="6" name="object 6"/>
          <p:cNvPicPr/>
          <p:nvPr/>
        </p:nvPicPr>
        <p:blipFill>
          <a:blip r:embed="rId3" cstate="print"/>
          <a:stretch>
            <a:fillRect/>
          </a:stretch>
        </p:blipFill>
        <p:spPr>
          <a:xfrm>
            <a:off x="830070" y="428884"/>
            <a:ext cx="2998980" cy="2346905"/>
          </a:xfrm>
          <a:prstGeom prst="rect">
            <a:avLst/>
          </a:prstGeom>
        </p:spPr>
      </p:pic>
      <p:sp>
        <p:nvSpPr>
          <p:cNvPr id="7" name="object 7"/>
          <p:cNvSpPr txBox="1"/>
          <p:nvPr/>
        </p:nvSpPr>
        <p:spPr>
          <a:xfrm>
            <a:off x="95300" y="2775790"/>
            <a:ext cx="4456430" cy="663643"/>
          </a:xfrm>
          <a:prstGeom prst="rect">
            <a:avLst/>
          </a:prstGeom>
        </p:spPr>
        <p:txBody>
          <a:bodyPr vert="horz" wrap="square" lIns="0" tIns="22225" rIns="0" bIns="0" rtlCol="0">
            <a:spAutoFit/>
          </a:bodyPr>
          <a:lstStyle/>
          <a:p>
            <a:pPr marL="12700" marR="290830">
              <a:lnSpc>
                <a:spcPts val="900"/>
              </a:lnSpc>
              <a:spcBef>
                <a:spcPts val="175"/>
              </a:spcBef>
            </a:pPr>
            <a:r>
              <a:rPr lang="en-US" sz="800" b="1" dirty="0">
                <a:solidFill>
                  <a:srgbClr val="339733"/>
                </a:solidFill>
                <a:latin typeface="Calibri"/>
                <a:cs typeface="Calibri"/>
              </a:rPr>
              <a:t>Figure</a:t>
            </a:r>
            <a:r>
              <a:rPr lang="en-US" sz="800" b="1" spc="-5" dirty="0">
                <a:solidFill>
                  <a:srgbClr val="339733"/>
                </a:solidFill>
                <a:latin typeface="Calibri"/>
                <a:cs typeface="Calibri"/>
              </a:rPr>
              <a:t> </a:t>
            </a:r>
            <a:r>
              <a:rPr lang="en-US" sz="800" b="1" dirty="0">
                <a:solidFill>
                  <a:srgbClr val="339733"/>
                </a:solidFill>
                <a:latin typeface="Calibri"/>
                <a:cs typeface="Calibri"/>
              </a:rPr>
              <a:t>3. </a:t>
            </a:r>
            <a:r>
              <a:rPr lang="en-US" sz="800" spc="-10" dirty="0">
                <a:latin typeface="Calibri"/>
                <a:cs typeface="Calibri"/>
              </a:rPr>
              <a:t>Example of a beta-decay chain of fission fragments leading to the emission of </a:t>
            </a:r>
            <a:r>
              <a:rPr lang="ru-RU" sz="800" spc="-10" dirty="0">
                <a:latin typeface="Calibri"/>
                <a:cs typeface="Calibri"/>
              </a:rPr>
              <a:t>8</a:t>
            </a:r>
            <a:r>
              <a:rPr lang="en-US" sz="800" spc="-10" dirty="0">
                <a:latin typeface="Calibri"/>
                <a:cs typeface="Calibri"/>
              </a:rPr>
              <a:t> neutrinos.</a:t>
            </a:r>
            <a:endParaRPr lang="ru-RU" sz="800" spc="-10" dirty="0">
              <a:latin typeface="Calibri"/>
              <a:cs typeface="Calibri"/>
            </a:endParaRPr>
          </a:p>
          <a:p>
            <a:pPr marL="12700" marR="290830">
              <a:lnSpc>
                <a:spcPts val="900"/>
              </a:lnSpc>
              <a:spcBef>
                <a:spcPts val="175"/>
              </a:spcBef>
            </a:pPr>
            <a:endParaRPr lang="en" sz="800" dirty="0">
              <a:latin typeface="Calibri"/>
              <a:cs typeface="Calibri"/>
            </a:endParaRPr>
          </a:p>
          <a:p>
            <a:pPr marL="12700" marR="54610" algn="just">
              <a:lnSpc>
                <a:spcPts val="780"/>
              </a:lnSpc>
            </a:pPr>
            <a:r>
              <a:rPr lang="en" sz="800" dirty="0">
                <a:latin typeface="Calibri"/>
                <a:cs typeface="Calibri"/>
              </a:rPr>
              <a:t>The physical basis of the method lies in detecting antineutrinos from the beta-decay of fission products. Each fission event of uranium-235 or plutonium-239 is accompanied by the emission of an average of 6 antineutrinos with a characteristic spectrum</a:t>
            </a:r>
            <a:r>
              <a:rPr lang="ru-RU" sz="800" spc="-10" dirty="0">
                <a:latin typeface="Calibri"/>
                <a:cs typeface="Calibri"/>
              </a:rPr>
              <a:t>.</a:t>
            </a:r>
            <a:endParaRPr lang="ru-RU" sz="800" dirty="0">
              <a:latin typeface="Calibri"/>
              <a:cs typeface="Calibri"/>
            </a:endParaRPr>
          </a:p>
          <a:p>
            <a:pPr marR="5080" algn="r">
              <a:lnSpc>
                <a:spcPct val="100000"/>
              </a:lnSpc>
              <a:spcBef>
                <a:spcPts val="30"/>
              </a:spcBef>
            </a:pPr>
            <a:r>
              <a:rPr lang="ru-RU" sz="500" b="1" dirty="0">
                <a:latin typeface="Calibri"/>
                <a:cs typeface="Calibri"/>
              </a:rPr>
              <a:t>7</a:t>
            </a:r>
            <a:r>
              <a:rPr lang="ru-RU" sz="500" b="1" spc="-35" dirty="0">
                <a:latin typeface="Calibri"/>
                <a:cs typeface="Calibri"/>
              </a:rPr>
              <a:t> </a:t>
            </a:r>
            <a:r>
              <a:rPr lang="ru-RU" sz="500" b="1" dirty="0">
                <a:latin typeface="Calibri"/>
                <a:cs typeface="Calibri"/>
              </a:rPr>
              <a:t>/</a:t>
            </a:r>
            <a:r>
              <a:rPr lang="ru-RU" sz="500" b="1" spc="-30" dirty="0">
                <a:latin typeface="Calibri"/>
                <a:cs typeface="Calibri"/>
              </a:rPr>
              <a:t> </a:t>
            </a:r>
            <a:r>
              <a:rPr lang="ru-RU" sz="500" b="1" spc="-25" dirty="0">
                <a:latin typeface="Calibri"/>
                <a:cs typeface="Calibri"/>
              </a:rPr>
              <a:t>31</a:t>
            </a:r>
            <a:endParaRPr lang="ru-RU" sz="500" dirty="0">
              <a:latin typeface="Calibri"/>
              <a:cs typeface="Calibri"/>
            </a:endParaRPr>
          </a:p>
        </p:txBody>
      </p:sp>
      <p:sp>
        <p:nvSpPr>
          <p:cNvPr id="8" name="object 2">
            <a:extLst>
              <a:ext uri="{FF2B5EF4-FFF2-40B4-BE49-F238E27FC236}">
                <a16:creationId xmlns:a16="http://schemas.microsoft.com/office/drawing/2014/main" id="{0059E235-EA5F-95B7-C52E-1BAFC97F9256}"/>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9" name="object 2">
            <a:extLst>
              <a:ext uri="{FF2B5EF4-FFF2-40B4-BE49-F238E27FC236}">
                <a16:creationId xmlns:a16="http://schemas.microsoft.com/office/drawing/2014/main" id="{6B1265F8-D03D-FB86-90FC-0DF68D753ABF}"/>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310347"/>
          </a:xfrm>
          <a:custGeom>
            <a:avLst/>
            <a:gdLst/>
            <a:ahLst/>
            <a:cxnLst/>
            <a:rect l="l" t="t" r="r" b="b"/>
            <a:pathLst>
              <a:path w="4608195" h="466090">
                <a:moveTo>
                  <a:pt x="4608004" y="0"/>
                </a:moveTo>
                <a:lnTo>
                  <a:pt x="0" y="0"/>
                </a:lnTo>
                <a:lnTo>
                  <a:pt x="0" y="465645"/>
                </a:lnTo>
                <a:lnTo>
                  <a:pt x="4608004" y="465645"/>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84099" y="183982"/>
            <a:ext cx="4419498" cy="185948"/>
          </a:xfrm>
          <a:prstGeom prst="rect">
            <a:avLst/>
          </a:prstGeom>
        </p:spPr>
        <p:txBody>
          <a:bodyPr vert="horz" wrap="square" lIns="0" tIns="19050" rIns="0" bIns="0" rtlCol="0">
            <a:spAutoFit/>
          </a:bodyPr>
          <a:lstStyle/>
          <a:p>
            <a:pPr marL="12700" marR="5080">
              <a:lnSpc>
                <a:spcPts val="1300"/>
              </a:lnSpc>
              <a:spcBef>
                <a:spcPts val="150"/>
              </a:spcBef>
            </a:pPr>
            <a:r>
              <a:rPr lang="en" spc="-10" dirty="0"/>
              <a:t>Proof of reactor monitoring feasibility. NUCIFER experiment</a:t>
            </a:r>
            <a:endParaRPr spc="-10" dirty="0"/>
          </a:p>
        </p:txBody>
      </p:sp>
      <p:pic>
        <p:nvPicPr>
          <p:cNvPr id="6" name="object 6"/>
          <p:cNvPicPr/>
          <p:nvPr/>
        </p:nvPicPr>
        <p:blipFill>
          <a:blip r:embed="rId3" cstate="print"/>
          <a:stretch>
            <a:fillRect/>
          </a:stretch>
        </p:blipFill>
        <p:spPr>
          <a:xfrm>
            <a:off x="552450" y="485579"/>
            <a:ext cx="3728133" cy="2215239"/>
          </a:xfrm>
          <a:prstGeom prst="rect">
            <a:avLst/>
          </a:prstGeom>
        </p:spPr>
      </p:pic>
      <p:sp>
        <p:nvSpPr>
          <p:cNvPr id="7" name="object 7"/>
          <p:cNvSpPr txBox="1"/>
          <p:nvPr/>
        </p:nvSpPr>
        <p:spPr>
          <a:xfrm>
            <a:off x="50368" y="2700818"/>
            <a:ext cx="4558030" cy="738023"/>
          </a:xfrm>
          <a:prstGeom prst="rect">
            <a:avLst/>
          </a:prstGeom>
        </p:spPr>
        <p:txBody>
          <a:bodyPr vert="horz" wrap="square" lIns="0" tIns="12065" rIns="0" bIns="0" rtlCol="0">
            <a:spAutoFit/>
          </a:bodyPr>
          <a:lstStyle/>
          <a:p>
            <a:pPr marR="43180" algn="ctr">
              <a:lnSpc>
                <a:spcPct val="100000"/>
              </a:lnSpc>
              <a:spcBef>
                <a:spcPts val="95"/>
              </a:spcBef>
            </a:pPr>
            <a:r>
              <a:rPr lang="en-US" sz="800" b="1" spc="-20" dirty="0">
                <a:solidFill>
                  <a:srgbClr val="339733"/>
                </a:solidFill>
                <a:latin typeface="Calibri"/>
                <a:cs typeface="Calibri"/>
              </a:rPr>
              <a:t>Figure</a:t>
            </a:r>
            <a:r>
              <a:rPr lang="ru-RU" sz="800" b="1" spc="-20" dirty="0">
                <a:solidFill>
                  <a:srgbClr val="339733"/>
                </a:solidFill>
                <a:latin typeface="Calibri"/>
                <a:cs typeface="Calibri"/>
              </a:rPr>
              <a:t> </a:t>
            </a:r>
            <a:r>
              <a:rPr lang="ru-RU" sz="800" b="1" dirty="0">
                <a:solidFill>
                  <a:srgbClr val="339733"/>
                </a:solidFill>
                <a:latin typeface="Calibri"/>
                <a:cs typeface="Calibri"/>
              </a:rPr>
              <a:t>4.</a:t>
            </a:r>
            <a:r>
              <a:rPr lang="ru-RU" sz="800" b="1" spc="-15" dirty="0">
                <a:solidFill>
                  <a:srgbClr val="339733"/>
                </a:solidFill>
                <a:latin typeface="Calibri"/>
                <a:cs typeface="Calibri"/>
              </a:rPr>
              <a:t> </a:t>
            </a:r>
            <a:r>
              <a:rPr lang="en" sz="800" spc="-10" dirty="0">
                <a:latin typeface="Calibri"/>
                <a:cs typeface="Calibri"/>
              </a:rPr>
              <a:t>Cross-section of the NUCIFER detector</a:t>
            </a:r>
            <a:r>
              <a:rPr lang="ru-RU" sz="800" spc="-10" dirty="0">
                <a:latin typeface="Calibri"/>
                <a:cs typeface="Calibri"/>
              </a:rPr>
              <a:t>.</a:t>
            </a:r>
            <a:endParaRPr lang="ru-RU" sz="800" dirty="0">
              <a:latin typeface="Calibri"/>
              <a:cs typeface="Calibri"/>
            </a:endParaRPr>
          </a:p>
          <a:p>
            <a:pPr marL="62865" marR="175260">
              <a:lnSpc>
                <a:spcPts val="790"/>
              </a:lnSpc>
              <a:spcBef>
                <a:spcPts val="830"/>
              </a:spcBef>
            </a:pPr>
            <a:r>
              <a:rPr lang="en" sz="800" spc="-10" dirty="0">
                <a:latin typeface="Calibri"/>
                <a:cs typeface="Calibri"/>
              </a:rPr>
              <a:t>The NUCIFER detector, weighing less than a ton, placed 7 meters from the 70 MW OSIRIS reactor, accumulated over 40,000 events from 2012 to 2015. The relative error in power determination was 1% per week without access to the reactor core</a:t>
            </a:r>
            <a:r>
              <a:rPr sz="800" spc="-10" dirty="0">
                <a:latin typeface="Calibri"/>
                <a:cs typeface="Calibri"/>
              </a:rPr>
              <a:t>. </a:t>
            </a:r>
            <a:endParaRPr lang="ru-RU" sz="800" spc="-10" dirty="0">
              <a:latin typeface="Calibri"/>
              <a:cs typeface="Calibri"/>
            </a:endParaRPr>
          </a:p>
          <a:p>
            <a:pPr marL="62865">
              <a:lnSpc>
                <a:spcPts val="785"/>
              </a:lnSpc>
            </a:pPr>
            <a:r>
              <a:rPr lang="en-US" sz="500" spc="-10" dirty="0">
                <a:latin typeface="Calibri"/>
                <a:cs typeface="Calibri"/>
              </a:rPr>
              <a:t>Source</a:t>
            </a:r>
            <a:r>
              <a:rPr sz="500" spc="-10" dirty="0">
                <a:latin typeface="Calibri"/>
                <a:cs typeface="Calibri"/>
              </a:rPr>
              <a:t>:</a:t>
            </a:r>
            <a:r>
              <a:rPr lang="ru-RU" sz="500" dirty="0">
                <a:latin typeface="Calibri"/>
                <a:cs typeface="Calibri"/>
              </a:rPr>
              <a:t> </a:t>
            </a:r>
            <a:r>
              <a:rPr sz="500" spc="-10" dirty="0" err="1">
                <a:latin typeface="Calibri"/>
                <a:cs typeface="Calibri"/>
              </a:rPr>
              <a:t>Boireau</a:t>
            </a:r>
            <a:r>
              <a:rPr sz="500" dirty="0">
                <a:latin typeface="Calibri"/>
                <a:cs typeface="Calibri"/>
              </a:rPr>
              <a:t> G. et</a:t>
            </a:r>
            <a:r>
              <a:rPr sz="500" spc="5" dirty="0">
                <a:latin typeface="Calibri"/>
                <a:cs typeface="Calibri"/>
              </a:rPr>
              <a:t> </a:t>
            </a:r>
            <a:r>
              <a:rPr sz="500" dirty="0">
                <a:latin typeface="Calibri"/>
                <a:cs typeface="Calibri"/>
              </a:rPr>
              <a:t>al. Online monitoring</a:t>
            </a:r>
            <a:r>
              <a:rPr sz="500" spc="5" dirty="0">
                <a:latin typeface="Calibri"/>
                <a:cs typeface="Calibri"/>
              </a:rPr>
              <a:t> </a:t>
            </a:r>
            <a:r>
              <a:rPr sz="500" dirty="0">
                <a:latin typeface="Calibri"/>
                <a:cs typeface="Calibri"/>
              </a:rPr>
              <a:t>of the </a:t>
            </a:r>
            <a:r>
              <a:rPr sz="500" spc="-10" dirty="0">
                <a:latin typeface="Calibri"/>
                <a:cs typeface="Calibri"/>
              </a:rPr>
              <a:t>Osiris</a:t>
            </a:r>
            <a:r>
              <a:rPr sz="500" spc="5" dirty="0">
                <a:latin typeface="Calibri"/>
                <a:cs typeface="Calibri"/>
              </a:rPr>
              <a:t> </a:t>
            </a:r>
            <a:r>
              <a:rPr sz="500" dirty="0">
                <a:latin typeface="Calibri"/>
                <a:cs typeface="Calibri"/>
              </a:rPr>
              <a:t>reactor </a:t>
            </a:r>
            <a:r>
              <a:rPr sz="500" spc="-10" dirty="0">
                <a:latin typeface="Calibri"/>
                <a:cs typeface="Calibri"/>
              </a:rPr>
              <a:t>with</a:t>
            </a:r>
            <a:r>
              <a:rPr sz="500" spc="5" dirty="0">
                <a:latin typeface="Calibri"/>
                <a:cs typeface="Calibri"/>
              </a:rPr>
              <a:t> </a:t>
            </a:r>
            <a:r>
              <a:rPr sz="500" dirty="0">
                <a:latin typeface="Calibri"/>
                <a:cs typeface="Calibri"/>
              </a:rPr>
              <a:t>the </a:t>
            </a:r>
            <a:r>
              <a:rPr sz="500" spc="-10" dirty="0">
                <a:latin typeface="Calibri"/>
                <a:cs typeface="Calibri"/>
              </a:rPr>
              <a:t>Nucifer</a:t>
            </a:r>
            <a:r>
              <a:rPr sz="500" dirty="0">
                <a:latin typeface="Calibri"/>
                <a:cs typeface="Calibri"/>
              </a:rPr>
              <a:t> </a:t>
            </a:r>
            <a:r>
              <a:rPr sz="500" spc="-10" dirty="0">
                <a:latin typeface="Calibri"/>
                <a:cs typeface="Calibri"/>
              </a:rPr>
              <a:t>neutrino</a:t>
            </a:r>
            <a:r>
              <a:rPr sz="500" spc="5" dirty="0">
                <a:latin typeface="Calibri"/>
                <a:cs typeface="Calibri"/>
              </a:rPr>
              <a:t> </a:t>
            </a:r>
            <a:r>
              <a:rPr sz="500" spc="-10" dirty="0">
                <a:latin typeface="Calibri"/>
                <a:cs typeface="Calibri"/>
              </a:rPr>
              <a:t>detector</a:t>
            </a:r>
            <a:r>
              <a:rPr sz="500" dirty="0">
                <a:latin typeface="Calibri"/>
                <a:cs typeface="Calibri"/>
              </a:rPr>
              <a:t> // </a:t>
            </a:r>
            <a:r>
              <a:rPr sz="500" spc="-10" dirty="0">
                <a:latin typeface="Calibri"/>
                <a:cs typeface="Calibri"/>
              </a:rPr>
              <a:t>Physical</a:t>
            </a:r>
            <a:r>
              <a:rPr sz="500" spc="5" dirty="0">
                <a:latin typeface="Calibri"/>
                <a:cs typeface="Calibri"/>
              </a:rPr>
              <a:t> </a:t>
            </a:r>
            <a:r>
              <a:rPr sz="500" spc="-10" dirty="0">
                <a:latin typeface="Calibri"/>
                <a:cs typeface="Calibri"/>
              </a:rPr>
              <a:t>Review</a:t>
            </a:r>
            <a:r>
              <a:rPr sz="500" dirty="0">
                <a:latin typeface="Calibri"/>
                <a:cs typeface="Calibri"/>
              </a:rPr>
              <a:t> D.</a:t>
            </a:r>
            <a:r>
              <a:rPr sz="500" spc="5" dirty="0">
                <a:latin typeface="Calibri"/>
                <a:cs typeface="Calibri"/>
              </a:rPr>
              <a:t> </a:t>
            </a:r>
            <a:r>
              <a:rPr sz="500" dirty="0">
                <a:latin typeface="Calibri"/>
                <a:cs typeface="Calibri"/>
              </a:rPr>
              <a:t>— 2016. —</a:t>
            </a:r>
            <a:r>
              <a:rPr sz="500" spc="5" dirty="0">
                <a:latin typeface="Calibri"/>
                <a:cs typeface="Calibri"/>
              </a:rPr>
              <a:t> </a:t>
            </a:r>
            <a:r>
              <a:rPr sz="500" spc="-10" dirty="0">
                <a:latin typeface="Calibri"/>
                <a:cs typeface="Calibri"/>
              </a:rPr>
              <a:t>Vol.</a:t>
            </a:r>
            <a:r>
              <a:rPr sz="500" dirty="0">
                <a:latin typeface="Calibri"/>
                <a:cs typeface="Calibri"/>
              </a:rPr>
              <a:t> 93. —</a:t>
            </a:r>
            <a:r>
              <a:rPr sz="500" spc="5" dirty="0">
                <a:latin typeface="Calibri"/>
                <a:cs typeface="Calibri"/>
              </a:rPr>
              <a:t> </a:t>
            </a:r>
            <a:r>
              <a:rPr sz="500" spc="-40" dirty="0">
                <a:latin typeface="Calibri"/>
                <a:cs typeface="Calibri"/>
              </a:rPr>
              <a:t>P.</a:t>
            </a:r>
            <a:r>
              <a:rPr sz="500" dirty="0">
                <a:latin typeface="Calibri"/>
                <a:cs typeface="Calibri"/>
              </a:rPr>
              <a:t> </a:t>
            </a:r>
            <a:r>
              <a:rPr sz="500" spc="-10" dirty="0">
                <a:latin typeface="Calibri"/>
                <a:cs typeface="Calibri"/>
              </a:rPr>
              <a:t>112006.</a:t>
            </a:r>
            <a:r>
              <a:rPr sz="500" spc="5" dirty="0">
                <a:latin typeface="Calibri"/>
                <a:cs typeface="Calibri"/>
              </a:rPr>
              <a:t> </a:t>
            </a:r>
            <a:r>
              <a:rPr sz="500" spc="-50" dirty="0">
                <a:latin typeface="Calibri"/>
                <a:cs typeface="Calibri"/>
              </a:rPr>
              <a:t>—</a:t>
            </a:r>
            <a:endParaRPr sz="500" dirty="0">
              <a:latin typeface="Calibri"/>
              <a:cs typeface="Calibri"/>
            </a:endParaRPr>
          </a:p>
          <a:p>
            <a:pPr marL="63500">
              <a:lnSpc>
                <a:spcPct val="100000"/>
              </a:lnSpc>
              <a:spcBef>
                <a:spcPts val="55"/>
              </a:spcBef>
              <a:tabLst>
                <a:tab pos="4349750" algn="l"/>
              </a:tabLst>
            </a:pPr>
            <a:r>
              <a:rPr sz="750" baseline="5555" dirty="0">
                <a:latin typeface="Calibri"/>
                <a:cs typeface="Calibri"/>
              </a:rPr>
              <a:t>DOI:</a:t>
            </a:r>
            <a:r>
              <a:rPr sz="750" spc="-22" baseline="5555" dirty="0">
                <a:latin typeface="Calibri"/>
                <a:cs typeface="Calibri"/>
              </a:rPr>
              <a:t> </a:t>
            </a:r>
            <a:r>
              <a:rPr sz="750" spc="-15" baseline="5555" dirty="0">
                <a:latin typeface="Calibri"/>
                <a:cs typeface="Calibri"/>
              </a:rPr>
              <a:t>10.1103/PhysRevD.93.112006.</a:t>
            </a:r>
            <a:r>
              <a:rPr sz="750" baseline="5555" dirty="0">
                <a:latin typeface="Calibri"/>
                <a:cs typeface="Calibri"/>
              </a:rPr>
              <a:t>	</a:t>
            </a:r>
            <a:r>
              <a:rPr sz="500" b="1" dirty="0">
                <a:latin typeface="Calibri"/>
                <a:cs typeface="Calibri"/>
              </a:rPr>
              <a:t>8</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dirty="0">
              <a:latin typeface="Calibri"/>
              <a:cs typeface="Calibri"/>
            </a:endParaRPr>
          </a:p>
        </p:txBody>
      </p:sp>
      <p:sp>
        <p:nvSpPr>
          <p:cNvPr id="8" name="object 2">
            <a:extLst>
              <a:ext uri="{FF2B5EF4-FFF2-40B4-BE49-F238E27FC236}">
                <a16:creationId xmlns:a16="http://schemas.microsoft.com/office/drawing/2014/main" id="{3716B0E3-79FE-02D9-1258-60191A520AD4}"/>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1" name="object 2">
            <a:extLst>
              <a:ext uri="{FF2B5EF4-FFF2-40B4-BE49-F238E27FC236}">
                <a16:creationId xmlns:a16="http://schemas.microsoft.com/office/drawing/2014/main" id="{00C6926E-3A04-FC15-BA9D-0EC8BFF443D6}"/>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03995" y="50"/>
            <a:ext cx="2304415" cy="123189"/>
          </a:xfrm>
          <a:custGeom>
            <a:avLst/>
            <a:gdLst/>
            <a:ahLst/>
            <a:cxnLst/>
            <a:rect l="l" t="t" r="r" b="b"/>
            <a:pathLst>
              <a:path w="2304415" h="123189">
                <a:moveTo>
                  <a:pt x="2303995" y="0"/>
                </a:moveTo>
                <a:lnTo>
                  <a:pt x="0" y="0"/>
                </a:lnTo>
                <a:lnTo>
                  <a:pt x="0" y="123062"/>
                </a:lnTo>
                <a:lnTo>
                  <a:pt x="2303995" y="123062"/>
                </a:lnTo>
                <a:lnTo>
                  <a:pt x="2303995" y="0"/>
                </a:lnTo>
                <a:close/>
              </a:path>
            </a:pathLst>
          </a:custGeom>
          <a:solidFill>
            <a:srgbClr val="339733"/>
          </a:solidFill>
        </p:spPr>
        <p:txBody>
          <a:bodyPr wrap="square" lIns="0" tIns="0" rIns="0" bIns="0" rtlCol="0"/>
          <a:lstStyle/>
          <a:p>
            <a:endParaRPr/>
          </a:p>
        </p:txBody>
      </p:sp>
      <p:sp>
        <p:nvSpPr>
          <p:cNvPr id="4" name="object 4"/>
          <p:cNvSpPr/>
          <p:nvPr/>
        </p:nvSpPr>
        <p:spPr>
          <a:xfrm>
            <a:off x="0" y="123113"/>
            <a:ext cx="4608195" cy="415290"/>
          </a:xfrm>
          <a:custGeom>
            <a:avLst/>
            <a:gdLst/>
            <a:ahLst/>
            <a:cxnLst/>
            <a:rect l="l" t="t" r="r" b="b"/>
            <a:pathLst>
              <a:path w="4608195" h="415290">
                <a:moveTo>
                  <a:pt x="4608004" y="0"/>
                </a:moveTo>
                <a:lnTo>
                  <a:pt x="0" y="0"/>
                </a:lnTo>
                <a:lnTo>
                  <a:pt x="0" y="415036"/>
                </a:lnTo>
                <a:lnTo>
                  <a:pt x="4608004" y="415036"/>
                </a:lnTo>
                <a:lnTo>
                  <a:pt x="4608004" y="0"/>
                </a:lnTo>
                <a:close/>
              </a:path>
            </a:pathLst>
          </a:custGeom>
          <a:solidFill>
            <a:srgbClr val="F2F2F2"/>
          </a:solidFill>
        </p:spPr>
        <p:txBody>
          <a:bodyPr wrap="square" lIns="0" tIns="0" rIns="0" bIns="0" rtlCol="0"/>
          <a:lstStyle/>
          <a:p>
            <a:endParaRPr/>
          </a:p>
        </p:txBody>
      </p:sp>
      <p:sp>
        <p:nvSpPr>
          <p:cNvPr id="5" name="object 5"/>
          <p:cNvSpPr txBox="1">
            <a:spLocks noGrp="1"/>
          </p:cNvSpPr>
          <p:nvPr>
            <p:ph type="title"/>
          </p:nvPr>
        </p:nvSpPr>
        <p:spPr>
          <a:xfrm>
            <a:off x="95300" y="154087"/>
            <a:ext cx="4419498" cy="314830"/>
          </a:xfrm>
          <a:prstGeom prst="rect">
            <a:avLst/>
          </a:prstGeom>
        </p:spPr>
        <p:txBody>
          <a:bodyPr vert="horz" wrap="square" lIns="0" tIns="37465" rIns="0" bIns="0" rtlCol="0">
            <a:spAutoFit/>
          </a:bodyPr>
          <a:lstStyle/>
          <a:p>
            <a:pPr marL="12700">
              <a:lnSpc>
                <a:spcPct val="100000"/>
              </a:lnSpc>
              <a:spcBef>
                <a:spcPts val="295"/>
              </a:spcBef>
            </a:pPr>
            <a:r>
              <a:rPr lang="en" spc="-10" dirty="0"/>
              <a:t>Monitoring of the Kalinin Nuclear Power Plant. DANSS detector</a:t>
            </a:r>
            <a:br>
              <a:rPr lang="en" spc="-10" dirty="0"/>
            </a:br>
            <a:r>
              <a:rPr sz="700" dirty="0"/>
              <a:t>Detector</a:t>
            </a:r>
            <a:r>
              <a:rPr sz="700" spc="-15" dirty="0"/>
              <a:t> </a:t>
            </a:r>
            <a:r>
              <a:rPr sz="700" dirty="0"/>
              <a:t>of</a:t>
            </a:r>
            <a:r>
              <a:rPr sz="700" spc="-10" dirty="0"/>
              <a:t> </a:t>
            </a:r>
            <a:r>
              <a:rPr sz="700" dirty="0"/>
              <a:t>the</a:t>
            </a:r>
            <a:r>
              <a:rPr sz="700" spc="-10" dirty="0"/>
              <a:t> </a:t>
            </a:r>
            <a:r>
              <a:rPr sz="700" dirty="0"/>
              <a:t>reactor</a:t>
            </a:r>
            <a:r>
              <a:rPr sz="700" spc="-15" dirty="0"/>
              <a:t> </a:t>
            </a:r>
            <a:r>
              <a:rPr sz="700" spc="-10" dirty="0"/>
              <a:t>AntiNeutrino </a:t>
            </a:r>
            <a:r>
              <a:rPr sz="700" dirty="0"/>
              <a:t>based</a:t>
            </a:r>
            <a:r>
              <a:rPr sz="700" spc="-10" dirty="0"/>
              <a:t> </a:t>
            </a:r>
            <a:r>
              <a:rPr sz="700" dirty="0"/>
              <a:t>on</a:t>
            </a:r>
            <a:r>
              <a:rPr sz="700" spc="-15" dirty="0"/>
              <a:t> </a:t>
            </a:r>
            <a:r>
              <a:rPr sz="700" dirty="0"/>
              <a:t>Solid</a:t>
            </a:r>
            <a:r>
              <a:rPr sz="700" spc="-10" dirty="0"/>
              <a:t> Scintillator</a:t>
            </a:r>
            <a:endParaRPr sz="700" dirty="0"/>
          </a:p>
        </p:txBody>
      </p:sp>
      <p:pic>
        <p:nvPicPr>
          <p:cNvPr id="6" name="object 6"/>
          <p:cNvPicPr/>
          <p:nvPr/>
        </p:nvPicPr>
        <p:blipFill>
          <a:blip r:embed="rId3" cstate="print"/>
          <a:stretch>
            <a:fillRect/>
          </a:stretch>
        </p:blipFill>
        <p:spPr>
          <a:xfrm>
            <a:off x="68162" y="559237"/>
            <a:ext cx="2477555" cy="1769202"/>
          </a:xfrm>
          <a:prstGeom prst="rect">
            <a:avLst/>
          </a:prstGeom>
        </p:spPr>
      </p:pic>
      <p:sp>
        <p:nvSpPr>
          <p:cNvPr id="7" name="object 7"/>
          <p:cNvSpPr txBox="1"/>
          <p:nvPr/>
        </p:nvSpPr>
        <p:spPr>
          <a:xfrm>
            <a:off x="570548" y="2397925"/>
            <a:ext cx="1752599" cy="135293"/>
          </a:xfrm>
          <a:prstGeom prst="rect">
            <a:avLst/>
          </a:prstGeom>
        </p:spPr>
        <p:txBody>
          <a:bodyPr vert="horz" wrap="square" lIns="0" tIns="12065" rIns="0" bIns="0" rtlCol="0">
            <a:spAutoFit/>
          </a:bodyPr>
          <a:lstStyle/>
          <a:p>
            <a:pPr marL="12700">
              <a:lnSpc>
                <a:spcPct val="100000"/>
              </a:lnSpc>
              <a:spcBef>
                <a:spcPts val="95"/>
              </a:spcBef>
            </a:pPr>
            <a:r>
              <a:rPr lang="en-US" sz="800" b="1" dirty="0">
                <a:solidFill>
                  <a:srgbClr val="339733"/>
                </a:solidFill>
                <a:latin typeface="Calibri"/>
                <a:cs typeface="Calibri"/>
              </a:rPr>
              <a:t>Figure 5</a:t>
            </a:r>
            <a:r>
              <a:rPr sz="800" b="1" dirty="0">
                <a:solidFill>
                  <a:srgbClr val="339733"/>
                </a:solidFill>
                <a:latin typeface="Calibri"/>
                <a:cs typeface="Calibri"/>
              </a:rPr>
              <a:t>.</a:t>
            </a:r>
            <a:r>
              <a:rPr sz="800" b="1" spc="-20" dirty="0">
                <a:solidFill>
                  <a:srgbClr val="339733"/>
                </a:solidFill>
                <a:latin typeface="Calibri"/>
                <a:cs typeface="Calibri"/>
              </a:rPr>
              <a:t> </a:t>
            </a:r>
            <a:r>
              <a:rPr lang="en" sz="800" spc="-10" dirty="0">
                <a:latin typeface="Calibri"/>
                <a:cs typeface="Calibri"/>
              </a:rPr>
              <a:t>Diagram of the DANSS detector</a:t>
            </a:r>
            <a:r>
              <a:rPr sz="800" spc="-10" dirty="0">
                <a:latin typeface="Calibri"/>
                <a:cs typeface="Calibri"/>
              </a:rPr>
              <a:t>.</a:t>
            </a:r>
            <a:endParaRPr sz="800" dirty="0">
              <a:latin typeface="Calibri"/>
              <a:cs typeface="Calibri"/>
            </a:endParaRPr>
          </a:p>
        </p:txBody>
      </p:sp>
      <p:sp>
        <p:nvSpPr>
          <p:cNvPr id="8" name="object 8"/>
          <p:cNvSpPr txBox="1"/>
          <p:nvPr/>
        </p:nvSpPr>
        <p:spPr>
          <a:xfrm>
            <a:off x="2539365" y="675229"/>
            <a:ext cx="2070735" cy="953338"/>
          </a:xfrm>
          <a:prstGeom prst="rect">
            <a:avLst/>
          </a:prstGeom>
        </p:spPr>
        <p:txBody>
          <a:bodyPr vert="horz" wrap="square" lIns="0" tIns="12065" rIns="0" bIns="0" rtlCol="0">
            <a:spAutoFit/>
          </a:bodyPr>
          <a:lstStyle/>
          <a:p>
            <a:pPr marL="12700">
              <a:lnSpc>
                <a:spcPts val="1200"/>
              </a:lnSpc>
              <a:spcBef>
                <a:spcPts val="95"/>
              </a:spcBef>
            </a:pPr>
            <a:r>
              <a:rPr lang="en" sz="1000" b="1" dirty="0">
                <a:latin typeface="Calibri"/>
                <a:cs typeface="Calibri"/>
              </a:rPr>
              <a:t>7 years of continuous operation </a:t>
            </a:r>
          </a:p>
          <a:p>
            <a:pPr marL="12700">
              <a:lnSpc>
                <a:spcPts val="1200"/>
              </a:lnSpc>
              <a:spcBef>
                <a:spcPts val="95"/>
              </a:spcBef>
            </a:pPr>
            <a:r>
              <a:rPr lang="en" sz="1000" b="1" dirty="0">
                <a:latin typeface="Calibri"/>
                <a:cs typeface="Calibri"/>
              </a:rPr>
              <a:t>(since 2016</a:t>
            </a:r>
            <a:r>
              <a:rPr lang="ru-RU" sz="1000" b="1" spc="-10" dirty="0">
                <a:latin typeface="Calibri"/>
                <a:cs typeface="Calibri"/>
              </a:rPr>
              <a:t>)</a:t>
            </a:r>
            <a:endParaRPr lang="ru-RU" sz="1000" dirty="0">
              <a:latin typeface="Calibri"/>
              <a:cs typeface="Calibri"/>
            </a:endParaRPr>
          </a:p>
          <a:p>
            <a:pPr marL="240029" marR="446405">
              <a:lnSpc>
                <a:spcPts val="1200"/>
              </a:lnSpc>
              <a:spcBef>
                <a:spcPts val="40"/>
              </a:spcBef>
            </a:pPr>
            <a:r>
              <a:rPr lang="ru-RU" sz="1000" dirty="0">
                <a:latin typeface="Calibri"/>
                <a:cs typeface="Calibri"/>
              </a:rPr>
              <a:t>-</a:t>
            </a:r>
            <a:r>
              <a:rPr lang="ru-RU" sz="1000" b="1" dirty="0">
                <a:latin typeface="Calibri"/>
                <a:cs typeface="Calibri"/>
              </a:rPr>
              <a:t> 5000</a:t>
            </a:r>
            <a:r>
              <a:rPr lang="ru-RU" sz="1000" b="1" spc="-45" dirty="0">
                <a:latin typeface="Calibri"/>
                <a:cs typeface="Calibri"/>
              </a:rPr>
              <a:t> </a:t>
            </a:r>
            <a:r>
              <a:rPr lang="en" sz="1000" dirty="0">
                <a:latin typeface="Calibri"/>
                <a:cs typeface="Calibri"/>
              </a:rPr>
              <a:t>events daily;</a:t>
            </a:r>
            <a:r>
              <a:rPr lang="ru-RU" sz="1000" spc="-10" dirty="0">
                <a:latin typeface="Calibri"/>
                <a:cs typeface="Calibri"/>
              </a:rPr>
              <a:t> </a:t>
            </a:r>
            <a:endParaRPr lang="en-US" sz="1000" spc="-10" dirty="0">
              <a:latin typeface="Calibri"/>
              <a:cs typeface="Calibri"/>
            </a:endParaRPr>
          </a:p>
          <a:p>
            <a:pPr marL="240029" marR="446405">
              <a:lnSpc>
                <a:spcPts val="1200"/>
              </a:lnSpc>
              <a:spcBef>
                <a:spcPts val="40"/>
              </a:spcBef>
            </a:pPr>
            <a:r>
              <a:rPr lang="ru-RU" sz="1000" spc="-10" dirty="0">
                <a:latin typeface="Calibri"/>
                <a:cs typeface="Calibri"/>
              </a:rPr>
              <a:t>- </a:t>
            </a:r>
            <a:r>
              <a:rPr lang="en-US" sz="1000" spc="-10" dirty="0">
                <a:latin typeface="Calibri"/>
                <a:cs typeface="Calibri"/>
              </a:rPr>
              <a:t>Accuracy</a:t>
            </a:r>
            <a:r>
              <a:rPr lang="ru-RU" sz="1000" spc="-10" dirty="0">
                <a:latin typeface="Calibri"/>
                <a:cs typeface="Calibri"/>
              </a:rPr>
              <a:t>:</a:t>
            </a:r>
            <a:r>
              <a:rPr lang="ru-RU" sz="1000" spc="-30" dirty="0">
                <a:latin typeface="Calibri"/>
                <a:cs typeface="Calibri"/>
              </a:rPr>
              <a:t> </a:t>
            </a:r>
            <a:r>
              <a:rPr lang="ru-RU" sz="1000" b="1" dirty="0">
                <a:latin typeface="Calibri"/>
                <a:cs typeface="Calibri"/>
              </a:rPr>
              <a:t>1%</a:t>
            </a:r>
            <a:r>
              <a:rPr lang="ru-RU" sz="1000" b="1" spc="-25" dirty="0">
                <a:latin typeface="Calibri"/>
                <a:cs typeface="Calibri"/>
              </a:rPr>
              <a:t> </a:t>
            </a:r>
            <a:r>
              <a:rPr lang="en-US" sz="1000" spc="-25" dirty="0">
                <a:latin typeface="Calibri"/>
                <a:cs typeface="Calibri"/>
              </a:rPr>
              <a:t>per week;</a:t>
            </a:r>
            <a:endParaRPr lang="ru-RU" sz="1000" dirty="0">
              <a:latin typeface="Calibri"/>
              <a:cs typeface="Calibri"/>
            </a:endParaRPr>
          </a:p>
          <a:p>
            <a:pPr marL="240029" marR="5080">
              <a:lnSpc>
                <a:spcPct val="74700"/>
              </a:lnSpc>
              <a:spcBef>
                <a:spcPts val="250"/>
              </a:spcBef>
            </a:pPr>
            <a:r>
              <a:rPr lang="ru-RU" sz="1000" spc="-10" dirty="0">
                <a:latin typeface="Calibri"/>
                <a:cs typeface="Calibri"/>
              </a:rPr>
              <a:t>- </a:t>
            </a:r>
            <a:r>
              <a:rPr lang="en-US" sz="1000" spc="-10" dirty="0">
                <a:latin typeface="Calibri"/>
                <a:cs typeface="Calibri"/>
              </a:rPr>
              <a:t>Sensitive volume</a:t>
            </a:r>
            <a:r>
              <a:rPr sz="1000" spc="-10" dirty="0">
                <a:latin typeface="Calibri"/>
                <a:cs typeface="Calibri"/>
              </a:rPr>
              <a:t> </a:t>
            </a:r>
            <a:r>
              <a:rPr sz="1000" dirty="0">
                <a:latin typeface="Calibri"/>
                <a:cs typeface="Calibri"/>
              </a:rPr>
              <a:t>1</a:t>
            </a:r>
            <a:r>
              <a:rPr sz="1000" spc="-5" dirty="0">
                <a:latin typeface="Calibri"/>
                <a:cs typeface="Calibri"/>
              </a:rPr>
              <a:t> </a:t>
            </a:r>
            <a:r>
              <a:rPr lang="en-US" sz="1000" spc="-5" dirty="0">
                <a:latin typeface="Calibri"/>
                <a:cs typeface="Calibri"/>
              </a:rPr>
              <a:t>m</a:t>
            </a:r>
            <a:r>
              <a:rPr sz="1000" dirty="0">
                <a:latin typeface="Calibri"/>
                <a:cs typeface="Calibri"/>
              </a:rPr>
              <a:t>³,</a:t>
            </a:r>
            <a:r>
              <a:rPr sz="1000" spc="-5" dirty="0">
                <a:latin typeface="Calibri"/>
                <a:cs typeface="Calibri"/>
              </a:rPr>
              <a:t> </a:t>
            </a:r>
            <a:r>
              <a:rPr lang="ru-RU" sz="1000" spc="-20" dirty="0">
                <a:latin typeface="Calibri"/>
                <a:cs typeface="Calibri"/>
              </a:rPr>
              <a:t>2500     </a:t>
            </a:r>
          </a:p>
          <a:p>
            <a:pPr marL="240029" marR="5080">
              <a:lnSpc>
                <a:spcPct val="74700"/>
              </a:lnSpc>
              <a:spcBef>
                <a:spcPts val="250"/>
              </a:spcBef>
            </a:pPr>
            <a:r>
              <a:rPr lang="ru-RU" sz="1000" spc="-10" dirty="0">
                <a:latin typeface="Calibri"/>
                <a:cs typeface="Calibri"/>
              </a:rPr>
              <a:t>   </a:t>
            </a:r>
            <a:r>
              <a:rPr lang="en-US" sz="1000" spc="-10" dirty="0">
                <a:latin typeface="Calibri"/>
                <a:cs typeface="Calibri"/>
              </a:rPr>
              <a:t>scintillator strips.</a:t>
            </a:r>
            <a:endParaRPr sz="1000" dirty="0">
              <a:latin typeface="Calibri"/>
              <a:cs typeface="Calibri"/>
            </a:endParaRPr>
          </a:p>
        </p:txBody>
      </p:sp>
      <p:sp>
        <p:nvSpPr>
          <p:cNvPr id="9" name="object 9"/>
          <p:cNvSpPr txBox="1"/>
          <p:nvPr/>
        </p:nvSpPr>
        <p:spPr>
          <a:xfrm>
            <a:off x="2539365" y="1652633"/>
            <a:ext cx="2477555" cy="678775"/>
          </a:xfrm>
          <a:prstGeom prst="rect">
            <a:avLst/>
          </a:prstGeom>
        </p:spPr>
        <p:txBody>
          <a:bodyPr vert="horz" wrap="square" lIns="0" tIns="26034" rIns="0" bIns="0" rtlCol="0">
            <a:spAutoFit/>
          </a:bodyPr>
          <a:lstStyle/>
          <a:p>
            <a:pPr marL="265430" marR="429895" indent="-227965" algn="l">
              <a:lnSpc>
                <a:spcPct val="108300"/>
              </a:lnSpc>
              <a:spcBef>
                <a:spcPts val="204"/>
              </a:spcBef>
            </a:pPr>
            <a:r>
              <a:rPr lang="en" sz="1000" b="1" spc="-10" dirty="0">
                <a:latin typeface="Calibri"/>
                <a:cs typeface="Calibri"/>
              </a:rPr>
              <a:t>Fuel burnup control</a:t>
            </a:r>
            <a:r>
              <a:rPr sz="1000" b="1" spc="-10" dirty="0">
                <a:latin typeface="Calibri"/>
                <a:cs typeface="Calibri"/>
              </a:rPr>
              <a:t>: </a:t>
            </a:r>
            <a:br>
              <a:rPr lang="en-US" sz="1000" b="1" spc="-10" dirty="0">
                <a:latin typeface="Calibri"/>
                <a:cs typeface="Calibri"/>
              </a:rPr>
            </a:br>
            <a:r>
              <a:rPr lang="ru-RU" sz="1000" b="1" spc="-10" dirty="0">
                <a:latin typeface="Calibri"/>
                <a:cs typeface="Calibri"/>
              </a:rPr>
              <a:t>- </a:t>
            </a:r>
            <a:r>
              <a:rPr lang="en-US" sz="1000" spc="-10" dirty="0">
                <a:latin typeface="Calibri"/>
                <a:cs typeface="Calibri"/>
              </a:rPr>
              <a:t>Determination</a:t>
            </a:r>
            <a:r>
              <a:rPr sz="1000" spc="20" dirty="0">
                <a:latin typeface="Calibri"/>
                <a:cs typeface="Calibri"/>
              </a:rPr>
              <a:t> </a:t>
            </a:r>
            <a:r>
              <a:rPr lang="en-US" sz="1000" spc="20" dirty="0">
                <a:latin typeface="Calibri"/>
                <a:cs typeface="Calibri"/>
              </a:rPr>
              <a:t>of </a:t>
            </a:r>
            <a:r>
              <a:rPr sz="1050" baseline="27777" dirty="0">
                <a:latin typeface="Calibri"/>
                <a:cs typeface="Calibri"/>
              </a:rPr>
              <a:t>235</a:t>
            </a:r>
            <a:r>
              <a:rPr sz="1000" dirty="0">
                <a:latin typeface="Calibri"/>
                <a:cs typeface="Calibri"/>
              </a:rPr>
              <a:t>U</a:t>
            </a:r>
            <a:r>
              <a:rPr sz="1000" spc="30" dirty="0">
                <a:latin typeface="Calibri"/>
                <a:cs typeface="Calibri"/>
              </a:rPr>
              <a:t> </a:t>
            </a:r>
            <a:r>
              <a:rPr lang="en-US" sz="1000" dirty="0">
                <a:latin typeface="Calibri"/>
                <a:cs typeface="Calibri"/>
              </a:rPr>
              <a:t>and</a:t>
            </a:r>
            <a:r>
              <a:rPr sz="1000" spc="25" dirty="0">
                <a:latin typeface="Calibri"/>
                <a:cs typeface="Calibri"/>
              </a:rPr>
              <a:t> </a:t>
            </a:r>
            <a:r>
              <a:rPr sz="1050" spc="-15" baseline="27777" dirty="0">
                <a:latin typeface="Calibri"/>
                <a:cs typeface="Calibri"/>
              </a:rPr>
              <a:t>239</a:t>
            </a:r>
            <a:r>
              <a:rPr sz="1000" spc="-10" dirty="0">
                <a:latin typeface="Calibri"/>
                <a:cs typeface="Calibri"/>
              </a:rPr>
              <a:t>Pu</a:t>
            </a:r>
            <a:r>
              <a:rPr lang="en-US" sz="1000" spc="-10" dirty="0">
                <a:latin typeface="Calibri"/>
                <a:cs typeface="Calibri"/>
              </a:rPr>
              <a:t>;</a:t>
            </a:r>
            <a:r>
              <a:rPr sz="1000" spc="-10" dirty="0">
                <a:latin typeface="Calibri"/>
                <a:cs typeface="Calibri"/>
              </a:rPr>
              <a:t> </a:t>
            </a:r>
            <a:br>
              <a:rPr lang="en-US" sz="1000" spc="-10" dirty="0">
                <a:latin typeface="Calibri"/>
                <a:cs typeface="Calibri"/>
              </a:rPr>
            </a:br>
            <a:r>
              <a:rPr lang="ru-RU" sz="1000" spc="-10" dirty="0">
                <a:latin typeface="Calibri"/>
                <a:cs typeface="Calibri"/>
              </a:rPr>
              <a:t>- </a:t>
            </a:r>
            <a:r>
              <a:rPr lang="en-US" sz="1000" spc="-10" dirty="0">
                <a:latin typeface="Calibri"/>
                <a:cs typeface="Calibri"/>
              </a:rPr>
              <a:t>Accuracy</a:t>
            </a:r>
            <a:r>
              <a:rPr sz="1000" spc="-5" dirty="0">
                <a:latin typeface="Calibri"/>
                <a:cs typeface="Calibri"/>
              </a:rPr>
              <a:t> </a:t>
            </a:r>
            <a:r>
              <a:rPr sz="1000" b="1" dirty="0">
                <a:latin typeface="Calibri"/>
                <a:cs typeface="Calibri"/>
              </a:rPr>
              <a:t>2‐3%</a:t>
            </a:r>
            <a:r>
              <a:rPr sz="1000" b="1" spc="-5" dirty="0">
                <a:latin typeface="Calibri"/>
                <a:cs typeface="Calibri"/>
              </a:rPr>
              <a:t> </a:t>
            </a:r>
            <a:r>
              <a:rPr lang="en-US" sz="1000" spc="-5" dirty="0">
                <a:latin typeface="Calibri"/>
                <a:cs typeface="Calibri"/>
              </a:rPr>
              <a:t>per week;</a:t>
            </a:r>
            <a:endParaRPr sz="1000" dirty="0">
              <a:latin typeface="Calibri"/>
              <a:cs typeface="Calibri"/>
            </a:endParaRPr>
          </a:p>
          <a:p>
            <a:pPr marL="265430" algn="just">
              <a:lnSpc>
                <a:spcPts val="1195"/>
              </a:lnSpc>
            </a:pPr>
            <a:r>
              <a:rPr lang="ru-RU" sz="1000" spc="-10" dirty="0">
                <a:latin typeface="Calibri"/>
                <a:cs typeface="Calibri"/>
              </a:rPr>
              <a:t>- </a:t>
            </a:r>
            <a:r>
              <a:rPr lang="en-US" sz="1000" spc="-10" dirty="0">
                <a:latin typeface="Calibri"/>
                <a:cs typeface="Calibri"/>
              </a:rPr>
              <a:t>Real-time monitoring.</a:t>
            </a:r>
            <a:endParaRPr sz="1000" dirty="0">
              <a:latin typeface="Calibri"/>
              <a:cs typeface="Calibri"/>
            </a:endParaRPr>
          </a:p>
        </p:txBody>
      </p:sp>
      <p:grpSp>
        <p:nvGrpSpPr>
          <p:cNvPr id="10" name="object 10"/>
          <p:cNvGrpSpPr/>
          <p:nvPr/>
        </p:nvGrpSpPr>
        <p:grpSpPr>
          <a:xfrm>
            <a:off x="57199" y="2595129"/>
            <a:ext cx="4482465" cy="374015"/>
            <a:chOff x="63067" y="2487790"/>
            <a:chExt cx="4482465" cy="374015"/>
          </a:xfrm>
        </p:grpSpPr>
        <p:sp>
          <p:nvSpPr>
            <p:cNvPr id="11" name="object 11"/>
            <p:cNvSpPr/>
            <p:nvPr/>
          </p:nvSpPr>
          <p:spPr>
            <a:xfrm>
              <a:off x="63067" y="2487790"/>
              <a:ext cx="4482465" cy="164465"/>
            </a:xfrm>
            <a:custGeom>
              <a:avLst/>
              <a:gdLst/>
              <a:ahLst/>
              <a:cxnLst/>
              <a:rect l="l" t="t" r="r" b="b"/>
              <a:pathLst>
                <a:path w="4482465" h="164464">
                  <a:moveTo>
                    <a:pt x="4431112" y="0"/>
                  </a:moveTo>
                  <a:lnTo>
                    <a:pt x="50800" y="0"/>
                  </a:lnTo>
                  <a:lnTo>
                    <a:pt x="31075" y="4008"/>
                  </a:lnTo>
                  <a:lnTo>
                    <a:pt x="14922" y="14922"/>
                  </a:lnTo>
                  <a:lnTo>
                    <a:pt x="4008" y="31075"/>
                  </a:lnTo>
                  <a:lnTo>
                    <a:pt x="0" y="50800"/>
                  </a:lnTo>
                  <a:lnTo>
                    <a:pt x="0" y="163984"/>
                  </a:lnTo>
                  <a:lnTo>
                    <a:pt x="4481912" y="163984"/>
                  </a:lnTo>
                  <a:lnTo>
                    <a:pt x="4481912" y="50800"/>
                  </a:lnTo>
                  <a:lnTo>
                    <a:pt x="4477904" y="31075"/>
                  </a:lnTo>
                  <a:lnTo>
                    <a:pt x="4466989" y="14922"/>
                  </a:lnTo>
                  <a:lnTo>
                    <a:pt x="4450836" y="4008"/>
                  </a:lnTo>
                  <a:lnTo>
                    <a:pt x="4431112" y="0"/>
                  </a:lnTo>
                  <a:close/>
                </a:path>
              </a:pathLst>
            </a:custGeom>
            <a:solidFill>
              <a:srgbClr val="0F2D0F"/>
            </a:solidFill>
          </p:spPr>
          <p:txBody>
            <a:bodyPr wrap="square" lIns="0" tIns="0" rIns="0" bIns="0" rtlCol="0"/>
            <a:lstStyle/>
            <a:p>
              <a:endParaRPr/>
            </a:p>
          </p:txBody>
        </p:sp>
        <p:pic>
          <p:nvPicPr>
            <p:cNvPr id="12" name="object 12"/>
            <p:cNvPicPr/>
            <p:nvPr/>
          </p:nvPicPr>
          <p:blipFill>
            <a:blip r:embed="rId4" cstate="print"/>
            <a:stretch>
              <a:fillRect/>
            </a:stretch>
          </p:blipFill>
          <p:spPr>
            <a:xfrm>
              <a:off x="63067" y="2639123"/>
              <a:ext cx="4481912" cy="50609"/>
            </a:xfrm>
            <a:prstGeom prst="rect">
              <a:avLst/>
            </a:prstGeom>
          </p:spPr>
        </p:pic>
        <p:sp>
          <p:nvSpPr>
            <p:cNvPr id="13" name="object 13"/>
            <p:cNvSpPr/>
            <p:nvPr/>
          </p:nvSpPr>
          <p:spPr>
            <a:xfrm>
              <a:off x="63067" y="2683398"/>
              <a:ext cx="4482465" cy="178435"/>
            </a:xfrm>
            <a:custGeom>
              <a:avLst/>
              <a:gdLst/>
              <a:ahLst/>
              <a:cxnLst/>
              <a:rect l="l" t="t" r="r" b="b"/>
              <a:pathLst>
                <a:path w="4482465" h="178435">
                  <a:moveTo>
                    <a:pt x="4481912" y="0"/>
                  </a:moveTo>
                  <a:lnTo>
                    <a:pt x="0" y="0"/>
                  </a:lnTo>
                  <a:lnTo>
                    <a:pt x="0" y="127048"/>
                  </a:lnTo>
                  <a:lnTo>
                    <a:pt x="4008" y="146772"/>
                  </a:lnTo>
                  <a:lnTo>
                    <a:pt x="14922" y="162925"/>
                  </a:lnTo>
                  <a:lnTo>
                    <a:pt x="31075" y="173839"/>
                  </a:lnTo>
                  <a:lnTo>
                    <a:pt x="50800" y="177848"/>
                  </a:lnTo>
                  <a:lnTo>
                    <a:pt x="4431112" y="177848"/>
                  </a:lnTo>
                  <a:lnTo>
                    <a:pt x="4450836" y="173839"/>
                  </a:lnTo>
                  <a:lnTo>
                    <a:pt x="4466989" y="162925"/>
                  </a:lnTo>
                  <a:lnTo>
                    <a:pt x="4477904" y="146772"/>
                  </a:lnTo>
                  <a:lnTo>
                    <a:pt x="4481912" y="127048"/>
                  </a:lnTo>
                  <a:lnTo>
                    <a:pt x="4481912" y="0"/>
                  </a:lnTo>
                  <a:close/>
                </a:path>
              </a:pathLst>
            </a:custGeom>
            <a:solidFill>
              <a:srgbClr val="E7EAE7"/>
            </a:solidFill>
          </p:spPr>
          <p:txBody>
            <a:bodyPr wrap="square" lIns="0" tIns="0" rIns="0" bIns="0" rtlCol="0"/>
            <a:lstStyle/>
            <a:p>
              <a:endParaRPr/>
            </a:p>
          </p:txBody>
        </p:sp>
      </p:grpSp>
      <p:sp>
        <p:nvSpPr>
          <p:cNvPr id="14" name="object 14"/>
          <p:cNvSpPr txBox="1"/>
          <p:nvPr/>
        </p:nvSpPr>
        <p:spPr>
          <a:xfrm>
            <a:off x="95300" y="2538011"/>
            <a:ext cx="4405630" cy="612988"/>
          </a:xfrm>
          <a:prstGeom prst="rect">
            <a:avLst/>
          </a:prstGeom>
        </p:spPr>
        <p:txBody>
          <a:bodyPr vert="horz" wrap="square" lIns="0" tIns="48260" rIns="0" bIns="0" rtlCol="0">
            <a:spAutoFit/>
          </a:bodyPr>
          <a:lstStyle/>
          <a:p>
            <a:pPr marL="12700">
              <a:lnSpc>
                <a:spcPct val="100000"/>
              </a:lnSpc>
              <a:spcBef>
                <a:spcPts val="380"/>
              </a:spcBef>
            </a:pPr>
            <a:r>
              <a:rPr lang="en" sz="1000" dirty="0">
                <a:solidFill>
                  <a:srgbClr val="FFFFFF"/>
                </a:solidFill>
                <a:latin typeface="Calibri"/>
                <a:cs typeface="Calibri"/>
              </a:rPr>
              <a:t>Key achievement</a:t>
            </a:r>
          </a:p>
          <a:p>
            <a:pPr marL="12700">
              <a:lnSpc>
                <a:spcPct val="100000"/>
              </a:lnSpc>
              <a:spcBef>
                <a:spcPts val="380"/>
              </a:spcBef>
            </a:pPr>
            <a:r>
              <a:rPr lang="en" sz="1000" spc="-10" dirty="0">
                <a:latin typeface="Calibri"/>
                <a:cs typeface="Calibri"/>
              </a:rPr>
              <a:t>Record accuracy in monitoring the isotopic composition of the reactor core</a:t>
            </a:r>
            <a:r>
              <a:rPr lang="ru-RU" sz="1000" spc="-10" dirty="0">
                <a:latin typeface="Calibri"/>
                <a:cs typeface="Calibri"/>
              </a:rPr>
              <a:t>.</a:t>
            </a:r>
            <a:endParaRPr lang="en" sz="1000" spc="-10" dirty="0">
              <a:latin typeface="Calibri"/>
              <a:cs typeface="Calibri"/>
            </a:endParaRPr>
          </a:p>
          <a:p>
            <a:pPr marL="12700">
              <a:lnSpc>
                <a:spcPct val="100000"/>
              </a:lnSpc>
              <a:spcBef>
                <a:spcPts val="380"/>
              </a:spcBef>
            </a:pPr>
            <a:r>
              <a:rPr lang="en-US" sz="500" spc="-10" dirty="0">
                <a:latin typeface="Calibri"/>
                <a:cs typeface="Calibri"/>
              </a:rPr>
              <a:t>Source</a:t>
            </a:r>
            <a:r>
              <a:rPr sz="500" spc="-10" dirty="0">
                <a:latin typeface="Calibri"/>
                <a:cs typeface="Calibri"/>
              </a:rPr>
              <a:t>:</a:t>
            </a:r>
            <a:r>
              <a:rPr sz="500" spc="5" dirty="0">
                <a:latin typeface="Calibri"/>
                <a:cs typeface="Calibri"/>
              </a:rPr>
              <a:t> </a:t>
            </a:r>
            <a:r>
              <a:rPr sz="500" dirty="0">
                <a:latin typeface="Calibri"/>
                <a:cs typeface="Calibri"/>
              </a:rPr>
              <a:t>Alekseev</a:t>
            </a:r>
            <a:r>
              <a:rPr sz="500" spc="5" dirty="0">
                <a:latin typeface="Calibri"/>
                <a:cs typeface="Calibri"/>
              </a:rPr>
              <a:t> </a:t>
            </a:r>
            <a:r>
              <a:rPr sz="500" dirty="0">
                <a:latin typeface="Calibri"/>
                <a:cs typeface="Calibri"/>
              </a:rPr>
              <a:t>I.</a:t>
            </a:r>
            <a:r>
              <a:rPr sz="500" spc="10" dirty="0">
                <a:latin typeface="Calibri"/>
                <a:cs typeface="Calibri"/>
              </a:rPr>
              <a:t> </a:t>
            </a:r>
            <a:r>
              <a:rPr sz="500" dirty="0">
                <a:latin typeface="Calibri"/>
                <a:cs typeface="Calibri"/>
              </a:rPr>
              <a:t>G.</a:t>
            </a:r>
            <a:r>
              <a:rPr sz="500" spc="10" dirty="0">
                <a:latin typeface="Calibri"/>
                <a:cs typeface="Calibri"/>
              </a:rPr>
              <a:t> </a:t>
            </a:r>
            <a:r>
              <a:rPr sz="500" dirty="0">
                <a:latin typeface="Calibri"/>
                <a:cs typeface="Calibri"/>
              </a:rPr>
              <a:t>et</a:t>
            </a:r>
            <a:r>
              <a:rPr sz="500" spc="15" dirty="0">
                <a:latin typeface="Calibri"/>
                <a:cs typeface="Calibri"/>
              </a:rPr>
              <a:t> </a:t>
            </a:r>
            <a:r>
              <a:rPr sz="500" dirty="0">
                <a:latin typeface="Calibri"/>
                <a:cs typeface="Calibri"/>
              </a:rPr>
              <a:t>al.</a:t>
            </a:r>
            <a:r>
              <a:rPr sz="500" spc="10" dirty="0">
                <a:latin typeface="Calibri"/>
                <a:cs typeface="Calibri"/>
              </a:rPr>
              <a:t> </a:t>
            </a:r>
            <a:r>
              <a:rPr sz="500" dirty="0">
                <a:latin typeface="Calibri"/>
                <a:cs typeface="Calibri"/>
              </a:rPr>
              <a:t>The</a:t>
            </a:r>
            <a:r>
              <a:rPr sz="500" spc="10" dirty="0">
                <a:latin typeface="Calibri"/>
                <a:cs typeface="Calibri"/>
              </a:rPr>
              <a:t> </a:t>
            </a:r>
            <a:r>
              <a:rPr sz="500" dirty="0">
                <a:latin typeface="Calibri"/>
                <a:cs typeface="Calibri"/>
              </a:rPr>
              <a:t>DANSS</a:t>
            </a:r>
            <a:r>
              <a:rPr sz="500" spc="5" dirty="0">
                <a:latin typeface="Calibri"/>
                <a:cs typeface="Calibri"/>
              </a:rPr>
              <a:t> </a:t>
            </a:r>
            <a:r>
              <a:rPr sz="500" spc="-10" dirty="0">
                <a:latin typeface="Calibri"/>
                <a:cs typeface="Calibri"/>
              </a:rPr>
              <a:t>Experiment:</a:t>
            </a:r>
            <a:r>
              <a:rPr sz="500" spc="10" dirty="0">
                <a:latin typeface="Calibri"/>
                <a:cs typeface="Calibri"/>
              </a:rPr>
              <a:t> </a:t>
            </a:r>
            <a:r>
              <a:rPr sz="500" dirty="0">
                <a:latin typeface="Calibri"/>
                <a:cs typeface="Calibri"/>
              </a:rPr>
              <a:t>Recent</a:t>
            </a:r>
            <a:r>
              <a:rPr sz="500" spc="10" dirty="0">
                <a:latin typeface="Calibri"/>
                <a:cs typeface="Calibri"/>
              </a:rPr>
              <a:t> </a:t>
            </a:r>
            <a:r>
              <a:rPr sz="500" spc="-10" dirty="0">
                <a:latin typeface="Calibri"/>
                <a:cs typeface="Calibri"/>
              </a:rPr>
              <a:t>Results</a:t>
            </a:r>
            <a:r>
              <a:rPr sz="500" spc="5" dirty="0">
                <a:latin typeface="Calibri"/>
                <a:cs typeface="Calibri"/>
              </a:rPr>
              <a:t> </a:t>
            </a:r>
            <a:r>
              <a:rPr sz="500" dirty="0">
                <a:latin typeface="Calibri"/>
                <a:cs typeface="Calibri"/>
              </a:rPr>
              <a:t>and</a:t>
            </a:r>
            <a:r>
              <a:rPr sz="500" spc="10" dirty="0">
                <a:latin typeface="Calibri"/>
                <a:cs typeface="Calibri"/>
              </a:rPr>
              <a:t> </a:t>
            </a:r>
            <a:r>
              <a:rPr sz="500" spc="-10" dirty="0">
                <a:latin typeface="Calibri"/>
                <a:cs typeface="Calibri"/>
              </a:rPr>
              <a:t>Perspective</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Bulletin</a:t>
            </a:r>
            <a:r>
              <a:rPr sz="500" spc="5" dirty="0">
                <a:latin typeface="Calibri"/>
                <a:cs typeface="Calibri"/>
              </a:rPr>
              <a:t> </a:t>
            </a:r>
            <a:r>
              <a:rPr sz="500" dirty="0">
                <a:latin typeface="Calibri"/>
                <a:cs typeface="Calibri"/>
              </a:rPr>
              <a:t>of</a:t>
            </a:r>
            <a:r>
              <a:rPr sz="500" spc="10" dirty="0">
                <a:latin typeface="Calibri"/>
                <a:cs typeface="Calibri"/>
              </a:rPr>
              <a:t> </a:t>
            </a:r>
            <a:r>
              <a:rPr sz="500" dirty="0">
                <a:latin typeface="Calibri"/>
                <a:cs typeface="Calibri"/>
              </a:rPr>
              <a:t>the</a:t>
            </a:r>
            <a:r>
              <a:rPr sz="500" spc="10" dirty="0">
                <a:latin typeface="Calibri"/>
                <a:cs typeface="Calibri"/>
              </a:rPr>
              <a:t> </a:t>
            </a:r>
            <a:r>
              <a:rPr sz="500" dirty="0">
                <a:latin typeface="Calibri"/>
                <a:cs typeface="Calibri"/>
              </a:rPr>
              <a:t>Lebedev</a:t>
            </a:r>
            <a:r>
              <a:rPr sz="500" spc="5" dirty="0">
                <a:latin typeface="Calibri"/>
                <a:cs typeface="Calibri"/>
              </a:rPr>
              <a:t> </a:t>
            </a:r>
            <a:r>
              <a:rPr sz="500" spc="-10" dirty="0">
                <a:latin typeface="Calibri"/>
                <a:cs typeface="Calibri"/>
              </a:rPr>
              <a:t>Physics</a:t>
            </a:r>
            <a:r>
              <a:rPr sz="500" spc="10" dirty="0">
                <a:latin typeface="Calibri"/>
                <a:cs typeface="Calibri"/>
              </a:rPr>
              <a:t> </a:t>
            </a:r>
            <a:r>
              <a:rPr sz="500" dirty="0">
                <a:latin typeface="Calibri"/>
                <a:cs typeface="Calibri"/>
              </a:rPr>
              <a:t>Institute.</a:t>
            </a:r>
            <a:r>
              <a:rPr sz="500" spc="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2024.</a:t>
            </a:r>
            <a:r>
              <a:rPr sz="500" spc="15"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Vol.</a:t>
            </a:r>
            <a:r>
              <a:rPr sz="500" spc="10" dirty="0">
                <a:latin typeface="Calibri"/>
                <a:cs typeface="Calibri"/>
              </a:rPr>
              <a:t> </a:t>
            </a:r>
            <a:r>
              <a:rPr sz="500" dirty="0">
                <a:latin typeface="Calibri"/>
                <a:cs typeface="Calibri"/>
              </a:rPr>
              <a:t>51,</a:t>
            </a:r>
            <a:r>
              <a:rPr sz="500" spc="10" dirty="0">
                <a:latin typeface="Calibri"/>
                <a:cs typeface="Calibri"/>
              </a:rPr>
              <a:t> </a:t>
            </a:r>
            <a:r>
              <a:rPr sz="500" dirty="0">
                <a:latin typeface="Calibri"/>
                <a:cs typeface="Calibri"/>
              </a:rPr>
              <a:t>№</a:t>
            </a:r>
            <a:r>
              <a:rPr sz="500" spc="10" dirty="0">
                <a:latin typeface="Calibri"/>
                <a:cs typeface="Calibri"/>
              </a:rPr>
              <a:t> </a:t>
            </a:r>
            <a:r>
              <a:rPr sz="500" dirty="0">
                <a:latin typeface="Calibri"/>
                <a:cs typeface="Calibri"/>
              </a:rPr>
              <a:t>1.</a:t>
            </a:r>
            <a:r>
              <a:rPr sz="500" spc="10" dirty="0">
                <a:latin typeface="Calibri"/>
                <a:cs typeface="Calibri"/>
              </a:rPr>
              <a:t> </a:t>
            </a:r>
            <a:r>
              <a:rPr sz="500" dirty="0">
                <a:latin typeface="Calibri"/>
                <a:cs typeface="Calibri"/>
              </a:rPr>
              <a:t>—</a:t>
            </a:r>
            <a:r>
              <a:rPr sz="500" spc="10" dirty="0">
                <a:latin typeface="Calibri"/>
                <a:cs typeface="Calibri"/>
              </a:rPr>
              <a:t> </a:t>
            </a:r>
            <a:r>
              <a:rPr sz="500" spc="-35" dirty="0">
                <a:latin typeface="Calibri"/>
                <a:cs typeface="Calibri"/>
              </a:rPr>
              <a:t>P.</a:t>
            </a:r>
            <a:r>
              <a:rPr sz="500" spc="5" dirty="0">
                <a:latin typeface="Calibri"/>
                <a:cs typeface="Calibri"/>
              </a:rPr>
              <a:t> </a:t>
            </a:r>
            <a:r>
              <a:rPr sz="500" dirty="0">
                <a:latin typeface="Calibri"/>
                <a:cs typeface="Calibri"/>
              </a:rPr>
              <a:t>8–15.</a:t>
            </a:r>
            <a:r>
              <a:rPr sz="500" spc="10" dirty="0">
                <a:latin typeface="Calibri"/>
                <a:cs typeface="Calibri"/>
              </a:rPr>
              <a:t> </a:t>
            </a:r>
            <a:r>
              <a:rPr sz="500" spc="-50" dirty="0">
                <a:latin typeface="Calibri"/>
                <a:cs typeface="Calibri"/>
              </a:rPr>
              <a:t>—</a:t>
            </a:r>
            <a:r>
              <a:rPr sz="500" spc="500" dirty="0">
                <a:latin typeface="Calibri"/>
                <a:cs typeface="Calibri"/>
              </a:rPr>
              <a:t> </a:t>
            </a:r>
            <a:r>
              <a:rPr sz="500" spc="-10" dirty="0">
                <a:latin typeface="Calibri"/>
                <a:cs typeface="Calibri"/>
              </a:rPr>
              <a:t>DOI:10.3103/S1068335623601796.</a:t>
            </a:r>
            <a:endParaRPr sz="500" dirty="0">
              <a:latin typeface="Calibri"/>
              <a:cs typeface="Calibri"/>
            </a:endParaRPr>
          </a:p>
        </p:txBody>
      </p:sp>
      <p:sp>
        <p:nvSpPr>
          <p:cNvPr id="15" name="object 15"/>
          <p:cNvSpPr txBox="1"/>
          <p:nvPr/>
        </p:nvSpPr>
        <p:spPr>
          <a:xfrm>
            <a:off x="4387570" y="3339600"/>
            <a:ext cx="170180" cy="101600"/>
          </a:xfrm>
          <a:prstGeom prst="rect">
            <a:avLst/>
          </a:prstGeom>
        </p:spPr>
        <p:txBody>
          <a:bodyPr vert="horz" wrap="square" lIns="0" tIns="12065" rIns="0" bIns="0" rtlCol="0">
            <a:spAutoFit/>
          </a:bodyPr>
          <a:lstStyle/>
          <a:p>
            <a:pPr marL="12700">
              <a:lnSpc>
                <a:spcPct val="100000"/>
              </a:lnSpc>
              <a:spcBef>
                <a:spcPts val="95"/>
              </a:spcBef>
            </a:pPr>
            <a:r>
              <a:rPr sz="500" b="1" dirty="0">
                <a:latin typeface="Calibri"/>
                <a:cs typeface="Calibri"/>
              </a:rPr>
              <a:t>9</a:t>
            </a:r>
            <a:r>
              <a:rPr sz="500" b="1" spc="-35" dirty="0">
                <a:latin typeface="Calibri"/>
                <a:cs typeface="Calibri"/>
              </a:rPr>
              <a:t> </a:t>
            </a:r>
            <a:r>
              <a:rPr sz="500" b="1" dirty="0">
                <a:latin typeface="Calibri"/>
                <a:cs typeface="Calibri"/>
              </a:rPr>
              <a:t>/</a:t>
            </a:r>
            <a:r>
              <a:rPr sz="500" b="1" spc="-30" dirty="0">
                <a:latin typeface="Calibri"/>
                <a:cs typeface="Calibri"/>
              </a:rPr>
              <a:t> </a:t>
            </a:r>
            <a:r>
              <a:rPr sz="500" b="1" spc="-25" dirty="0">
                <a:latin typeface="Calibri"/>
                <a:cs typeface="Calibri"/>
              </a:rPr>
              <a:t>31</a:t>
            </a:r>
            <a:endParaRPr sz="500">
              <a:latin typeface="Calibri"/>
              <a:cs typeface="Calibri"/>
            </a:endParaRPr>
          </a:p>
        </p:txBody>
      </p:sp>
      <p:sp>
        <p:nvSpPr>
          <p:cNvPr id="17" name="object 2">
            <a:extLst>
              <a:ext uri="{FF2B5EF4-FFF2-40B4-BE49-F238E27FC236}">
                <a16:creationId xmlns:a16="http://schemas.microsoft.com/office/drawing/2014/main" id="{78FB3274-1B61-5221-5906-A4D1FBDAB144}"/>
              </a:ext>
            </a:extLst>
          </p:cNvPr>
          <p:cNvSpPr txBox="1"/>
          <p:nvPr/>
        </p:nvSpPr>
        <p:spPr>
          <a:xfrm>
            <a:off x="1619249" y="7113"/>
            <a:ext cx="747243" cy="89127"/>
          </a:xfrm>
          <a:prstGeom prst="rect">
            <a:avLst/>
          </a:prstGeom>
        </p:spPr>
        <p:txBody>
          <a:bodyPr vert="horz" wrap="square" lIns="0" tIns="12065" rIns="0" bIns="0" rtlCol="0">
            <a:spAutoFit/>
          </a:bodyPr>
          <a:lstStyle/>
          <a:p>
            <a:pPr marL="12700">
              <a:spcBef>
                <a:spcPts val="95"/>
              </a:spcBef>
            </a:pPr>
            <a:r>
              <a:rPr lang="en-US" sz="500" b="1" spc="-10" dirty="0">
                <a:solidFill>
                  <a:srgbClr val="FFFFFF"/>
                </a:solidFill>
                <a:latin typeface="Calibri"/>
                <a:cs typeface="Calibri"/>
              </a:rPr>
              <a:t>Ensuring national security</a:t>
            </a:r>
            <a:endParaRPr lang="ru-RU" sz="500" dirty="0">
              <a:latin typeface="Calibri"/>
              <a:cs typeface="Calibri"/>
            </a:endParaRPr>
          </a:p>
        </p:txBody>
      </p:sp>
      <p:sp>
        <p:nvSpPr>
          <p:cNvPr id="18" name="object 2">
            <a:extLst>
              <a:ext uri="{FF2B5EF4-FFF2-40B4-BE49-F238E27FC236}">
                <a16:creationId xmlns:a16="http://schemas.microsoft.com/office/drawing/2014/main" id="{492763D8-39B8-A450-005B-D21C478D2928}"/>
              </a:ext>
            </a:extLst>
          </p:cNvPr>
          <p:cNvSpPr txBox="1"/>
          <p:nvPr/>
        </p:nvSpPr>
        <p:spPr>
          <a:xfrm>
            <a:off x="2323147" y="7113"/>
            <a:ext cx="1652636" cy="178895"/>
          </a:xfrm>
          <a:prstGeom prst="rect">
            <a:avLst/>
          </a:prstGeom>
        </p:spPr>
        <p:txBody>
          <a:bodyPr vert="horz" wrap="square" lIns="0" tIns="12065" rIns="0" bIns="0" rtlCol="0">
            <a:spAutoFit/>
          </a:bodyPr>
          <a:lstStyle/>
          <a:p>
            <a:pPr marL="12700" algn="l">
              <a:spcBef>
                <a:spcPts val="95"/>
              </a:spcBef>
            </a:pPr>
            <a:r>
              <a:rPr lang="en-US" sz="500" b="1" spc="-10" dirty="0">
                <a:solidFill>
                  <a:srgbClr val="FFFFFF"/>
                </a:solidFill>
                <a:latin typeface="Calibri"/>
                <a:cs typeface="Calibri"/>
              </a:rPr>
              <a:t>Control of nuclear activities — a new era of transparency</a:t>
            </a:r>
          </a:p>
          <a:p>
            <a:pPr marL="12700" algn="l">
              <a:spcBef>
                <a:spcPts val="95"/>
              </a:spcBef>
            </a:pPr>
            <a:endParaRPr lang="ru-RU" sz="500" dirty="0">
              <a:latin typeface="Calibri"/>
              <a:cs typeface="Calibri"/>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5008</TotalTime>
  <Words>4397</Words>
  <Application>Microsoft Macintosh PowerPoint</Application>
  <PresentationFormat>Произвольный</PresentationFormat>
  <Paragraphs>470</Paragraphs>
  <Slides>31</Slides>
  <Notes>30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MingLiU_HKSCS-ExtB</vt:lpstr>
      <vt:lpstr>Aptos</vt:lpstr>
      <vt:lpstr>Calibri</vt:lpstr>
      <vt:lpstr>Cambria</vt:lpstr>
      <vt:lpstr>Georgia</vt:lpstr>
      <vt:lpstr>Roboto Bk</vt:lpstr>
      <vt:lpstr>Sitka Text</vt:lpstr>
      <vt:lpstr>Times New Roman</vt:lpstr>
      <vt:lpstr>Office Theme</vt:lpstr>
      <vt:lpstr>«Practical applications of neutrinos»</vt:lpstr>
      <vt:lpstr>Using neutrinos as a strategic resource of the XXI century</vt:lpstr>
      <vt:lpstr>Unprecedented technology race</vt:lpstr>
      <vt:lpstr>Презентация PowerPoint</vt:lpstr>
      <vt:lpstr>Technology Readiness Level</vt:lpstr>
      <vt:lpstr>Key directions for the development of neutrino technologies</vt:lpstr>
      <vt:lpstr>Physical principles of the nuclear activity control method</vt:lpstr>
      <vt:lpstr>Proof of reactor monitoring feasibility. NUCIFER experiment</vt:lpstr>
      <vt:lpstr>Monitoring of the Kalinin Nuclear Power Plant. DANSS detector Detector of the reactor AntiNeutrino based on Solid Scintillator</vt:lpstr>
      <vt:lpstr>Monitoring of the Kalinin Nuclear Power Plant. iDREAM detector Industrial Detector of REactor Antineutrinos for Monitoring</vt:lpstr>
      <vt:lpstr>Operation without underground shielding. PROSPECT experiment Precision Reactor Oscillation and Spectrum Experiment</vt:lpstr>
      <vt:lpstr>Презентация PowerPoint</vt:lpstr>
      <vt:lpstr>Differentiation of isotopic composition. Daya Bay experiment</vt:lpstr>
      <vt:lpstr>Презентация PowerPoint</vt:lpstr>
      <vt:lpstr>Презентация PowerPoint</vt:lpstr>
      <vt:lpstr>Презентация PowerPoint</vt:lpstr>
      <vt:lpstr>On the path to detecting submarines?</vt:lpstr>
      <vt:lpstr>First successful experiment on information transmission via neutrinos at Fermilab</vt:lpstr>
      <vt:lpstr>First successful experiment on information transmission via neutrinos at Fermilab</vt:lpstr>
      <vt:lpstr>POSITRINO project Positioning, NavigatION and TIMing with neutrino particles</vt:lpstr>
      <vt:lpstr>Презентация PowerPoint</vt:lpstr>
      <vt:lpstr>Geoneutrinos: a window into Earth's internal structure Direct measurement of the planet's radiogenic heat</vt:lpstr>
      <vt:lpstr>KamLAND. Pioneer in geoneutrino registration Kamioka Liquid Scintillator Antineutrino Detector</vt:lpstr>
      <vt:lpstr>Precision measurements of geoneutrinos. Borexino</vt:lpstr>
      <vt:lpstr>Measurement of Earth's internal structure. IceCube experiment</vt:lpstr>
      <vt:lpstr>COHERENT experiment Coherent elastic neutrino-nucleus scattering (CE𝜈NS)</vt:lpstr>
      <vt:lpstr>VIDARR project Verification Instrument for Deep Analysis of Reactor Radionuclides</vt:lpstr>
      <vt:lpstr>MiniCHANDLER detector Mini Carbon Hydrogen AntiNeutrino Detector with a Lithium Enhanced Raghavan‐optical‐lattice</vt:lpstr>
      <vt:lpstr>Limit of miniaturization: NUCLEUS experiment Cryogenic bolometers for CE𝜈NS detection</vt:lpstr>
      <vt:lpstr>Conclusions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подходы к прикладному использованию нейтрино» </dc:title>
  <dc:creator>Максим Верховцев</dc:creator>
  <cp:lastModifiedBy>Maksim Verkhovtsev</cp:lastModifiedBy>
  <cp:revision>9</cp:revision>
  <dcterms:created xsi:type="dcterms:W3CDTF">2025-08-19T06:02:11Z</dcterms:created>
  <dcterms:modified xsi:type="dcterms:W3CDTF">2025-08-27T08:52:57Z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2025-07-04T00:00:00Z</vt:filetime>
  </property>
  <property fmtid="{D5CDD505-2E9C-101B-9397-08002B2CF9AE}" pid="3" name="Creator">
    <vt:lpwstr>LaTeX with Beamer class</vt:lpwstr>
  </property>
  <property fmtid="{D5CDD505-2E9C-101B-9397-08002B2CF9AE}" pid="4" name="LastSaved">
    <vt:filetime>2025-08-19T00:00:00Z</vt:filetime>
  </property>
  <property fmtid="{D5CDD505-2E9C-101B-9397-08002B2CF9AE}" pid="5" name="Producer">
    <vt:lpwstr>MiKTeX-dvipdfmx (20250410)</vt:lpwstr>
  </property>
</Properties>
</file>