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 id="2147483679" r:id="rId4"/>
    <p:sldMasterId id="2147483693" r:id="rId5"/>
    <p:sldMasterId id="2147483780" r:id="rId6"/>
  </p:sldMasterIdLst>
  <p:notesMasterIdLst>
    <p:notesMasterId r:id="rId34"/>
  </p:notesMasterIdLst>
  <p:sldIdLst>
    <p:sldId id="691" r:id="rId7"/>
    <p:sldId id="1248" r:id="rId8"/>
    <p:sldId id="1305" r:id="rId9"/>
    <p:sldId id="1263" r:id="rId10"/>
    <p:sldId id="1850" r:id="rId11"/>
    <p:sldId id="1884" r:id="rId12"/>
    <p:sldId id="331" r:id="rId13"/>
    <p:sldId id="1881" r:id="rId14"/>
    <p:sldId id="1848" r:id="rId15"/>
    <p:sldId id="1849" r:id="rId16"/>
    <p:sldId id="1845" r:id="rId17"/>
    <p:sldId id="1146" r:id="rId18"/>
    <p:sldId id="1878" r:id="rId19"/>
    <p:sldId id="1847" r:id="rId20"/>
    <p:sldId id="1862" r:id="rId21"/>
    <p:sldId id="1880" r:id="rId22"/>
    <p:sldId id="1872" r:id="rId23"/>
    <p:sldId id="1888" r:id="rId24"/>
    <p:sldId id="1889" r:id="rId25"/>
    <p:sldId id="1162" r:id="rId26"/>
    <p:sldId id="1229" r:id="rId27"/>
    <p:sldId id="1132" r:id="rId28"/>
    <p:sldId id="1240" r:id="rId29"/>
    <p:sldId id="1171" r:id="rId30"/>
    <p:sldId id="1237" r:id="rId31"/>
    <p:sldId id="1874" r:id="rId32"/>
    <p:sldId id="1873" r:id="rId33"/>
  </p:sldIdLst>
  <p:sldSz cx="12192000" cy="6858000"/>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0E45CE2-93FF-4CF2-8BDC-F4E6AC34D4DD}">
          <p14:sldIdLst>
            <p14:sldId id="691"/>
            <p14:sldId id="1248"/>
            <p14:sldId id="1305"/>
            <p14:sldId id="1263"/>
            <p14:sldId id="1850"/>
            <p14:sldId id="1884"/>
            <p14:sldId id="331"/>
            <p14:sldId id="1881"/>
            <p14:sldId id="1848"/>
            <p14:sldId id="1849"/>
            <p14:sldId id="1845"/>
            <p14:sldId id="1146"/>
            <p14:sldId id="1878"/>
            <p14:sldId id="1847"/>
            <p14:sldId id="1862"/>
            <p14:sldId id="1880"/>
            <p14:sldId id="1872"/>
            <p14:sldId id="1888"/>
            <p14:sldId id="1889"/>
            <p14:sldId id="1162"/>
            <p14:sldId id="1229"/>
            <p14:sldId id="1132"/>
            <p14:sldId id="1240"/>
            <p14:sldId id="1171"/>
            <p14:sldId id="1237"/>
            <p14:sldId id="1874"/>
            <p14:sldId id="18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FF"/>
    <a:srgbClr val="646464"/>
    <a:srgbClr val="CB980E"/>
    <a:srgbClr val="DD6F99"/>
    <a:srgbClr val="FFABA4"/>
    <a:srgbClr val="4F81BD"/>
    <a:srgbClr val="FFC000"/>
    <a:srgbClr val="D2DEEF"/>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0" autoAdjust="0"/>
    <p:restoredTop sz="81041" autoAdjust="0"/>
  </p:normalViewPr>
  <p:slideViewPr>
    <p:cSldViewPr>
      <p:cViewPr varScale="1">
        <p:scale>
          <a:sx n="59" d="100"/>
          <a:sy n="59" d="100"/>
        </p:scale>
        <p:origin x="760" y="68"/>
      </p:cViewPr>
      <p:guideLst>
        <p:guide orient="horz" pos="2160"/>
        <p:guide pos="3840"/>
      </p:guideLst>
    </p:cSldViewPr>
  </p:slideViewPr>
  <p:outlineViewPr>
    <p:cViewPr>
      <p:scale>
        <a:sx n="33" d="100"/>
        <a:sy n="33" d="100"/>
      </p:scale>
      <p:origin x="0" y="-12656"/>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5CCF90B-7BCB-499A-B31A-E6FB996C7827}" type="datetimeFigureOut">
              <a:rPr lang="zh-CN" altLang="en-US" smtClean="0"/>
              <a:t>2023/8/26</a:t>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BC166EA-FB6A-4F15-A6A1-96D080B6ABEC}" type="slidenum">
              <a:rPr lang="zh-CN" altLang="en-US" smtClean="0"/>
              <a:t>‹#›</a:t>
            </a:fld>
            <a:endParaRPr lang="zh-CN" altLang="en-US"/>
          </a:p>
        </p:txBody>
      </p:sp>
    </p:spTree>
    <p:extLst>
      <p:ext uri="{BB962C8B-B14F-4D97-AF65-F5344CB8AC3E}">
        <p14:creationId xmlns:p14="http://schemas.microsoft.com/office/powerpoint/2010/main" val="107078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xfrm>
            <a:off x="2286000" y="514350"/>
            <a:ext cx="4572000" cy="2571750"/>
          </a:xfrm>
          <a:ln/>
        </p:spPr>
      </p:sp>
      <p:sp>
        <p:nvSpPr>
          <p:cNvPr id="10243" name="备注占位符 2"/>
          <p:cNvSpPr>
            <a:spLocks noGrp="1"/>
          </p:cNvSpPr>
          <p:nvPr>
            <p:ph type="body" idx="1"/>
          </p:nvPr>
        </p:nvSpPr>
        <p:spPr>
          <a:noFill/>
        </p:spPr>
        <p:txBody>
          <a:bodyPr/>
          <a:lstStyle/>
          <a:p>
            <a:pPr eaLnBrk="1" hangingPunct="1">
              <a:spcBef>
                <a:spcPct val="0"/>
              </a:spcBef>
            </a:pPr>
            <a:r>
              <a:rPr lang="en-US" altLang="zh-CN" dirty="0">
                <a:latin typeface="Arial" panose="020B0604020202020204" pitchFamily="34" charset="0"/>
              </a:rPr>
              <a:t>Because professor Wang cannot attend the conference, I will give the talk instead of him.</a:t>
            </a:r>
            <a:endParaRPr lang="zh-CN" altLang="en-US" dirty="0">
              <a:latin typeface="Arial" panose="020B0604020202020204" pitchFamily="34" charset="0"/>
            </a:endParaRPr>
          </a:p>
        </p:txBody>
      </p:sp>
      <p:sp>
        <p:nvSpPr>
          <p:cNvPr id="10244" name="灯片编号占位符 3"/>
          <p:cNvSpPr>
            <a:spLocks noGrp="1"/>
          </p:cNvSpPr>
          <p:nvPr>
            <p:ph type="sldNum" sz="quarter" idx="5"/>
          </p:nvPr>
        </p:nvSpPr>
        <p:spPr>
          <a:noFill/>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B0C4A1E9-9A34-4002-8227-966D40C44119}" type="slidenum">
              <a:rPr lang="zh-CN" altLang="en-US" smtClean="0">
                <a:latin typeface="Arial" panose="020B0604020202020204" pitchFamily="34" charset="0"/>
                <a:ea typeface="宋体" panose="02010600030101010101" pitchFamily="2" charset="-122"/>
              </a:rPr>
              <a:pPr/>
              <a:t>1</a:t>
            </a:fld>
            <a:endParaRPr lang="zh-CN" altLang="en-US">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6142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200" kern="1200" dirty="0">
                <a:solidFill>
                  <a:schemeClr val="tx1"/>
                </a:solidFill>
                <a:effectLst/>
                <a:latin typeface="+mn-lt"/>
                <a:ea typeface="+mn-ea"/>
                <a:cs typeface="+mn-cs"/>
              </a:rPr>
              <a:t>Another experiment at CJPL-I is CDEX-10 experiment. In this stage, we made two important changes. To increase the Ge target mass, we designed a string </a:t>
            </a:r>
            <a:r>
              <a:rPr lang="en-US" altLang="zh-CN" sz="1200" kern="1200" dirty="0" err="1">
                <a:solidFill>
                  <a:schemeClr val="tx1"/>
                </a:solidFill>
                <a:effectLst/>
                <a:latin typeface="+mn-lt"/>
                <a:ea typeface="+mn-ea"/>
                <a:cs typeface="+mn-cs"/>
              </a:rPr>
              <a:t>pPCGe</a:t>
            </a:r>
            <a:r>
              <a:rPr lang="en-US" altLang="zh-CN" sz="1200" kern="1200" dirty="0">
                <a:solidFill>
                  <a:schemeClr val="tx1"/>
                </a:solidFill>
                <a:effectLst/>
                <a:latin typeface="+mn-lt"/>
                <a:ea typeface="+mn-ea"/>
                <a:cs typeface="+mn-cs"/>
              </a:rPr>
              <a:t> detectors. The system has 3 strings, in each string there are 3 Ge crystals and they are sealed in the copper cryostat. To reduce the passive shielding background, the detector strings are directly immersed into LN2. LN2 has low radioactivity compared with traditional heavy shield, because there are almost no U/Th radioactivity isotopes in it. CDEX-10 successfully proves the feasibility of Ge array and the LN2 as the passive shielding instead of heavy traditional shielding Pb/Cu.</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Using above theses two detectors, we published Many world-level DM physics results in last 10 years.</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10</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68455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addition to dark matter detection, we also use the high-purity germanium detector to explore neutrino-less double beta decay. High purity germanium technology has the following advantages. First, it has the best energy resolution and high Q value, which can reach less than 0.12%; There is also a high detection efficiency, high purity, mature enrichment technology, can reach 86%. In addition, it can be modularized and array, to increase the detector mass.</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11</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4182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CJPL-I, We use two prototype detectors, CDEX-1 </a:t>
            </a:r>
            <a:r>
              <a:rPr lang="en-US" altLang="zh-CN" sz="1200" kern="1200" dirty="0" err="1">
                <a:solidFill>
                  <a:schemeClr val="tx1"/>
                </a:solidFill>
                <a:effectLst/>
                <a:latin typeface="+mn-lt"/>
                <a:ea typeface="+mn-ea"/>
                <a:cs typeface="+mn-cs"/>
              </a:rPr>
              <a:t>pPCGe</a:t>
            </a:r>
            <a:r>
              <a:rPr lang="en-US" altLang="zh-CN" sz="1200" kern="1200" dirty="0">
                <a:solidFill>
                  <a:schemeClr val="tx1"/>
                </a:solidFill>
                <a:effectLst/>
                <a:latin typeface="+mn-lt"/>
                <a:ea typeface="+mn-ea"/>
                <a:cs typeface="+mn-cs"/>
              </a:rPr>
              <a:t> and natural BEGe detector to study 0vbb experiment. And get the sensitivity one order less than Gerda-I. However, We successfully established the data analysis procedure and event selection method. These two detectors are both commercial product with traditional cold finger cooling system and copper cryostat. Through these two experiment, we get the experience that here, The high energy spectrum range clearly show that the primary background from this type of detector, one is U/Th from the materials near crystal like crystal holder, electronics, copper cup; the other is cosmogenic radioactive isotopes in Ge and copper.</a:t>
            </a:r>
            <a:endParaRPr lang="zh-CN" altLang="zh-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70F3D-FCC6-40B8-8810-CA06CA1B58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806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So how to improve the sensitivity? Based on the previous experience, The first is increase the effective exposure and more important is suppress the background. For the first we should increase the mass of detector, and for 0vbb Ge enriched should be done. For the background control, we need a deep and larger space in underground Laboratory. As to the dominate cosmogenic background, we should optimize the exposure time of Ge on the ground in the production, transportation and storage processes. The other method is to do the enrichment, which is effective way to suppress some cosmogenic isotopes like H-3 in dark matter search. Another important method is to decrease the background from the material surrounding the crystal. Change passive shielding to LN. Immersed crystal directly into LN, in order to remove the cold finger and cryostat system. Upgrade to the home made LB, LT, LN electronics. Another improvement is to use the </a:t>
            </a:r>
            <a:r>
              <a:rPr lang="en-US" altLang="zh-CN" sz="1200" kern="1200" dirty="0" err="1">
                <a:solidFill>
                  <a:schemeClr val="tx1"/>
                </a:solidFill>
                <a:effectLst/>
                <a:latin typeface="+mn-lt"/>
                <a:ea typeface="+mn-ea"/>
                <a:cs typeface="+mn-cs"/>
              </a:rPr>
              <a:t>LAr</a:t>
            </a:r>
            <a:r>
              <a:rPr lang="en-US" altLang="zh-CN" sz="1200" kern="1200" dirty="0">
                <a:solidFill>
                  <a:schemeClr val="tx1"/>
                </a:solidFill>
                <a:effectLst/>
                <a:latin typeface="+mn-lt"/>
                <a:ea typeface="+mn-ea"/>
                <a:cs typeface="+mn-cs"/>
              </a:rPr>
              <a:t> veto system to suppress the background</a:t>
            </a:r>
            <a:endParaRPr lang="en-US" altLang="zh-CN"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70F3D-FCC6-40B8-8810-CA06CA1B58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420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At CJPL-II, for the next generation of CDEX experiments, we are now building CDEX-50 and CDEX-300v program, whose targets are dark matter search and 0vbb, respectively.</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14</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370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BC166EA-FB6A-4F15-A6A1-96D080B6ABEC}" type="slidenum">
              <a:rPr lang="zh-CN" altLang="en-US" smtClean="0"/>
              <a:t>15</a:t>
            </a:fld>
            <a:endParaRPr lang="zh-CN" altLang="en-US"/>
          </a:p>
        </p:txBody>
      </p:sp>
    </p:spTree>
    <p:extLst>
      <p:ext uri="{BB962C8B-B14F-4D97-AF65-F5344CB8AC3E}">
        <p14:creationId xmlns:p14="http://schemas.microsoft.com/office/powerpoint/2010/main" val="370423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200" kern="1200" dirty="0">
                <a:solidFill>
                  <a:schemeClr val="tx1"/>
                </a:solidFill>
                <a:effectLst/>
                <a:latin typeface="+mn-lt"/>
                <a:ea typeface="+mn-ea"/>
                <a:cs typeface="+mn-cs"/>
              </a:rPr>
              <a:t>CDEX-300v Experiment will be carried on in CJPL-II. The passive shielding changes to large LN cooling and shielding system and it provides over 6m thick LN2, which can support an effective shielding against ambient radioactivity. </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16</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075257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200" kern="1200" dirty="0">
                <a:solidFill>
                  <a:schemeClr val="tx1"/>
                </a:solidFill>
                <a:effectLst/>
                <a:latin typeface="+mn-lt"/>
                <a:ea typeface="+mn-ea"/>
                <a:cs typeface="+mn-cs"/>
              </a:rPr>
              <a:t>CDEX-300 program, there are 19 detector strings, each have 11 crystals, the total mass is about 300 kg. the enriched 76Ge array are placed into a </a:t>
            </a:r>
            <a:r>
              <a:rPr lang="en-US" altLang="zh-CN" sz="1200" kern="1200" dirty="0" err="1">
                <a:solidFill>
                  <a:schemeClr val="tx1"/>
                </a:solidFill>
                <a:effectLst/>
                <a:latin typeface="+mn-lt"/>
                <a:ea typeface="+mn-ea"/>
                <a:cs typeface="+mn-cs"/>
              </a:rPr>
              <a:t>LAr</a:t>
            </a:r>
            <a:r>
              <a:rPr lang="en-US" altLang="zh-CN" sz="1200" kern="1200" dirty="0">
                <a:solidFill>
                  <a:schemeClr val="tx1"/>
                </a:solidFill>
                <a:effectLst/>
                <a:latin typeface="+mn-lt"/>
                <a:ea typeface="+mn-ea"/>
                <a:cs typeface="+mn-cs"/>
              </a:rPr>
              <a:t> veto system and both of them are placed into the LN2 tank.</a:t>
            </a:r>
            <a:endParaRPr lang="zh-CN" altLang="en-US" dirty="0">
              <a:latin typeface="Arial" panose="020B0604020202020204" pitchFamily="34" charset="0"/>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17</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78205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200" kern="1200" dirty="0">
                <a:solidFill>
                  <a:schemeClr val="tx1"/>
                </a:solidFill>
                <a:effectLst/>
                <a:latin typeface="+mn-lt"/>
                <a:ea typeface="+mn-ea"/>
                <a:cs typeface="+mn-cs"/>
              </a:rPr>
              <a:t>The enriched BEGe units have low quality and low background design. And we upgrade the electronics to ASIC based on the CMOS techniques with low background low Temp. design.</a:t>
            </a:r>
            <a:endParaRPr lang="zh-CN" altLang="en-US" dirty="0">
              <a:latin typeface="Arial" panose="020B0604020202020204" pitchFamily="34" charset="0"/>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18</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40392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Here is the simulation result for CDEX-300𝝂 Background Model. We can clearly see that the background mainly comes from crystal surrounding material, electronics and cosmogenic isotopes in Ge. </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66EA-FB6A-4F15-A6A1-96D080B6ABE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6359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xfrm>
            <a:off x="2286000" y="514350"/>
            <a:ext cx="4572000" cy="2571750"/>
          </a:xfrm>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anose="020B0604020202020204" pitchFamily="34" charset="0"/>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2</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14872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spcBef>
                <a:spcPts val="0"/>
              </a:spcBef>
              <a:buFont typeface="Wingdings" panose="05000000000000000000" pitchFamily="2" charset="2"/>
              <a:buNone/>
            </a:pPr>
            <a:r>
              <a:rPr lang="en-US" altLang="zh-CN" sz="1200" kern="1200" dirty="0">
                <a:solidFill>
                  <a:schemeClr val="tx1"/>
                </a:solidFill>
                <a:effectLst/>
                <a:latin typeface="+mn-lt"/>
                <a:ea typeface="+mn-ea"/>
                <a:cs typeface="+mn-cs"/>
              </a:rPr>
              <a:t>CDEX-300 is now under construction and plan to run in 2027. The projected BI @ ROI is ten to minus 4 </a:t>
            </a:r>
            <a:r>
              <a:rPr lang="en-US" altLang="zh-CN" sz="1200" kern="1200" dirty="0" err="1">
                <a:solidFill>
                  <a:schemeClr val="tx1"/>
                </a:solidFill>
                <a:effectLst/>
                <a:latin typeface="+mn-lt"/>
                <a:ea typeface="+mn-ea"/>
                <a:cs typeface="+mn-cs"/>
              </a:rPr>
              <a:t>cpkky</a:t>
            </a:r>
            <a:r>
              <a:rPr lang="en-US" altLang="zh-CN" sz="1200" kern="1200" dirty="0">
                <a:solidFill>
                  <a:schemeClr val="tx1"/>
                </a:solidFill>
                <a:effectLst/>
                <a:latin typeface="+mn-lt"/>
                <a:ea typeface="+mn-ea"/>
                <a:cs typeface="+mn-cs"/>
              </a:rPr>
              <a:t>, that is five times lower that the Gerda-II result which is the most sensitive experiment based on the Ge technology and projected half life is 5 times longer than </a:t>
            </a:r>
            <a:r>
              <a:rPr lang="en-US" altLang="zh-CN" sz="1200" kern="1200" dirty="0" err="1">
                <a:solidFill>
                  <a:schemeClr val="tx1"/>
                </a:solidFill>
                <a:effectLst/>
                <a:latin typeface="+mn-lt"/>
                <a:ea typeface="+mn-ea"/>
                <a:cs typeface="+mn-cs"/>
              </a:rPr>
              <a:t>gerda</a:t>
            </a:r>
            <a:r>
              <a:rPr lang="en-US" altLang="zh-CN" sz="1200" kern="1200" dirty="0">
                <a:solidFill>
                  <a:schemeClr val="tx1"/>
                </a:solidFill>
                <a:effectLst/>
                <a:latin typeface="+mn-lt"/>
                <a:ea typeface="+mn-ea"/>
                <a:cs typeface="+mn-cs"/>
              </a:rPr>
              <a:t>-II result and similar with the Legend-200 projection</a:t>
            </a:r>
            <a:r>
              <a:rPr lang="zh-CN" altLang="en-US" sz="1200" strike="sngStrike" kern="1200" dirty="0">
                <a:solidFill>
                  <a:schemeClr val="tx1"/>
                </a:solidFill>
                <a:effectLst/>
                <a:latin typeface="+mn-lt"/>
                <a:ea typeface="+mn-ea"/>
                <a:cs typeface="+mn-cs"/>
              </a:rPr>
              <a:t>。</a:t>
            </a:r>
            <a:endParaRPr lang="en-US" altLang="zh-CN" sz="1200" b="1" dirty="0">
              <a:latin typeface="Calibri" panose="020F0502020204030204" pitchFamily="34" charset="0"/>
              <a:ea typeface="黑体" panose="02010609060101010101" pitchFamily="49" charset="-122"/>
              <a:cs typeface="Calibri" panose="020F050202020403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70F3D-FCC6-40B8-8810-CA06CA1B58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71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xfrm>
            <a:off x="2286000" y="514350"/>
            <a:ext cx="4572000" cy="2571750"/>
          </a:xfrm>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200" kern="1200" dirty="0">
                <a:solidFill>
                  <a:schemeClr val="tx1"/>
                </a:solidFill>
                <a:effectLst/>
                <a:latin typeface="+mn-lt"/>
                <a:ea typeface="+mn-ea"/>
                <a:cs typeface="+mn-cs"/>
              </a:rPr>
              <a:t>To achieve the target, several key technologies are required. Home made Ge detector fabrication is one of them. It is too expensive to buy commercial detectors,</a:t>
            </a:r>
            <a:r>
              <a:rPr lang="en-US" altLang="zh-CN" sz="1200" strike="noStrike"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 can not afford when the mass reach to order of 100 kg. The more important is that it is impossible to optimize the performance and background of the detector according to our requirements of the experiment. The optimization here includes germanium crystal design optimization, materials screening near the crystal, such as electronics, the structure of various materials. So CDEX has been working on the detector fabrication for many years, and successful made different types of Ge detectors, including coaxial/</a:t>
            </a:r>
            <a:r>
              <a:rPr lang="en-US" altLang="zh-CN" sz="1200" kern="1200" dirty="0" err="1">
                <a:solidFill>
                  <a:schemeClr val="tx1"/>
                </a:solidFill>
                <a:effectLst/>
                <a:latin typeface="+mn-lt"/>
                <a:ea typeface="+mn-ea"/>
                <a:cs typeface="+mn-cs"/>
              </a:rPr>
              <a:t>PCGe</a:t>
            </a:r>
            <a:r>
              <a:rPr lang="en-US" altLang="zh-CN" sz="1200" kern="1200" dirty="0">
                <a:solidFill>
                  <a:schemeClr val="tx1"/>
                </a:solidFill>
                <a:effectLst/>
                <a:latin typeface="+mn-lt"/>
                <a:ea typeface="+mn-ea"/>
                <a:cs typeface="+mn-cs"/>
              </a:rPr>
              <a:t>/ BEGe/ICPC and has the good long term stability. We can see from this pic., </a:t>
            </a:r>
            <a:r>
              <a:rPr lang="en-US" altLang="zh-CN" sz="1200" kern="1200" dirty="0" err="1">
                <a:solidFill>
                  <a:schemeClr val="tx1"/>
                </a:solidFill>
                <a:effectLst/>
                <a:latin typeface="+mn-lt"/>
                <a:ea typeface="+mn-ea"/>
                <a:cs typeface="+mn-cs"/>
              </a:rPr>
              <a:t>overing</a:t>
            </a:r>
            <a:r>
              <a:rPr lang="en-US" altLang="zh-CN" sz="1200" kern="1200" dirty="0">
                <a:solidFill>
                  <a:schemeClr val="tx1"/>
                </a:solidFill>
                <a:effectLst/>
                <a:latin typeface="+mn-lt"/>
                <a:ea typeface="+mn-ea"/>
                <a:cs typeface="+mn-cs"/>
              </a:rPr>
              <a:t> 1200 days the energy resolution of one detector has good stability.</a:t>
            </a:r>
          </a:p>
          <a:p>
            <a:endParaRPr lang="en-US" altLang="zh-CN" sz="1200" kern="1200" dirty="0">
              <a:solidFill>
                <a:schemeClr val="tx1"/>
              </a:solidFill>
              <a:effectLst/>
              <a:latin typeface="+mn-lt"/>
              <a:ea typeface="+mn-ea"/>
              <a:cs typeface="+mn-cs"/>
            </a:endParaRPr>
          </a:p>
          <a:p>
            <a:r>
              <a:rPr lang="en-US" altLang="zh-CN" sz="1200" kern="1200" dirty="0" err="1">
                <a:solidFill>
                  <a:schemeClr val="tx1"/>
                </a:solidFill>
                <a:effectLst/>
                <a:latin typeface="+mn-lt"/>
                <a:ea typeface="+mn-ea"/>
                <a:cs typeface="+mn-cs"/>
              </a:rPr>
              <a:t>PCGe</a:t>
            </a:r>
            <a:r>
              <a:rPr lang="en-US" altLang="zh-CN" sz="1200" kern="1200" dirty="0">
                <a:solidFill>
                  <a:schemeClr val="tx1"/>
                </a:solidFill>
                <a:effectLst/>
                <a:latin typeface="+mn-lt"/>
                <a:ea typeface="+mn-ea"/>
                <a:cs typeface="+mn-cs"/>
              </a:rPr>
              <a:t> with low energy threshold usually used in DM search, BEGe has excellent energy resolution and good pulse shape discrimination to suppress the background (by discriminating single event from </a:t>
            </a:r>
            <a:r>
              <a:rPr lang="en-US" altLang="zh-CN" sz="1200" kern="1200" dirty="0" err="1">
                <a:solidFill>
                  <a:schemeClr val="tx1"/>
                </a:solidFill>
                <a:effectLst/>
                <a:latin typeface="+mn-lt"/>
                <a:ea typeface="+mn-ea"/>
                <a:cs typeface="+mn-cs"/>
              </a:rPr>
              <a:t>muliti</a:t>
            </a:r>
            <a:r>
              <a:rPr lang="en-US" altLang="zh-CN" sz="1200" kern="1200" dirty="0">
                <a:solidFill>
                  <a:schemeClr val="tx1"/>
                </a:solidFill>
                <a:effectLst/>
                <a:latin typeface="+mn-lt"/>
                <a:ea typeface="+mn-ea"/>
                <a:cs typeface="+mn-cs"/>
              </a:rPr>
              <a:t>-event), usually used in 0vbb experiment. Inverted Coaxial Point Contact, ICPC, has been developed in resent years, it combines the features of coaxial </a:t>
            </a:r>
            <a:r>
              <a:rPr lang="en-US" altLang="zh-CN" sz="1200" kern="1200" dirty="0" err="1">
                <a:solidFill>
                  <a:schemeClr val="tx1"/>
                </a:solidFill>
                <a:effectLst/>
                <a:latin typeface="+mn-lt"/>
                <a:ea typeface="+mn-ea"/>
                <a:cs typeface="+mn-cs"/>
              </a:rPr>
              <a:t>PCGe</a:t>
            </a:r>
            <a:r>
              <a:rPr lang="en-US" altLang="zh-CN" sz="1200" kern="1200" dirty="0">
                <a:solidFill>
                  <a:schemeClr val="tx1"/>
                </a:solidFill>
                <a:effectLst/>
                <a:latin typeface="+mn-lt"/>
                <a:ea typeface="+mn-ea"/>
                <a:cs typeface="+mn-cs"/>
              </a:rPr>
              <a:t> and BEGe, which has high mass, a very small point contact electrode, it can achieve low noise, low energy threshold and good pulse shape discrimination, Legend plan to use this type of Ge in its future legend 1T experiment. One ICPC over 1kg mass (with dimension of phi75mm*h64mm) has been successfully made by Tsinghua University. </a:t>
            </a:r>
            <a:endParaRPr lang="en-US" altLang="zh-CN" dirty="0">
              <a:latin typeface="Arial" panose="020B0604020202020204" pitchFamily="34" charset="0"/>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DFF5D2-40F4-42B2-A1A5-B3CB81DBD54F}" type="slidenum">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7297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Ge crystal growth is an important key technology especially to the ton scale experiment when the cosmogenic isotopes is one of the dominated background. The underground crystal growth and fabrication can effectively decrease the cosmogenic background, so it is necessary for us to master this technology and achieve crystal growth in CJPL. For more than 10 years work, CDEX has made good progress in the growth of small size of high purity germanium crystal, which can be successfully fabricated to germanium detector.</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BC166EA-FB6A-4F15-A6A1-96D080B6ABEC}" type="slidenum">
              <a:rPr lang="zh-CN" altLang="en-US" smtClean="0"/>
              <a:t>22</a:t>
            </a:fld>
            <a:endParaRPr lang="zh-CN" altLang="en-US"/>
          </a:p>
        </p:txBody>
      </p:sp>
    </p:spTree>
    <p:extLst>
      <p:ext uri="{BB962C8B-B14F-4D97-AF65-F5344CB8AC3E}">
        <p14:creationId xmlns:p14="http://schemas.microsoft.com/office/powerpoint/2010/main" val="3633488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As to the Ge-76 enrichment, in the international market, we can only buy Ge-76 from Russia and the other Europe’s Company, the production output is not high. It is said the production output is about ~100 kg/year. For security, we buy half from Russia company and half from China (China Atomic Energy Industry Corporation). Right now, we have the largest amount of enriched germanium powder in the world. More important is that the mass production power of enriched Ge material has been setup in China, and it is an important contribution to the international Ge-76 0vbb experiment community.</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BC166EA-FB6A-4F15-A6A1-96D080B6ABEC}" type="slidenum">
              <a:rPr lang="zh-CN" altLang="en-US" smtClean="0"/>
              <a:t>23</a:t>
            </a:fld>
            <a:endParaRPr lang="zh-CN" altLang="en-US"/>
          </a:p>
        </p:txBody>
      </p:sp>
    </p:spTree>
    <p:extLst>
      <p:ext uri="{BB962C8B-B14F-4D97-AF65-F5344CB8AC3E}">
        <p14:creationId xmlns:p14="http://schemas.microsoft.com/office/powerpoint/2010/main" val="284682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Another key technology is preamp. Traditional JFET Amplifier is not suitable for the next stage experiment because it can not work well in the LN2 Temp. ASIC preamp can work at the LN2 temp and the mass of ASIC chip is below 10 mg. It can help us to realize the low background. CDEX has successful built a system of 500g Ge with home made CMOS ASIC preamp immersed into LN2. And work with expected performance. The spectrum of this system are shown here.</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4BE62-0BEA-4DA3-A63F-8332A219A3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4923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xfrm>
            <a:off x="2286000" y="514350"/>
            <a:ext cx="4572000" cy="2571750"/>
          </a:xfrm>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LAr</a:t>
            </a:r>
            <a:r>
              <a:rPr lang="en-US" altLang="zh-CN" sz="1200" kern="1200" dirty="0">
                <a:solidFill>
                  <a:schemeClr val="tx1"/>
                </a:solidFill>
                <a:effectLst/>
                <a:latin typeface="+mn-lt"/>
                <a:ea typeface="+mn-ea"/>
                <a:cs typeface="+mn-cs"/>
              </a:rPr>
              <a:t> active veto technology is also an important technology for CDEX-300 experiment, which mainly includes the purification and circulation system of LAR and the readout system of LAR scintillation light. Like the other experimental groups, we plan to purify argon with a gas filter. Optical readout adopts the optical fiber and </a:t>
            </a:r>
            <a:r>
              <a:rPr lang="en-US" altLang="zh-CN" sz="1200" kern="1200" dirty="0" err="1">
                <a:solidFill>
                  <a:schemeClr val="tx1"/>
                </a:solidFill>
                <a:effectLst/>
                <a:latin typeface="+mn-lt"/>
                <a:ea typeface="+mn-ea"/>
                <a:cs typeface="+mn-cs"/>
              </a:rPr>
              <a:t>SiPM</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DFF5D2-40F4-42B2-A1A5-B3CB81DBD54F}" type="slidenum">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3027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xfrm>
            <a:off x="2286000" y="514350"/>
            <a:ext cx="4572000" cy="2571750"/>
          </a:xfrm>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Summary: 0vbb is very important</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HPGe</a:t>
            </a:r>
            <a:r>
              <a:rPr lang="en-US" altLang="zh-CN" sz="1200" kern="1200" dirty="0">
                <a:solidFill>
                  <a:schemeClr val="tx1"/>
                </a:solidFill>
                <a:effectLst/>
                <a:latin typeface="+mn-lt"/>
                <a:ea typeface="+mn-ea"/>
                <a:cs typeface="+mn-cs"/>
              </a:rPr>
              <a:t> is one of the most competitive techniques</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The CDEX collaboration has already explored this area and is building the CDEX-300 experiment. CDEX has made great contribution to the international Ge community</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including: Large underground space at the deepest CJPL; Mass production of 76Ge isotope material and Ge detectors; ASIC-</a:t>
            </a:r>
            <a:r>
              <a:rPr lang="en-US" altLang="zh-CN" sz="1200" kern="1200" dirty="0" err="1">
                <a:solidFill>
                  <a:schemeClr val="tx1"/>
                </a:solidFill>
                <a:effectLst/>
                <a:latin typeface="+mn-lt"/>
                <a:ea typeface="+mn-ea"/>
                <a:cs typeface="+mn-cs"/>
              </a:rPr>
              <a:t>PreAMP</a:t>
            </a:r>
            <a:r>
              <a:rPr lang="en-US" altLang="zh-CN" sz="1200" kern="1200" dirty="0">
                <a:solidFill>
                  <a:schemeClr val="tx1"/>
                </a:solidFill>
                <a:effectLst/>
                <a:latin typeface="+mn-lt"/>
                <a:ea typeface="+mn-ea"/>
                <a:cs typeface="+mn-cs"/>
              </a:rPr>
              <a:t>-Ge detectors; Underground Ge crystal growth and detector fabrication for cosmogenic background control.</a:t>
            </a:r>
            <a:endParaRPr lang="zh-CN" altLang="zh-CN" sz="1200" kern="1200" dirty="0">
              <a:solidFill>
                <a:schemeClr val="tx1"/>
              </a:solidFill>
              <a:effectLst/>
              <a:latin typeface="+mn-lt"/>
              <a:ea typeface="+mn-ea"/>
              <a:cs typeface="+mn-cs"/>
            </a:endParaRPr>
          </a:p>
          <a:p>
            <a:endParaRPr lang="zh-CN" altLang="en-US" dirty="0">
              <a:latin typeface="Arial" panose="020B0604020202020204" pitchFamily="34" charset="0"/>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DFF5D2-40F4-42B2-A1A5-B3CB81DBD54F}" type="slidenum">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37010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BC166EA-FB6A-4F15-A6A1-96D080B6ABEC}" type="slidenum">
              <a:rPr lang="zh-CN" altLang="en-US" smtClean="0"/>
              <a:t>27</a:t>
            </a:fld>
            <a:endParaRPr lang="zh-CN" altLang="en-US"/>
          </a:p>
        </p:txBody>
      </p:sp>
    </p:spTree>
    <p:extLst>
      <p:ext uri="{BB962C8B-B14F-4D97-AF65-F5344CB8AC3E}">
        <p14:creationId xmlns:p14="http://schemas.microsoft.com/office/powerpoint/2010/main" val="178230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BC166EA-FB6A-4F15-A6A1-96D080B6ABEC}" type="slidenum">
              <a:rPr lang="zh-CN" altLang="en-US" smtClean="0"/>
              <a:t>3</a:t>
            </a:fld>
            <a:endParaRPr lang="zh-CN" altLang="en-US"/>
          </a:p>
        </p:txBody>
      </p:sp>
    </p:spTree>
    <p:extLst>
      <p:ext uri="{BB962C8B-B14F-4D97-AF65-F5344CB8AC3E}">
        <p14:creationId xmlns:p14="http://schemas.microsoft.com/office/powerpoint/2010/main" val="177955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CDEX is China Dark Matter </a:t>
            </a:r>
            <a:r>
              <a:rPr lang="en-US" altLang="zh-CN" sz="1200" kern="1200" dirty="0" err="1">
                <a:solidFill>
                  <a:schemeClr val="tx1"/>
                </a:solidFill>
                <a:effectLst/>
                <a:latin typeface="+mn-lt"/>
                <a:ea typeface="+mn-ea"/>
                <a:cs typeface="+mn-cs"/>
              </a:rPr>
              <a:t>EXperiment</a:t>
            </a:r>
            <a:r>
              <a:rPr lang="en-US" altLang="zh-CN" sz="1200" kern="1200" dirty="0">
                <a:solidFill>
                  <a:schemeClr val="tx1"/>
                </a:solidFill>
                <a:effectLst/>
                <a:latin typeface="+mn-lt"/>
                <a:ea typeface="+mn-ea"/>
                <a:cs typeface="+mn-cs"/>
              </a:rPr>
              <a:t>. It has been established in 2009, now it has 11 institutes and more than 100 members. Based on the Ge technology, CDEX main target is DM direct detection and neutrino-less double beta decay </a:t>
            </a:r>
            <a:r>
              <a:rPr lang="en-US" altLang="zh-CN" sz="1200" kern="1200" dirty="0" err="1">
                <a:solidFill>
                  <a:schemeClr val="tx1"/>
                </a:solidFill>
                <a:effectLst/>
                <a:latin typeface="+mn-lt"/>
                <a:ea typeface="+mn-ea"/>
                <a:cs typeface="+mn-cs"/>
              </a:rPr>
              <a:t>EXperiment</a:t>
            </a:r>
            <a:r>
              <a:rPr lang="en-US" altLang="zh-CN" sz="1200" kern="1200" dirty="0">
                <a:solidFill>
                  <a:schemeClr val="tx1"/>
                </a:solidFill>
                <a:effectLst/>
                <a:latin typeface="+mn-lt"/>
                <a:ea typeface="+mn-ea"/>
                <a:cs typeface="+mn-cs"/>
              </a:rPr>
              <a:t>. After nearly 15 years of development, CDEX has become a world-level experiment.</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4</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8672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CJPL was built by Tsinghua University and Yalong Hydropower Company, and CJPL-I was completed in 2010. CJPL is located in southwest China, near </a:t>
            </a:r>
            <a:r>
              <a:rPr lang="en-US" altLang="zh-CN" sz="1200" kern="1200" dirty="0" err="1">
                <a:solidFill>
                  <a:schemeClr val="tx1"/>
                </a:solidFill>
                <a:effectLst/>
                <a:latin typeface="+mn-lt"/>
                <a:ea typeface="+mn-ea"/>
                <a:cs typeface="+mn-cs"/>
              </a:rPr>
              <a:t>Xichang</a:t>
            </a:r>
            <a:r>
              <a:rPr lang="en-US" altLang="zh-CN" sz="1200" kern="1200" dirty="0">
                <a:solidFill>
                  <a:schemeClr val="tx1"/>
                </a:solidFill>
                <a:effectLst/>
                <a:latin typeface="+mn-lt"/>
                <a:ea typeface="+mn-ea"/>
                <a:cs typeface="+mn-cs"/>
              </a:rPr>
              <a:t> City in Sichuan Province. The laboratory is in the middle of a 17-kilometer-long tunnel with a rock </a:t>
            </a:r>
            <a:r>
              <a:rPr lang="en-US" altLang="zh-CN" sz="1200" kern="1200" dirty="0" err="1">
                <a:solidFill>
                  <a:schemeClr val="tx1"/>
                </a:solidFill>
                <a:effectLst/>
                <a:latin typeface="+mn-lt"/>
                <a:ea typeface="+mn-ea"/>
                <a:cs typeface="+mn-cs"/>
              </a:rPr>
              <a:t>overburnden</a:t>
            </a:r>
            <a:r>
              <a:rPr lang="en-US" altLang="zh-CN" sz="1200" kern="1200" dirty="0">
                <a:solidFill>
                  <a:schemeClr val="tx1"/>
                </a:solidFill>
                <a:effectLst/>
                <a:latin typeface="+mn-lt"/>
                <a:ea typeface="+mn-ea"/>
                <a:cs typeface="+mn-cs"/>
              </a:rPr>
              <a:t> of 2,400 </a:t>
            </a:r>
            <a:r>
              <a:rPr lang="en-US" altLang="zh-CN" sz="1200" kern="1200" dirty="0" err="1">
                <a:solidFill>
                  <a:schemeClr val="tx1"/>
                </a:solidFill>
                <a:effectLst/>
                <a:latin typeface="+mn-lt"/>
                <a:ea typeface="+mn-ea"/>
                <a:cs typeface="+mn-cs"/>
              </a:rPr>
              <a:t>metres</a:t>
            </a:r>
            <a:r>
              <a:rPr lang="en-US" altLang="zh-CN" sz="1200" kern="1200" dirty="0">
                <a:solidFill>
                  <a:schemeClr val="tx1"/>
                </a:solidFill>
                <a:effectLst/>
                <a:latin typeface="+mn-lt"/>
                <a:ea typeface="+mn-ea"/>
                <a:cs typeface="+mn-cs"/>
              </a:rPr>
              <a:t> thick. Currently it is the world's deepest underground laboratory and the cosmic ray flux is negligible . CJPL-1 has only one experimental hall, its total usable space is 4,000 cubic meters.</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5</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77915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space of CJPL-I is not enough to support the next generation of experiments, so we built CJPL-II. The construction of CJPL-II began in 2014 and is expected to be completed by the end of 2024. Compared with CJPL-I, CJPL-II has eight experimental halls, and the available space is increased to 300,000 cubic meters.</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6</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8206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Here are some photos during the construction of CJPL-II, and when the construction complete, it will be like this.</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1525-D296-4AB7-825D-2311493BFA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148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CJPL also has excellent ground facilities, providing a very convenient and comfortable environment for scientific researchers. There are office buildings, hotels, sports grounds, you can drive along the tunnel directly to the laboratory.</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8</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95380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have two experiments at CJPL-I, The first is CDEX-1, the main target of this stage is to develop kg technology of </a:t>
            </a:r>
            <a:r>
              <a:rPr lang="en-US" altLang="zh-CN" sz="1200" kern="1200" dirty="0" err="1">
                <a:solidFill>
                  <a:schemeClr val="tx1"/>
                </a:solidFill>
                <a:effectLst/>
                <a:latin typeface="+mn-lt"/>
                <a:ea typeface="+mn-ea"/>
                <a:cs typeface="+mn-cs"/>
              </a:rPr>
              <a:t>PCGe</a:t>
            </a:r>
            <a:r>
              <a:rPr lang="en-US" altLang="zh-CN" sz="1200" kern="1200" dirty="0">
                <a:solidFill>
                  <a:schemeClr val="tx1"/>
                </a:solidFill>
                <a:effectLst/>
                <a:latin typeface="+mn-lt"/>
                <a:ea typeface="+mn-ea"/>
                <a:cs typeface="+mn-cs"/>
              </a:rPr>
              <a:t> detector. CDEX-1 detectors are commercial products. It has a cold finger cooling system, and the Ge crystal is sealed in a </a:t>
            </a:r>
            <a:r>
              <a:rPr lang="en-US" altLang="zh-CN" sz="1200" kern="1200" dirty="0" err="1">
                <a:solidFill>
                  <a:schemeClr val="tx1"/>
                </a:solidFill>
                <a:effectLst/>
                <a:latin typeface="+mn-lt"/>
                <a:ea typeface="+mn-ea"/>
                <a:cs typeface="+mn-cs"/>
              </a:rPr>
              <a:t>cppper</a:t>
            </a:r>
            <a:r>
              <a:rPr lang="en-US" altLang="zh-CN" sz="1200" kern="1200" dirty="0">
                <a:solidFill>
                  <a:schemeClr val="tx1"/>
                </a:solidFill>
                <a:effectLst/>
                <a:latin typeface="+mn-lt"/>
                <a:ea typeface="+mn-ea"/>
                <a:cs typeface="+mn-cs"/>
              </a:rPr>
              <a:t> cryostat. Around the crystal, there are variety of materials, such as electronics, cooling materials, even a piece of lead is used to hold the Ge crystal. The experience from CDEX-1 tell us that </a:t>
            </a:r>
            <a:r>
              <a:rPr lang="en-US" altLang="zh-CN" sz="1200" kern="1200" dirty="0" err="1">
                <a:solidFill>
                  <a:schemeClr val="tx1"/>
                </a:solidFill>
                <a:effectLst/>
                <a:latin typeface="+mn-lt"/>
                <a:ea typeface="+mn-ea"/>
                <a:cs typeface="+mn-cs"/>
              </a:rPr>
              <a:t>pPCGe</a:t>
            </a:r>
            <a:r>
              <a:rPr lang="en-US" altLang="zh-CN" sz="1200" kern="1200" dirty="0">
                <a:solidFill>
                  <a:schemeClr val="tx1"/>
                </a:solidFill>
                <a:effectLst/>
                <a:latin typeface="+mn-lt"/>
                <a:ea typeface="+mn-ea"/>
                <a:cs typeface="+mn-cs"/>
              </a:rPr>
              <a:t> really has low energy threshold around 160 eV, so it is suitable for DM search. And it also tell us the commercial detector is difficult to control background. Those background mainly from materials in copper cryostat and outer passive shielding. </a:t>
            </a:r>
            <a:endParaRPr lang="zh-CN" altLang="zh-CN" sz="1200" kern="1200" dirty="0">
              <a:solidFill>
                <a:schemeClr val="tx1"/>
              </a:solidFill>
              <a:effectLst/>
              <a:latin typeface="+mn-lt"/>
              <a:ea typeface="+mn-ea"/>
              <a:cs typeface="+mn-cs"/>
            </a:endParaRPr>
          </a:p>
        </p:txBody>
      </p:sp>
      <p:sp>
        <p:nvSpPr>
          <p:cNvPr id="8499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ea typeface="方正兰亭细黑_GBK"/>
                <a:cs typeface="方正兰亭细黑_GBK"/>
              </a:defRPr>
            </a:lvl1pPr>
            <a:lvl2pPr marL="742950" indent="-285750">
              <a:defRPr>
                <a:solidFill>
                  <a:schemeClr val="tx1"/>
                </a:solidFill>
                <a:latin typeface="Arial Black" panose="020B0A04020102020204" pitchFamily="34" charset="0"/>
                <a:ea typeface="方正兰亭细黑_GBK"/>
                <a:cs typeface="方正兰亭细黑_GBK"/>
              </a:defRPr>
            </a:lvl2pPr>
            <a:lvl3pPr marL="1143000" indent="-228600">
              <a:defRPr>
                <a:solidFill>
                  <a:schemeClr val="tx1"/>
                </a:solidFill>
                <a:latin typeface="Arial Black" panose="020B0A04020102020204" pitchFamily="34" charset="0"/>
                <a:ea typeface="方正兰亭细黑_GBK"/>
                <a:cs typeface="方正兰亭细黑_GBK"/>
              </a:defRPr>
            </a:lvl3pPr>
            <a:lvl4pPr marL="1600200" indent="-228600">
              <a:defRPr>
                <a:solidFill>
                  <a:schemeClr val="tx1"/>
                </a:solidFill>
                <a:latin typeface="Arial Black" panose="020B0A04020102020204" pitchFamily="34" charset="0"/>
                <a:ea typeface="方正兰亭细黑_GBK"/>
                <a:cs typeface="方正兰亭细黑_GBK"/>
              </a:defRPr>
            </a:lvl4pPr>
            <a:lvl5pPr marL="2057400" indent="-228600">
              <a:defRPr>
                <a:solidFill>
                  <a:schemeClr val="tx1"/>
                </a:solidFill>
                <a:latin typeface="Arial Black" panose="020B0A04020102020204" pitchFamily="34" charset="0"/>
                <a:ea typeface="方正兰亭细黑_GBK"/>
                <a:cs typeface="方正兰亭细黑_GBK"/>
              </a:defRPr>
            </a:lvl5pPr>
            <a:lvl6pPr marL="25146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6pPr>
            <a:lvl7pPr marL="29718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7pPr>
            <a:lvl8pPr marL="34290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8pPr>
            <a:lvl9pPr marL="3886200" indent="-228600" eaLnBrk="0" fontAlgn="base" hangingPunct="0">
              <a:spcBef>
                <a:spcPct val="0"/>
              </a:spcBef>
              <a:spcAft>
                <a:spcPct val="0"/>
              </a:spcAft>
              <a:defRPr>
                <a:solidFill>
                  <a:schemeClr val="tx1"/>
                </a:solidFill>
                <a:latin typeface="Arial Black" panose="020B0A04020102020204" pitchFamily="34" charset="0"/>
                <a:ea typeface="方正兰亭细黑_GBK"/>
                <a:cs typeface="方正兰亭细黑_GBK"/>
              </a:defRPr>
            </a:lvl9pPr>
          </a:lstStyle>
          <a:p>
            <a:fld id="{97DFF5D2-40F4-42B2-A1A5-B3CB81DBD54F}" type="slidenum">
              <a:rPr lang="en-US" altLang="zh-CN" smtClean="0">
                <a:latin typeface="Arial" panose="020B0604020202020204" pitchFamily="34" charset="0"/>
                <a:ea typeface="宋体" panose="02010600030101010101" pitchFamily="2" charset="-122"/>
              </a:rPr>
              <a:pPr/>
              <a:t>9</a:t>
            </a:fld>
            <a:endParaRPr lang="en-US" altLang="zh-CN">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57980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Picture 3" descr="lab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7290"/>
            <a:ext cx="6384032" cy="80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工物系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55840" y="1"/>
            <a:ext cx="7536160" cy="59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清华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4825" b="59164"/>
          <a:stretch>
            <a:fillRect/>
          </a:stretch>
        </p:blipFill>
        <p:spPr bwMode="auto">
          <a:xfrm>
            <a:off x="0" y="1"/>
            <a:ext cx="1967541" cy="63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76840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7051" y="6308725"/>
            <a:ext cx="172931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6" name="Rectangle 2"/>
          <p:cNvSpPr>
            <a:spLocks noGrp="1" noChangeArrowheads="1"/>
          </p:cNvSpPr>
          <p:nvPr>
            <p:ph type="ctrTitle"/>
          </p:nvPr>
        </p:nvSpPr>
        <p:spPr>
          <a:xfrm>
            <a:off x="914400" y="2130426"/>
            <a:ext cx="10363200" cy="1470025"/>
          </a:xfrm>
        </p:spPr>
        <p:txBody>
          <a:bodyPr/>
          <a:lstStyle>
            <a:lvl1pPr>
              <a:defRPr/>
            </a:lvl1pPr>
          </a:lstStyle>
          <a:p>
            <a:pPr lvl="0"/>
            <a:r>
              <a:rPr lang="zh-CN" altLang="en-US" noProof="0"/>
              <a:t>单击此处编辑母版标题样式</a:t>
            </a:r>
          </a:p>
        </p:txBody>
      </p:sp>
      <p:sp>
        <p:nvSpPr>
          <p:cNvPr id="25190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zh-CN" altLang="en-US" noProof="0"/>
              <a:t>单击此处编辑母版副标题样式</a:t>
            </a:r>
          </a:p>
        </p:txBody>
      </p:sp>
      <p:sp>
        <p:nvSpPr>
          <p:cNvPr id="5" name="Rectangle 5"/>
          <p:cNvSpPr>
            <a:spLocks noGrp="1" noChangeArrowheads="1"/>
          </p:cNvSpPr>
          <p:nvPr>
            <p:ph type="ftr" sz="quarter" idx="10"/>
          </p:nvPr>
        </p:nvSpPr>
        <p:spPr bwMode="auto">
          <a:xfrm>
            <a:off x="3600451" y="6242051"/>
            <a:ext cx="5088467" cy="4238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sz="1400" b="1">
                <a:solidFill>
                  <a:srgbClr val="025F7C"/>
                </a:solidFill>
                <a:latin typeface="方正兰亭黑_GBK" charset="0"/>
              </a:defRPr>
            </a:lvl1pPr>
          </a:lstStyle>
          <a:p>
            <a:pPr>
              <a:defRPr/>
            </a:pPr>
            <a:endParaRPr lang="en-US" altLang="en-US"/>
          </a:p>
        </p:txBody>
      </p:sp>
    </p:spTree>
    <p:extLst>
      <p:ext uri="{BB962C8B-B14F-4D97-AF65-F5344CB8AC3E}">
        <p14:creationId xmlns:p14="http://schemas.microsoft.com/office/powerpoint/2010/main" val="3667931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标题 4"/>
          <p:cNvSpPr>
            <a:spLocks noGrp="1"/>
          </p:cNvSpPr>
          <p:nvPr>
            <p:ph type="title"/>
          </p:nvPr>
        </p:nvSpPr>
        <p:spPr/>
        <p:txBody>
          <a:bodyPr/>
          <a:lstStyle/>
          <a:p>
            <a:r>
              <a:rPr lang="zh-CN" altLang="en-US"/>
              <a:t>单击此处编辑母版标题样式</a:t>
            </a:r>
          </a:p>
        </p:txBody>
      </p:sp>
      <p:sp>
        <p:nvSpPr>
          <p:cNvPr id="4" name="Rectangle 4"/>
          <p:cNvSpPr>
            <a:spLocks noGrp="1" noChangeArrowheads="1"/>
          </p:cNvSpPr>
          <p:nvPr>
            <p:ph type="dt" sz="half" idx="10"/>
          </p:nvPr>
        </p:nvSpPr>
        <p:spPr>
          <a:xfrm>
            <a:off x="10703985" y="6332539"/>
            <a:ext cx="1246716" cy="333375"/>
          </a:xfrm>
          <a:prstGeom prst="rect">
            <a:avLst/>
          </a:prstGeom>
        </p:spPr>
        <p:txBody>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3347400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xfrm>
            <a:off x="10703985" y="6332539"/>
            <a:ext cx="1246716" cy="333375"/>
          </a:xfrm>
          <a:prstGeom prst="rect">
            <a:avLst/>
          </a:prstGeom>
        </p:spPr>
        <p:txBody>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1952545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xfrm>
            <a:off x="10703985" y="6332539"/>
            <a:ext cx="1246716" cy="333375"/>
          </a:xfrm>
          <a:prstGeom prst="rect">
            <a:avLst/>
          </a:prstGeom>
        </p:spPr>
        <p:txBody>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369384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0703985" y="6332539"/>
            <a:ext cx="1246716" cy="333375"/>
          </a:xfrm>
          <a:prstGeom prst="rect">
            <a:avLst/>
          </a:prstGeom>
        </p:spPr>
        <p:txBody>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1306977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914400" y="2130426"/>
            <a:ext cx="10363200" cy="1470025"/>
          </a:xfrm>
        </p:spPr>
        <p:txBody>
          <a:bodyPr/>
          <a:lstStyle>
            <a:lvl1pPr>
              <a:defRPr/>
            </a:lvl1pPr>
          </a:lstStyle>
          <a:p>
            <a:pPr lvl="0"/>
            <a:r>
              <a:rPr lang="zh-CN" altLang="en-US" noProof="0"/>
              <a:t>单击此处编辑母版标题样式</a:t>
            </a:r>
          </a:p>
        </p:txBody>
      </p:sp>
      <p:sp>
        <p:nvSpPr>
          <p:cNvPr id="25190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zh-CN" altLang="en-US" noProof="0"/>
              <a:t>单击此处编辑母版副标题样式</a:t>
            </a:r>
          </a:p>
        </p:txBody>
      </p:sp>
      <p:sp>
        <p:nvSpPr>
          <p:cNvPr id="4" name="Rectangle 5"/>
          <p:cNvSpPr>
            <a:spLocks noGrp="1" noChangeArrowheads="1"/>
          </p:cNvSpPr>
          <p:nvPr>
            <p:ph type="ftr" sz="quarter" idx="10"/>
          </p:nvPr>
        </p:nvSpPr>
        <p:spPr bwMode="auto">
          <a:xfrm>
            <a:off x="3600451" y="6242051"/>
            <a:ext cx="5088467" cy="4238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sz="1400" b="1">
                <a:solidFill>
                  <a:srgbClr val="025F7C"/>
                </a:solidFill>
                <a:latin typeface="方正兰亭黑_GBK" charset="0"/>
              </a:defRPr>
            </a:lvl1pPr>
          </a:lstStyle>
          <a:p>
            <a:pPr>
              <a:defRPr/>
            </a:pPr>
            <a:endParaRPr lang="en-US" altLang="en-US"/>
          </a:p>
        </p:txBody>
      </p:sp>
    </p:spTree>
    <p:extLst>
      <p:ext uri="{BB962C8B-B14F-4D97-AF65-F5344CB8AC3E}">
        <p14:creationId xmlns:p14="http://schemas.microsoft.com/office/powerpoint/2010/main" val="718309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标题 4"/>
          <p:cNvSpPr>
            <a:spLocks noGrp="1"/>
          </p:cNvSpPr>
          <p:nvPr>
            <p:ph type="title"/>
          </p:nvPr>
        </p:nvSpPr>
        <p:spPr/>
        <p:txBody>
          <a:bodyPr/>
          <a:lstStyle/>
          <a:p>
            <a:r>
              <a:rPr lang="zh-CN" altLang="en-US"/>
              <a:t>单击此处编辑母版标题样式</a:t>
            </a:r>
          </a:p>
        </p:txBody>
      </p:sp>
      <p:sp>
        <p:nvSpPr>
          <p:cNvPr id="4" name="Rectangle 4"/>
          <p:cNvSpPr>
            <a:spLocks noGrp="1" noChangeArrowheads="1"/>
          </p:cNvSpPr>
          <p:nvPr>
            <p:ph type="dt" sz="half" idx="10"/>
          </p:nvPr>
        </p:nvSpPr>
        <p:spPr>
          <a:xfrm>
            <a:off x="10703985" y="6332539"/>
            <a:ext cx="1246716"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58383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5360" y="116632"/>
            <a:ext cx="11521280" cy="648072"/>
          </a:xfrm>
        </p:spPr>
        <p:txBody>
          <a:bodyPr/>
          <a:lstStyle>
            <a:lvl1pPr>
              <a:defRPr>
                <a:solidFill>
                  <a:srgbClr val="0000CC"/>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a:xfrm>
            <a:off x="335360" y="908720"/>
            <a:ext cx="11521280" cy="5400600"/>
          </a:xfrm>
          <a:ln>
            <a:solidFill>
              <a:schemeClr val="bg2">
                <a:lumMod val="50000"/>
              </a:schemeClr>
            </a:solidFill>
          </a:ln>
        </p:spPr>
        <p:txBody>
          <a:bodyPr/>
          <a:lstStyle>
            <a:lvl1pPr>
              <a:defRPr>
                <a:latin typeface="仿宋" panose="02010609060101010101" pitchFamily="49" charset="-122"/>
                <a:ea typeface="仿宋" panose="02010609060101010101" pitchFamily="49" charset="-122"/>
              </a:defRPr>
            </a:lvl1pPr>
            <a:lvl2pPr>
              <a:defRPr>
                <a:latin typeface="仿宋" panose="02010609060101010101" pitchFamily="49" charset="-122"/>
                <a:ea typeface="仿宋" panose="02010609060101010101" pitchFamily="49" charset="-122"/>
              </a:defRPr>
            </a:lvl2pPr>
            <a:lvl3pPr>
              <a:defRPr>
                <a:latin typeface="仿宋" panose="02010609060101010101" pitchFamily="49" charset="-122"/>
                <a:ea typeface="仿宋" panose="02010609060101010101" pitchFamily="49" charset="-122"/>
              </a:defRPr>
            </a:lvl3pPr>
            <a:lvl4pPr>
              <a:defRPr>
                <a:latin typeface="仿宋" panose="02010609060101010101" pitchFamily="49" charset="-122"/>
                <a:ea typeface="仿宋" panose="02010609060101010101" pitchFamily="49" charset="-122"/>
              </a:defRPr>
            </a:lvl4pPr>
            <a:lvl5pPr>
              <a:defRPr>
                <a:latin typeface="仿宋" panose="02010609060101010101" pitchFamily="49" charset="-122"/>
                <a:ea typeface="仿宋"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xfrm>
            <a:off x="10703985" y="6332539"/>
            <a:ext cx="1246716"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317036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xfrm>
            <a:off x="10703985" y="6332539"/>
            <a:ext cx="1246716"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190967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0703985" y="6332539"/>
            <a:ext cx="1246716" cy="33337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方正兰亭细黑_GBK" pitchFamily="2" charset="-122"/>
                <a:cs typeface="+mn-cs"/>
              </a:defRPr>
            </a:lvl1pPr>
          </a:lstStyle>
          <a:p>
            <a:pPr fontAlgn="base">
              <a:spcBef>
                <a:spcPct val="0"/>
              </a:spcBef>
              <a:spcAft>
                <a:spcPct val="0"/>
              </a:spcAft>
              <a:defRPr/>
            </a:pPr>
            <a:endParaRPr lang="en-US" altLang="zh-CN">
              <a:solidFill>
                <a:srgbClr val="000000"/>
              </a:solidFill>
              <a:latin typeface="Arial Black" panose="020B0A04020102020204" pitchFamily="34" charset="0"/>
            </a:endParaRPr>
          </a:p>
        </p:txBody>
      </p:sp>
    </p:spTree>
    <p:extLst>
      <p:ext uri="{BB962C8B-B14F-4D97-AF65-F5344CB8AC3E}">
        <p14:creationId xmlns:p14="http://schemas.microsoft.com/office/powerpoint/2010/main" val="4086145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SmartArt 占位符 2"/>
          <p:cNvSpPr>
            <a:spLocks noGrp="1"/>
          </p:cNvSpPr>
          <p:nvPr>
            <p:ph type="dgm" idx="1"/>
          </p:nvPr>
        </p:nvSpPr>
        <p:spPr>
          <a:xfrm>
            <a:off x="624417" y="1628776"/>
            <a:ext cx="10972800" cy="4525963"/>
          </a:xfrm>
        </p:spPr>
        <p:txBody>
          <a:bodyPr/>
          <a:lstStyle/>
          <a:p>
            <a:pPr lvl="0"/>
            <a:endParaRPr lang="zh-CN" altLang="en-US" noProof="0"/>
          </a:p>
        </p:txBody>
      </p:sp>
      <p:sp>
        <p:nvSpPr>
          <p:cNvPr id="4" name="日期占位符 3"/>
          <p:cNvSpPr>
            <a:spLocks noGrp="1"/>
          </p:cNvSpPr>
          <p:nvPr>
            <p:ph type="dt" sz="half" idx="10"/>
          </p:nvPr>
        </p:nvSpPr>
        <p:spPr>
          <a:xfrm>
            <a:off x="2256367" y="6237288"/>
            <a:ext cx="2207684" cy="404812"/>
          </a:xfrm>
          <a:prstGeom prst="rect">
            <a:avLst/>
          </a:prstGeom>
        </p:spPr>
        <p:txBody>
          <a:bodyPr vert="horz" wrap="square" lIns="91440" tIns="45720" rIns="91440" bIns="45720" numCol="1" anchor="t" anchorCtr="0" compatLnSpc="1">
            <a:prstTxWarp prst="textNoShape">
              <a:avLst/>
            </a:prstTxWarp>
          </a:bodyPr>
          <a:lstStyle>
            <a:lvl1pPr>
              <a:defRPr>
                <a:ea typeface="方正兰亭细黑_GBK" pitchFamily="2" charset="-122"/>
                <a:cs typeface="+mn-cs"/>
              </a:defRPr>
            </a:lvl1pPr>
          </a:lstStyle>
          <a:p>
            <a:pPr eaLnBrk="0" fontAlgn="base" hangingPunct="0">
              <a:spcBef>
                <a:spcPct val="0"/>
              </a:spcBef>
              <a:spcAft>
                <a:spcPct val="0"/>
              </a:spcAft>
              <a:defRPr/>
            </a:pPr>
            <a:endParaRPr lang="en-US" altLang="zh-CN">
              <a:solidFill>
                <a:srgbClr val="000000"/>
              </a:solidFill>
              <a:latin typeface="Arial Black" panose="020B0A04020102020204" pitchFamily="34" charset="0"/>
            </a:endParaRPr>
          </a:p>
        </p:txBody>
      </p:sp>
      <p:sp>
        <p:nvSpPr>
          <p:cNvPr id="5" name="页脚占位符 4"/>
          <p:cNvSpPr>
            <a:spLocks noGrp="1"/>
          </p:cNvSpPr>
          <p:nvPr>
            <p:ph type="ftr" sz="quarter" idx="11"/>
          </p:nvPr>
        </p:nvSpPr>
        <p:spPr>
          <a:xfrm>
            <a:off x="5039784" y="6237288"/>
            <a:ext cx="3860800" cy="476250"/>
          </a:xfrm>
        </p:spPr>
        <p:txBody>
          <a:bodyPr wrap="square" numCol="1" anchorCtr="0" compatLnSpc="1">
            <a:prstTxWarp prst="textNoShape">
              <a:avLst/>
            </a:prstTxWarp>
          </a:bodyPr>
          <a:lstStyle>
            <a:lvl1pPr>
              <a:defRPr>
                <a:solidFill>
                  <a:srgbClr val="898989"/>
                </a:solidFill>
                <a:latin typeface="Arial" charset="0"/>
                <a:ea typeface="方正兰亭细黑_GBK" pitchFamily="2" charset="-122"/>
                <a:cs typeface="+mn-cs"/>
              </a:defRPr>
            </a:lvl1pPr>
          </a:lstStyle>
          <a:p>
            <a:pPr>
              <a:defRPr/>
            </a:pPr>
            <a:endParaRPr lang="zh-CN" altLang="en-US"/>
          </a:p>
        </p:txBody>
      </p:sp>
    </p:spTree>
    <p:extLst>
      <p:ext uri="{BB962C8B-B14F-4D97-AF65-F5344CB8AC3E}">
        <p14:creationId xmlns:p14="http://schemas.microsoft.com/office/powerpoint/2010/main" val="2227933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10C57F-3DA6-4F40-95DF-02440B46A04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4601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27471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8" name="标题 7"/>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866640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5"/>
          <p:cNvSpPr>
            <a:spLocks noGrp="1"/>
          </p:cNvSpPr>
          <p:nvPr>
            <p:ph type="ftr" sz="quarter" idx="10"/>
          </p:nvPr>
        </p:nvSpPr>
        <p:spPr/>
        <p:txBody>
          <a:bodyPr/>
          <a:lstStyle>
            <a:lvl1pPr>
              <a:defRPr/>
            </a:lvl1pPr>
          </a:lstStyle>
          <a:p>
            <a:pPr>
              <a:defRPr/>
            </a:pPr>
            <a:endParaRPr lang="en-US" altLang="zh-CN">
              <a:solidFill>
                <a:srgbClr val="000000"/>
              </a:solidFill>
            </a:endParaRPr>
          </a:p>
        </p:txBody>
      </p:sp>
      <p:sp>
        <p:nvSpPr>
          <p:cNvPr id="6" name="灯片编号占位符 6"/>
          <p:cNvSpPr>
            <a:spLocks noGrp="1"/>
          </p:cNvSpPr>
          <p:nvPr>
            <p:ph type="sldNum" sz="quarter" idx="11"/>
          </p:nvPr>
        </p:nvSpPr>
        <p:spPr/>
        <p:txBody>
          <a:bodyPr/>
          <a:lstStyle>
            <a:lvl1pPr>
              <a:defRPr/>
            </a:lvl1pPr>
          </a:lstStyle>
          <a:p>
            <a:pPr>
              <a:defRPr/>
            </a:pPr>
            <a:fld id="{C1223639-9CE5-4F26-ADDA-922E81B476B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52926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页脚占位符 7"/>
          <p:cNvSpPr>
            <a:spLocks noGrp="1"/>
          </p:cNvSpPr>
          <p:nvPr>
            <p:ph type="ftr" sz="quarter" idx="10"/>
          </p:nvPr>
        </p:nvSpPr>
        <p:spPr/>
        <p:txBody>
          <a:bodyPr/>
          <a:lstStyle>
            <a:lvl1pPr>
              <a:defRPr/>
            </a:lvl1pPr>
          </a:lstStyle>
          <a:p>
            <a:pPr>
              <a:defRPr/>
            </a:pPr>
            <a:endParaRPr lang="en-US" altLang="zh-CN">
              <a:solidFill>
                <a:srgbClr val="000000"/>
              </a:solidFill>
            </a:endParaRPr>
          </a:p>
        </p:txBody>
      </p:sp>
      <p:sp>
        <p:nvSpPr>
          <p:cNvPr id="8" name="灯片编号占位符 8"/>
          <p:cNvSpPr>
            <a:spLocks noGrp="1"/>
          </p:cNvSpPr>
          <p:nvPr>
            <p:ph type="sldNum" sz="quarter" idx="11"/>
          </p:nvPr>
        </p:nvSpPr>
        <p:spPr/>
        <p:txBody>
          <a:bodyPr/>
          <a:lstStyle>
            <a:lvl1pPr>
              <a:defRPr/>
            </a:lvl1pPr>
          </a:lstStyle>
          <a:p>
            <a:pPr>
              <a:defRPr/>
            </a:pPr>
            <a:fld id="{3F729A37-270E-45C3-91FA-5E4A3F25047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57603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页脚占位符 3"/>
          <p:cNvSpPr>
            <a:spLocks noGrp="1"/>
          </p:cNvSpPr>
          <p:nvPr>
            <p:ph type="ftr" sz="quarter" idx="10"/>
          </p:nvPr>
        </p:nvSpPr>
        <p:spPr/>
        <p:txBody>
          <a:bodyPr/>
          <a:lstStyle>
            <a:lvl1pPr>
              <a:defRPr/>
            </a:lvl1pPr>
          </a:lstStyle>
          <a:p>
            <a:pPr>
              <a:defRPr/>
            </a:pPr>
            <a:endParaRPr lang="en-US" altLang="zh-CN">
              <a:solidFill>
                <a:srgbClr val="000000"/>
              </a:solidFill>
            </a:endParaRPr>
          </a:p>
        </p:txBody>
      </p:sp>
      <p:sp>
        <p:nvSpPr>
          <p:cNvPr id="4" name="灯片编号占位符 4"/>
          <p:cNvSpPr>
            <a:spLocks noGrp="1"/>
          </p:cNvSpPr>
          <p:nvPr>
            <p:ph type="sldNum" sz="quarter" idx="11"/>
          </p:nvPr>
        </p:nvSpPr>
        <p:spPr/>
        <p:txBody>
          <a:bodyPr/>
          <a:lstStyle>
            <a:lvl1pPr>
              <a:defRPr/>
            </a:lvl1pPr>
          </a:lstStyle>
          <a:p>
            <a:pPr>
              <a:defRPr/>
            </a:pPr>
            <a:fld id="{5162A907-4A67-4FA4-8938-5CB214C6625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4823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defRPr sz="2250"/>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219821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6"/>
            <a:ext cx="105156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71"/>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1094803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3449991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1402570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1898229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3002120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188" y="987433"/>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439156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188" y="987433"/>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1080210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3216218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B40A86-DCB0-4F28-AE5A-31B4CFAE2DDC}" type="slidenum">
              <a:rPr lang="zh-CN" altLang="en-US" smtClean="0"/>
              <a:t>‹#›</a:t>
            </a:fld>
            <a:endParaRPr lang="zh-CN" altLang="en-US"/>
          </a:p>
        </p:txBody>
      </p:sp>
    </p:spTree>
    <p:extLst>
      <p:ext uri="{BB962C8B-B14F-4D97-AF65-F5344CB8AC3E}">
        <p14:creationId xmlns:p14="http://schemas.microsoft.com/office/powerpoint/2010/main" val="308347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94559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95525E8-B817-48CA-C41A-1A641C7BC50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7051" y="6308725"/>
            <a:ext cx="1729316"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914400" y="2130426"/>
            <a:ext cx="10363200" cy="1470025"/>
          </a:xfrm>
        </p:spPr>
        <p:txBody>
          <a:bodyPr/>
          <a:lstStyle>
            <a:lvl1pPr>
              <a:defRPr/>
            </a:lvl1pPr>
          </a:lstStyle>
          <a:p>
            <a:pPr lvl="0"/>
            <a:r>
              <a:rPr lang="zh-CN" altLang="en-US" noProof="0"/>
              <a:t>单击此处编辑母版标题样式</a:t>
            </a:r>
          </a:p>
        </p:txBody>
      </p:sp>
      <p:sp>
        <p:nvSpPr>
          <p:cNvPr id="25190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zh-CN" altLang="en-US" noProof="0"/>
              <a:t>单击此处编辑母版副标题样式</a:t>
            </a:r>
          </a:p>
        </p:txBody>
      </p:sp>
      <p:sp>
        <p:nvSpPr>
          <p:cNvPr id="3" name="Rectangle 5">
            <a:extLst>
              <a:ext uri="{FF2B5EF4-FFF2-40B4-BE49-F238E27FC236}">
                <a16:creationId xmlns:a16="http://schemas.microsoft.com/office/drawing/2014/main" id="{23C5B6BE-86E8-F78F-9B7E-CA7018C3E8FB}"/>
              </a:ext>
            </a:extLst>
          </p:cNvPr>
          <p:cNvSpPr>
            <a:spLocks noGrp="1" noChangeArrowheads="1"/>
          </p:cNvSpPr>
          <p:nvPr>
            <p:ph type="ftr" sz="quarter" idx="10"/>
          </p:nvPr>
        </p:nvSpPr>
        <p:spPr bwMode="auto">
          <a:xfrm>
            <a:off x="3600451" y="6242051"/>
            <a:ext cx="5088467" cy="423863"/>
          </a:xfrm>
        </p:spPr>
        <p:txBody>
          <a:bodyPr wrap="square" numCol="1" anchor="t" anchorCtr="0" compatLnSpc="1">
            <a:prstTxWarp prst="textNoShape">
              <a:avLst/>
            </a:prstTxWarp>
          </a:bodyPr>
          <a:lstStyle>
            <a:lvl1pPr>
              <a:defRPr sz="1400" b="1">
                <a:solidFill>
                  <a:srgbClr val="025F7C"/>
                </a:solidFill>
                <a:latin typeface="方正兰亭黑_GBK" charset="0"/>
              </a:defRPr>
            </a:lvl1pPr>
          </a:lstStyle>
          <a:p>
            <a:pPr>
              <a:defRPr/>
            </a:pPr>
            <a:endParaRPr lang="en-US" altLang="en-US"/>
          </a:p>
        </p:txBody>
      </p:sp>
    </p:spTree>
    <p:extLst>
      <p:ext uri="{BB962C8B-B14F-4D97-AF65-F5344CB8AC3E}">
        <p14:creationId xmlns:p14="http://schemas.microsoft.com/office/powerpoint/2010/main" val="55143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标题 4"/>
          <p:cNvSpPr>
            <a:spLocks noGrp="1"/>
          </p:cNvSpPr>
          <p:nvPr>
            <p:ph type="title"/>
          </p:nvPr>
        </p:nvSpPr>
        <p:spPr/>
        <p:txBody>
          <a:bodyPr/>
          <a:lstStyle/>
          <a:p>
            <a:r>
              <a:rPr lang="zh-CN" altLang="en-US"/>
              <a:t>单击此处编辑母版标题样式</a:t>
            </a:r>
          </a:p>
        </p:txBody>
      </p:sp>
      <p:sp>
        <p:nvSpPr>
          <p:cNvPr id="2" name="Rectangle 4">
            <a:extLst>
              <a:ext uri="{FF2B5EF4-FFF2-40B4-BE49-F238E27FC236}">
                <a16:creationId xmlns:a16="http://schemas.microsoft.com/office/drawing/2014/main" id="{E5DD6221-1998-B03E-A20C-945584015010}"/>
              </a:ext>
            </a:extLst>
          </p:cNvPr>
          <p:cNvSpPr>
            <a:spLocks noGrp="1" noChangeArrowheads="1"/>
          </p:cNvSpPr>
          <p:nvPr>
            <p:ph type="dt" sz="half" idx="10"/>
          </p:nvPr>
        </p:nvSpPr>
        <p:spPr>
          <a:xfrm>
            <a:off x="10703985" y="6332539"/>
            <a:ext cx="1246716" cy="333375"/>
          </a:xfrm>
          <a:prstGeom prst="rect">
            <a:avLst/>
          </a:prstGeom>
        </p:spPr>
        <p:txBody>
          <a:bodyPr/>
          <a:lstStyle>
            <a:lvl1pPr eaLnBrk="1" hangingPunct="1">
              <a:defRPr kumimoji="0">
                <a:latin typeface="Arial Black" panose="020B0A04020102020204" pitchFamily="34" charset="0"/>
                <a:ea typeface="方正兰亭细黑_GBK" pitchFamily="2" charset="-122"/>
                <a:cs typeface="+mn-cs"/>
              </a:defRPr>
            </a:lvl1pPr>
          </a:lstStyle>
          <a:p>
            <a:pPr>
              <a:defRPr/>
            </a:pPr>
            <a:endParaRPr lang="en-US" altLang="zh-CN"/>
          </a:p>
        </p:txBody>
      </p:sp>
    </p:spTree>
    <p:extLst>
      <p:ext uri="{BB962C8B-B14F-4D97-AF65-F5344CB8AC3E}">
        <p14:creationId xmlns:p14="http://schemas.microsoft.com/office/powerpoint/2010/main" val="2346865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DEA8AF4A-FF4B-5CF9-3834-06ED256BBE74}"/>
              </a:ext>
            </a:extLst>
          </p:cNvPr>
          <p:cNvSpPr>
            <a:spLocks noGrp="1" noChangeArrowheads="1"/>
          </p:cNvSpPr>
          <p:nvPr>
            <p:ph type="dt" sz="half" idx="10"/>
          </p:nvPr>
        </p:nvSpPr>
        <p:spPr>
          <a:xfrm>
            <a:off x="10703985" y="6332539"/>
            <a:ext cx="1246716" cy="333375"/>
          </a:xfrm>
          <a:prstGeom prst="rect">
            <a:avLst/>
          </a:prstGeom>
        </p:spPr>
        <p:txBody>
          <a:bodyPr/>
          <a:lstStyle>
            <a:lvl1pPr eaLnBrk="1" hangingPunct="1">
              <a:defRPr kumimoji="0">
                <a:latin typeface="Arial Black" panose="020B0A04020102020204" pitchFamily="34" charset="0"/>
                <a:ea typeface="方正兰亭细黑_GBK" pitchFamily="2" charset="-122"/>
                <a:cs typeface="+mn-cs"/>
              </a:defRPr>
            </a:lvl1pPr>
          </a:lstStyle>
          <a:p>
            <a:pPr>
              <a:defRPr/>
            </a:pPr>
            <a:endParaRPr lang="en-US" altLang="zh-CN"/>
          </a:p>
        </p:txBody>
      </p:sp>
    </p:spTree>
    <p:extLst>
      <p:ext uri="{BB962C8B-B14F-4D97-AF65-F5344CB8AC3E}">
        <p14:creationId xmlns:p14="http://schemas.microsoft.com/office/powerpoint/2010/main" val="2569609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0B99D8CD-B19C-3E2F-624F-1B019AF1A7AF}"/>
              </a:ext>
            </a:extLst>
          </p:cNvPr>
          <p:cNvSpPr>
            <a:spLocks noGrp="1" noChangeArrowheads="1"/>
          </p:cNvSpPr>
          <p:nvPr>
            <p:ph type="dt" sz="half" idx="10"/>
          </p:nvPr>
        </p:nvSpPr>
        <p:spPr>
          <a:xfrm>
            <a:off x="10703985" y="6332539"/>
            <a:ext cx="1246716" cy="333375"/>
          </a:xfrm>
          <a:prstGeom prst="rect">
            <a:avLst/>
          </a:prstGeom>
        </p:spPr>
        <p:txBody>
          <a:bodyPr/>
          <a:lstStyle>
            <a:lvl1pPr eaLnBrk="1" hangingPunct="1">
              <a:defRPr kumimoji="0">
                <a:latin typeface="Arial Black" panose="020B0A04020102020204" pitchFamily="34" charset="0"/>
                <a:ea typeface="方正兰亭细黑_GBK" pitchFamily="2" charset="-122"/>
                <a:cs typeface="+mn-cs"/>
              </a:defRPr>
            </a:lvl1pPr>
          </a:lstStyle>
          <a:p>
            <a:pPr>
              <a:defRPr/>
            </a:pPr>
            <a:endParaRPr lang="en-US" altLang="zh-CN"/>
          </a:p>
        </p:txBody>
      </p:sp>
    </p:spTree>
    <p:extLst>
      <p:ext uri="{BB962C8B-B14F-4D97-AF65-F5344CB8AC3E}">
        <p14:creationId xmlns:p14="http://schemas.microsoft.com/office/powerpoint/2010/main" val="1650043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5A7895-9478-54C4-6578-9F4BFD4499F4}"/>
              </a:ext>
            </a:extLst>
          </p:cNvPr>
          <p:cNvSpPr>
            <a:spLocks noGrp="1" noChangeArrowheads="1"/>
          </p:cNvSpPr>
          <p:nvPr>
            <p:ph type="dt" sz="half" idx="10"/>
          </p:nvPr>
        </p:nvSpPr>
        <p:spPr>
          <a:xfrm>
            <a:off x="10703985" y="6332539"/>
            <a:ext cx="1246716" cy="333375"/>
          </a:xfrm>
          <a:prstGeom prst="rect">
            <a:avLst/>
          </a:prstGeom>
        </p:spPr>
        <p:txBody>
          <a:bodyPr/>
          <a:lstStyle>
            <a:lvl1pPr eaLnBrk="1" hangingPunct="1">
              <a:defRPr kumimoji="0">
                <a:latin typeface="Arial Black" panose="020B0A04020102020204" pitchFamily="34" charset="0"/>
                <a:ea typeface="方正兰亭细黑_GBK" pitchFamily="2" charset="-122"/>
                <a:cs typeface="+mn-cs"/>
              </a:defRPr>
            </a:lvl1pPr>
          </a:lstStyle>
          <a:p>
            <a:pPr>
              <a:defRPr/>
            </a:pPr>
            <a:endParaRPr lang="en-US" altLang="zh-CN"/>
          </a:p>
        </p:txBody>
      </p:sp>
    </p:spTree>
    <p:extLst>
      <p:ext uri="{BB962C8B-B14F-4D97-AF65-F5344CB8AC3E}">
        <p14:creationId xmlns:p14="http://schemas.microsoft.com/office/powerpoint/2010/main" val="285626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w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7.e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028" name="Picture 10"/>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27051" y="6308725"/>
            <a:ext cx="172931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页脚占位符 1"/>
          <p:cNvSpPr>
            <a:spLocks noGrp="1"/>
          </p:cNvSpPr>
          <p:nvPr>
            <p:ph type="ftr" sz="quarter" idx="3"/>
          </p:nvPr>
        </p:nvSpPr>
        <p:spPr>
          <a:xfrm>
            <a:off x="3119967" y="6308725"/>
            <a:ext cx="4811184" cy="357188"/>
          </a:xfrm>
          <a:prstGeom prst="rect">
            <a:avLst/>
          </a:prstGeom>
        </p:spPr>
        <p:txBody>
          <a:bodyPr vert="horz" lIns="91440" tIns="45720" rIns="91440" bIns="45720" rtlCol="0" anchor="ctr"/>
          <a:lstStyle>
            <a:lvl1pPr algn="ctr" eaLnBrk="1" hangingPunct="1">
              <a:defRPr sz="1200">
                <a:solidFill>
                  <a:schemeClr val="tx1">
                    <a:tint val="75000"/>
                  </a:schemeClr>
                </a:solidFill>
                <a:ea typeface="方正兰亭细黑_GBK" pitchFamily="2" charset="-122"/>
                <a:cs typeface="+mn-cs"/>
              </a:defRPr>
            </a:lvl1pPr>
          </a:lstStyle>
          <a:p>
            <a:pPr fontAlgn="base">
              <a:spcBef>
                <a:spcPct val="0"/>
              </a:spcBef>
              <a:spcAft>
                <a:spcPct val="0"/>
              </a:spcAft>
              <a:defRPr/>
            </a:pPr>
            <a:endParaRPr lang="zh-CN" altLang="en-US">
              <a:solidFill>
                <a:srgbClr val="000000">
                  <a:tint val="75000"/>
                </a:srgbClr>
              </a:solidFill>
              <a:latin typeface="Arial Black" panose="020B0A04020102020204" pitchFamily="34" charset="0"/>
            </a:endParaRPr>
          </a:p>
        </p:txBody>
      </p:sp>
      <p:sp>
        <p:nvSpPr>
          <p:cNvPr id="3" name="灯片编号占位符 2"/>
          <p:cNvSpPr>
            <a:spLocks noGrp="1"/>
          </p:cNvSpPr>
          <p:nvPr>
            <p:ph type="sldNum" sz="quarter" idx="4"/>
          </p:nvPr>
        </p:nvSpPr>
        <p:spPr>
          <a:xfrm>
            <a:off x="8591551" y="624840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方正兰亭细黑_GBK"/>
                <a:cs typeface="方正兰亭细黑_GBK"/>
              </a:defRPr>
            </a:lvl1pPr>
          </a:lstStyle>
          <a:p>
            <a:pPr fontAlgn="base">
              <a:spcBef>
                <a:spcPct val="0"/>
              </a:spcBef>
              <a:spcAft>
                <a:spcPct val="0"/>
              </a:spcAft>
              <a:defRPr/>
            </a:pPr>
            <a:fld id="{E53E1BD1-0A8D-4AC8-9FDC-2109482949D4}" type="slidenum">
              <a:rPr lang="zh-CN" altLang="en-US">
                <a:latin typeface="Arial Black" panose="020B0A04020102020204" pitchFamily="34" charset="0"/>
              </a:rPr>
              <a:pPr fontAlgn="base">
                <a:spcBef>
                  <a:spcPct val="0"/>
                </a:spcBef>
                <a:spcAft>
                  <a:spcPct val="0"/>
                </a:spcAft>
                <a:defRPr/>
              </a:pPr>
              <a:t>‹#›</a:t>
            </a:fld>
            <a:endParaRPr lang="zh-CN" altLang="en-US">
              <a:latin typeface="Arial Black" panose="020B0A04020102020204" pitchFamily="34" charset="0"/>
            </a:endParaRPr>
          </a:p>
        </p:txBody>
      </p:sp>
    </p:spTree>
    <p:extLst>
      <p:ext uri="{BB962C8B-B14F-4D97-AF65-F5344CB8AC3E}">
        <p14:creationId xmlns:p14="http://schemas.microsoft.com/office/powerpoint/2010/main" val="27590906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lgn="ctr" rtl="0" eaLnBrk="0" fontAlgn="base" hangingPunct="0">
        <a:spcBef>
          <a:spcPct val="0"/>
        </a:spcBef>
        <a:spcAft>
          <a:spcPct val="0"/>
        </a:spcAft>
        <a:defRPr sz="4400">
          <a:solidFill>
            <a:srgbClr val="006666"/>
          </a:solidFill>
          <a:latin typeface="+mj-lt"/>
          <a:ea typeface="+mj-ea"/>
          <a:cs typeface="方正兰亭黑_GBK" charset="0"/>
        </a:defRPr>
      </a:lvl1pPr>
      <a:lvl2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2pPr>
      <a:lvl3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3pPr>
      <a:lvl4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4pPr>
      <a:lvl5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5pPr>
      <a:lvl6pPr marL="457200" algn="ctr" rtl="0" fontAlgn="base">
        <a:spcBef>
          <a:spcPct val="0"/>
        </a:spcBef>
        <a:spcAft>
          <a:spcPct val="0"/>
        </a:spcAft>
        <a:defRPr sz="4400">
          <a:solidFill>
            <a:srgbClr val="006666"/>
          </a:solidFill>
          <a:latin typeface="Arial" charset="0"/>
          <a:ea typeface="方正兰亭黑_GBK" pitchFamily="2" charset="-122"/>
        </a:defRPr>
      </a:lvl6pPr>
      <a:lvl7pPr marL="914400" algn="ctr" rtl="0" fontAlgn="base">
        <a:spcBef>
          <a:spcPct val="0"/>
        </a:spcBef>
        <a:spcAft>
          <a:spcPct val="0"/>
        </a:spcAft>
        <a:defRPr sz="4400">
          <a:solidFill>
            <a:srgbClr val="006666"/>
          </a:solidFill>
          <a:latin typeface="Arial" charset="0"/>
          <a:ea typeface="方正兰亭黑_GBK" pitchFamily="2" charset="-122"/>
        </a:defRPr>
      </a:lvl7pPr>
      <a:lvl8pPr marL="1371600" algn="ctr" rtl="0" fontAlgn="base">
        <a:spcBef>
          <a:spcPct val="0"/>
        </a:spcBef>
        <a:spcAft>
          <a:spcPct val="0"/>
        </a:spcAft>
        <a:defRPr sz="4400">
          <a:solidFill>
            <a:srgbClr val="006666"/>
          </a:solidFill>
          <a:latin typeface="Arial" charset="0"/>
          <a:ea typeface="方正兰亭黑_GBK" pitchFamily="2" charset="-122"/>
        </a:defRPr>
      </a:lvl8pPr>
      <a:lvl9pPr marL="1828800" algn="ctr" rtl="0" fontAlgn="base">
        <a:spcBef>
          <a:spcPct val="0"/>
        </a:spcBef>
        <a:spcAft>
          <a:spcPct val="0"/>
        </a:spcAft>
        <a:defRPr sz="4400">
          <a:solidFill>
            <a:srgbClr val="006666"/>
          </a:solidFill>
          <a:latin typeface="Arial" charset="0"/>
          <a:ea typeface="方正兰亭黑_GBK" pitchFamily="2" charset="-122"/>
        </a:defRPr>
      </a:lvl9pPr>
    </p:titleStyle>
    <p:bodyStyle>
      <a:lvl1pPr marL="342900" indent="-342900" algn="l" rtl="0" eaLnBrk="0" fontAlgn="base" hangingPunct="0">
        <a:spcBef>
          <a:spcPct val="20000"/>
        </a:spcBef>
        <a:spcAft>
          <a:spcPct val="0"/>
        </a:spcAft>
        <a:buChar char="•"/>
        <a:defRPr sz="3600">
          <a:solidFill>
            <a:srgbClr val="006666"/>
          </a:solidFill>
          <a:latin typeface="+mn-lt"/>
          <a:ea typeface="+mn-ea"/>
          <a:cs typeface="方正兰亭黑_GBK" charset="0"/>
        </a:defRPr>
      </a:lvl1pPr>
      <a:lvl2pPr marL="742950" indent="-285750" algn="l" rtl="0" eaLnBrk="0" fontAlgn="base" hangingPunct="0">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0" fontAlgn="base" hangingPunct="0">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fontAlgn="base">
        <a:spcBef>
          <a:spcPct val="20000"/>
        </a:spcBef>
        <a:spcAft>
          <a:spcPct val="0"/>
        </a:spcAft>
        <a:buChar char="»"/>
        <a:defRPr sz="2000">
          <a:solidFill>
            <a:srgbClr val="006666"/>
          </a:solidFill>
          <a:latin typeface="+mn-lt"/>
          <a:ea typeface="方正兰亭细黑_GBK" pitchFamily="2" charset="-122"/>
        </a:defRPr>
      </a:lvl6pPr>
      <a:lvl7pPr marL="2971800" indent="-228600" algn="l" rtl="0" fontAlgn="base">
        <a:spcBef>
          <a:spcPct val="20000"/>
        </a:spcBef>
        <a:spcAft>
          <a:spcPct val="0"/>
        </a:spcAft>
        <a:buChar char="»"/>
        <a:defRPr sz="2000">
          <a:solidFill>
            <a:srgbClr val="006666"/>
          </a:solidFill>
          <a:latin typeface="+mn-lt"/>
          <a:ea typeface="方正兰亭细黑_GBK" pitchFamily="2" charset="-122"/>
        </a:defRPr>
      </a:lvl7pPr>
      <a:lvl8pPr marL="3429000" indent="-228600" algn="l" rtl="0" fontAlgn="base">
        <a:spcBef>
          <a:spcPct val="20000"/>
        </a:spcBef>
        <a:spcAft>
          <a:spcPct val="0"/>
        </a:spcAft>
        <a:buChar char="»"/>
        <a:defRPr sz="2000">
          <a:solidFill>
            <a:srgbClr val="006666"/>
          </a:solidFill>
          <a:latin typeface="+mn-lt"/>
          <a:ea typeface="方正兰亭细黑_GBK" pitchFamily="2" charset="-122"/>
        </a:defRPr>
      </a:lvl8pPr>
      <a:lvl9pPr marL="3886200" indent="-228600" algn="l" rtl="0" fontAlgn="base">
        <a:spcBef>
          <a:spcPct val="20000"/>
        </a:spcBef>
        <a:spcAft>
          <a:spcPct val="0"/>
        </a:spcAft>
        <a:buChar char="»"/>
        <a:defRPr sz="2000">
          <a:solidFill>
            <a:srgbClr val="006666"/>
          </a:solidFill>
          <a:latin typeface="+mn-lt"/>
          <a:ea typeface="方正兰亭细黑_GBK"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24417" y="16287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 name="页脚占位符 1"/>
          <p:cNvSpPr>
            <a:spLocks noGrp="1"/>
          </p:cNvSpPr>
          <p:nvPr>
            <p:ph type="ftr" sz="quarter" idx="3"/>
          </p:nvPr>
        </p:nvSpPr>
        <p:spPr>
          <a:xfrm>
            <a:off x="3119967" y="6308725"/>
            <a:ext cx="4811184" cy="357188"/>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Black" panose="020B0A04020102020204" pitchFamily="34" charset="0"/>
                <a:ea typeface="方正兰亭细黑_GBK" pitchFamily="2" charset="-122"/>
                <a:cs typeface="+mn-cs"/>
              </a:defRPr>
            </a:lvl1pPr>
          </a:lstStyle>
          <a:p>
            <a:pPr fontAlgn="base">
              <a:spcBef>
                <a:spcPct val="0"/>
              </a:spcBef>
              <a:spcAft>
                <a:spcPct val="0"/>
              </a:spcAft>
              <a:defRPr/>
            </a:pPr>
            <a:endParaRPr lang="zh-CN" altLang="en-US">
              <a:solidFill>
                <a:srgbClr val="000000">
                  <a:tint val="75000"/>
                </a:srgbClr>
              </a:solidFill>
            </a:endParaRPr>
          </a:p>
        </p:txBody>
      </p:sp>
      <p:sp>
        <p:nvSpPr>
          <p:cNvPr id="3" name="灯片编号占位符 2"/>
          <p:cNvSpPr>
            <a:spLocks noGrp="1"/>
          </p:cNvSpPr>
          <p:nvPr>
            <p:ph type="sldNum" sz="quarter" idx="4"/>
          </p:nvPr>
        </p:nvSpPr>
        <p:spPr>
          <a:xfrm>
            <a:off x="8591551" y="624840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方正兰亭细黑_GBK" pitchFamily="2" charset="-122"/>
                <a:cs typeface="+mn-cs"/>
              </a:defRPr>
            </a:lvl1pPr>
          </a:lstStyle>
          <a:p>
            <a:pPr fontAlgn="base">
              <a:spcBef>
                <a:spcPct val="0"/>
              </a:spcBef>
              <a:spcAft>
                <a:spcPct val="0"/>
              </a:spcAft>
              <a:defRPr/>
            </a:pPr>
            <a:fld id="{9C5AF7A8-4C20-4A54-B03C-C78891CD6CD4}" type="slidenum">
              <a:rPr lang="zh-CN" altLang="en-US">
                <a:latin typeface="Arial Black" panose="020B0A04020102020204" pitchFamily="34" charset="0"/>
              </a:rPr>
              <a:pPr fontAlgn="base">
                <a:spcBef>
                  <a:spcPct val="0"/>
                </a:spcBef>
                <a:spcAft>
                  <a:spcPct val="0"/>
                </a:spcAft>
                <a:defRPr/>
              </a:pPr>
              <a:t>‹#›</a:t>
            </a:fld>
            <a:endParaRPr lang="zh-CN" altLang="en-US">
              <a:latin typeface="Arial Black" panose="020B0A04020102020204" pitchFamily="34" charset="0"/>
            </a:endParaRPr>
          </a:p>
        </p:txBody>
      </p:sp>
    </p:spTree>
    <p:extLst>
      <p:ext uri="{BB962C8B-B14F-4D97-AF65-F5344CB8AC3E}">
        <p14:creationId xmlns:p14="http://schemas.microsoft.com/office/powerpoint/2010/main" val="2972587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ctr" rtl="0" eaLnBrk="0" fontAlgn="base" hangingPunct="0">
        <a:spcBef>
          <a:spcPct val="0"/>
        </a:spcBef>
        <a:spcAft>
          <a:spcPct val="0"/>
        </a:spcAft>
        <a:defRPr kumimoji="1" sz="4400">
          <a:solidFill>
            <a:srgbClr val="006666"/>
          </a:solidFill>
          <a:latin typeface="+mj-lt"/>
          <a:ea typeface="+mj-ea"/>
          <a:cs typeface="方正兰亭黑_GBK" charset="0"/>
        </a:defRPr>
      </a:lvl1pPr>
      <a:lvl2pPr algn="ctr" rtl="0" eaLnBrk="0" fontAlgn="base" hangingPunct="0">
        <a:spcBef>
          <a:spcPct val="0"/>
        </a:spcBef>
        <a:spcAft>
          <a:spcPct val="0"/>
        </a:spcAft>
        <a:defRPr kumimoji="1" sz="4400">
          <a:solidFill>
            <a:srgbClr val="006666"/>
          </a:solidFill>
          <a:latin typeface="Arial" charset="0"/>
          <a:ea typeface="方正兰亭黑_GBK" pitchFamily="2" charset="-122"/>
          <a:cs typeface="方正兰亭黑_GBK" charset="0"/>
        </a:defRPr>
      </a:lvl2pPr>
      <a:lvl3pPr algn="ctr" rtl="0" eaLnBrk="0" fontAlgn="base" hangingPunct="0">
        <a:spcBef>
          <a:spcPct val="0"/>
        </a:spcBef>
        <a:spcAft>
          <a:spcPct val="0"/>
        </a:spcAft>
        <a:defRPr kumimoji="1" sz="4400">
          <a:solidFill>
            <a:srgbClr val="006666"/>
          </a:solidFill>
          <a:latin typeface="Arial" charset="0"/>
          <a:ea typeface="方正兰亭黑_GBK" pitchFamily="2" charset="-122"/>
          <a:cs typeface="方正兰亭黑_GBK" charset="0"/>
        </a:defRPr>
      </a:lvl3pPr>
      <a:lvl4pPr algn="ctr" rtl="0" eaLnBrk="0" fontAlgn="base" hangingPunct="0">
        <a:spcBef>
          <a:spcPct val="0"/>
        </a:spcBef>
        <a:spcAft>
          <a:spcPct val="0"/>
        </a:spcAft>
        <a:defRPr kumimoji="1" sz="4400">
          <a:solidFill>
            <a:srgbClr val="006666"/>
          </a:solidFill>
          <a:latin typeface="Arial" charset="0"/>
          <a:ea typeface="方正兰亭黑_GBK" pitchFamily="2" charset="-122"/>
          <a:cs typeface="方正兰亭黑_GBK" charset="0"/>
        </a:defRPr>
      </a:lvl4pPr>
      <a:lvl5pPr algn="ctr" rtl="0" eaLnBrk="0" fontAlgn="base" hangingPunct="0">
        <a:spcBef>
          <a:spcPct val="0"/>
        </a:spcBef>
        <a:spcAft>
          <a:spcPct val="0"/>
        </a:spcAft>
        <a:defRPr kumimoji="1" sz="4400">
          <a:solidFill>
            <a:srgbClr val="006666"/>
          </a:solidFill>
          <a:latin typeface="Arial" charset="0"/>
          <a:ea typeface="方正兰亭黑_GBK" pitchFamily="2" charset="-122"/>
          <a:cs typeface="方正兰亭黑_GBK" charset="0"/>
        </a:defRPr>
      </a:lvl5pPr>
      <a:lvl6pPr marL="457200" algn="ctr" rtl="0" fontAlgn="base">
        <a:spcBef>
          <a:spcPct val="0"/>
        </a:spcBef>
        <a:spcAft>
          <a:spcPct val="0"/>
        </a:spcAft>
        <a:defRPr sz="4400">
          <a:solidFill>
            <a:srgbClr val="006666"/>
          </a:solidFill>
          <a:latin typeface="Arial" charset="0"/>
          <a:ea typeface="方正兰亭黑_GBK" pitchFamily="2" charset="-122"/>
        </a:defRPr>
      </a:lvl6pPr>
      <a:lvl7pPr marL="914400" algn="ctr" rtl="0" fontAlgn="base">
        <a:spcBef>
          <a:spcPct val="0"/>
        </a:spcBef>
        <a:spcAft>
          <a:spcPct val="0"/>
        </a:spcAft>
        <a:defRPr sz="4400">
          <a:solidFill>
            <a:srgbClr val="006666"/>
          </a:solidFill>
          <a:latin typeface="Arial" charset="0"/>
          <a:ea typeface="方正兰亭黑_GBK" pitchFamily="2" charset="-122"/>
        </a:defRPr>
      </a:lvl7pPr>
      <a:lvl8pPr marL="1371600" algn="ctr" rtl="0" fontAlgn="base">
        <a:spcBef>
          <a:spcPct val="0"/>
        </a:spcBef>
        <a:spcAft>
          <a:spcPct val="0"/>
        </a:spcAft>
        <a:defRPr sz="4400">
          <a:solidFill>
            <a:srgbClr val="006666"/>
          </a:solidFill>
          <a:latin typeface="Arial" charset="0"/>
          <a:ea typeface="方正兰亭黑_GBK" pitchFamily="2" charset="-122"/>
        </a:defRPr>
      </a:lvl8pPr>
      <a:lvl9pPr marL="1828800" algn="ctr" rtl="0" fontAlgn="base">
        <a:spcBef>
          <a:spcPct val="0"/>
        </a:spcBef>
        <a:spcAft>
          <a:spcPct val="0"/>
        </a:spcAft>
        <a:defRPr sz="4400">
          <a:solidFill>
            <a:srgbClr val="006666"/>
          </a:solidFill>
          <a:latin typeface="Arial" charset="0"/>
          <a:ea typeface="方正兰亭黑_GBK" pitchFamily="2" charset="-122"/>
        </a:defRPr>
      </a:lvl9pPr>
    </p:titleStyle>
    <p:bodyStyle>
      <a:lvl1pPr marL="342900" indent="-342900" algn="l" rtl="0" eaLnBrk="0" fontAlgn="base" hangingPunct="0">
        <a:spcBef>
          <a:spcPct val="20000"/>
        </a:spcBef>
        <a:spcAft>
          <a:spcPct val="0"/>
        </a:spcAft>
        <a:buChar char="•"/>
        <a:defRPr kumimoji="1" sz="3600">
          <a:solidFill>
            <a:srgbClr val="006666"/>
          </a:solidFill>
          <a:latin typeface="+mn-lt"/>
          <a:ea typeface="+mn-ea"/>
          <a:cs typeface="方正兰亭黑_GBK" charset="0"/>
        </a:defRPr>
      </a:lvl1pPr>
      <a:lvl2pPr marL="742950" indent="-285750" algn="l" rtl="0" eaLnBrk="0" fontAlgn="base" hangingPunct="0">
        <a:spcBef>
          <a:spcPct val="20000"/>
        </a:spcBef>
        <a:spcAft>
          <a:spcPct val="0"/>
        </a:spcAft>
        <a:buChar char="–"/>
        <a:defRPr kumimoji="1" sz="2800">
          <a:solidFill>
            <a:srgbClr val="006666"/>
          </a:solidFill>
          <a:latin typeface="+mn-lt"/>
          <a:ea typeface="方正兰亭细黑_GBK" pitchFamily="2" charset="-122"/>
          <a:cs typeface="方正兰亭细黑_GBK"/>
        </a:defRPr>
      </a:lvl2pPr>
      <a:lvl3pPr marL="1143000" indent="-228600" algn="l" rtl="0" eaLnBrk="0" fontAlgn="base" hangingPunct="0">
        <a:spcBef>
          <a:spcPct val="20000"/>
        </a:spcBef>
        <a:spcAft>
          <a:spcPct val="0"/>
        </a:spcAft>
        <a:buChar char="•"/>
        <a:defRPr kumimoji="1" sz="2400">
          <a:solidFill>
            <a:srgbClr val="006666"/>
          </a:solidFill>
          <a:latin typeface="+mn-lt"/>
          <a:ea typeface="方正兰亭细黑_GBK" pitchFamily="2" charset="-122"/>
          <a:cs typeface="方正兰亭细黑_GBK"/>
        </a:defRPr>
      </a:lvl3pPr>
      <a:lvl4pPr marL="1600200" indent="-228600" algn="l" rtl="0" eaLnBrk="0" fontAlgn="base" hangingPunct="0">
        <a:spcBef>
          <a:spcPct val="20000"/>
        </a:spcBef>
        <a:spcAft>
          <a:spcPct val="0"/>
        </a:spcAft>
        <a:buChar char="–"/>
        <a:defRPr kumimoji="1" sz="2000">
          <a:solidFill>
            <a:srgbClr val="006666"/>
          </a:solidFill>
          <a:latin typeface="+mn-lt"/>
          <a:ea typeface="方正兰亭细黑_GBK" pitchFamily="2" charset="-122"/>
          <a:cs typeface="方正兰亭细黑_GBK"/>
        </a:defRPr>
      </a:lvl4pPr>
      <a:lvl5pPr marL="2057400" indent="-228600" algn="l" rtl="0" eaLnBrk="0" fontAlgn="base" hangingPunct="0">
        <a:spcBef>
          <a:spcPct val="20000"/>
        </a:spcBef>
        <a:spcAft>
          <a:spcPct val="0"/>
        </a:spcAft>
        <a:buChar char="»"/>
        <a:defRPr kumimoji="1" sz="2000">
          <a:solidFill>
            <a:srgbClr val="006666"/>
          </a:solidFill>
          <a:latin typeface="+mn-lt"/>
          <a:ea typeface="方正兰亭细黑_GBK" pitchFamily="2" charset="-122"/>
          <a:cs typeface="方正兰亭细黑_GBK"/>
        </a:defRPr>
      </a:lvl5pPr>
      <a:lvl6pPr marL="2514600" indent="-228600" algn="l" rtl="0" fontAlgn="base">
        <a:spcBef>
          <a:spcPct val="20000"/>
        </a:spcBef>
        <a:spcAft>
          <a:spcPct val="0"/>
        </a:spcAft>
        <a:buChar char="»"/>
        <a:defRPr sz="2000">
          <a:solidFill>
            <a:srgbClr val="006666"/>
          </a:solidFill>
          <a:latin typeface="+mn-lt"/>
          <a:ea typeface="方正兰亭细黑_GBK" pitchFamily="2" charset="-122"/>
        </a:defRPr>
      </a:lvl6pPr>
      <a:lvl7pPr marL="2971800" indent="-228600" algn="l" rtl="0" fontAlgn="base">
        <a:spcBef>
          <a:spcPct val="20000"/>
        </a:spcBef>
        <a:spcAft>
          <a:spcPct val="0"/>
        </a:spcAft>
        <a:buChar char="»"/>
        <a:defRPr sz="2000">
          <a:solidFill>
            <a:srgbClr val="006666"/>
          </a:solidFill>
          <a:latin typeface="+mn-lt"/>
          <a:ea typeface="方正兰亭细黑_GBK" pitchFamily="2" charset="-122"/>
        </a:defRPr>
      </a:lvl7pPr>
      <a:lvl8pPr marL="3429000" indent="-228600" algn="l" rtl="0" fontAlgn="base">
        <a:spcBef>
          <a:spcPct val="20000"/>
        </a:spcBef>
        <a:spcAft>
          <a:spcPct val="0"/>
        </a:spcAft>
        <a:buChar char="»"/>
        <a:defRPr sz="2000">
          <a:solidFill>
            <a:srgbClr val="006666"/>
          </a:solidFill>
          <a:latin typeface="+mn-lt"/>
          <a:ea typeface="方正兰亭细黑_GBK" pitchFamily="2" charset="-122"/>
        </a:defRPr>
      </a:lvl8pPr>
      <a:lvl9pPr marL="3886200" indent="-228600" algn="l" rtl="0" fontAlgn="base">
        <a:spcBef>
          <a:spcPct val="20000"/>
        </a:spcBef>
        <a:spcAft>
          <a:spcPct val="0"/>
        </a:spcAft>
        <a:buChar char="»"/>
        <a:defRPr sz="2000">
          <a:solidFill>
            <a:srgbClr val="006666"/>
          </a:solidFill>
          <a:latin typeface="+mn-lt"/>
          <a:ea typeface="方正兰亭细黑_GBK"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CE583638-0DB3-410C-8F7F-50AA394E576B}"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37840177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32149" y="241287"/>
            <a:ext cx="11472796" cy="623816"/>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32150" y="1331844"/>
            <a:ext cx="11472796" cy="4853537"/>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32148" y="6356357"/>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675">
                <a:solidFill>
                  <a:schemeClr val="tx1"/>
                </a:solidFill>
              </a:defRPr>
            </a:lvl1pPr>
          </a:lstStyle>
          <a:p>
            <a:endParaRPr lang="zh-CN" altLang="en-US"/>
          </a:p>
        </p:txBody>
      </p:sp>
      <p:sp>
        <p:nvSpPr>
          <p:cNvPr id="6" name="灯片编号占位符 5"/>
          <p:cNvSpPr>
            <a:spLocks noGrp="1"/>
          </p:cNvSpPr>
          <p:nvPr>
            <p:ph type="sldNum" sz="quarter" idx="4"/>
          </p:nvPr>
        </p:nvSpPr>
        <p:spPr>
          <a:xfrm>
            <a:off x="9161744" y="6356358"/>
            <a:ext cx="2743200" cy="365125"/>
          </a:xfrm>
          <a:prstGeom prst="rect">
            <a:avLst/>
          </a:prstGeom>
        </p:spPr>
        <p:txBody>
          <a:bodyPr vert="horz" lIns="91440" tIns="45720" rIns="91440" bIns="45720" rtlCol="0" anchor="ctr"/>
          <a:lstStyle>
            <a:lvl1pPr algn="r">
              <a:defRPr sz="675">
                <a:solidFill>
                  <a:schemeClr val="tx1"/>
                </a:solidFill>
              </a:defRPr>
            </a:lvl1pPr>
          </a:lstStyle>
          <a:p>
            <a:fld id="{30B40A86-DCB0-4F28-AE5A-31B4CFAE2DDC}" type="slidenum">
              <a:rPr lang="zh-CN" altLang="en-US" smtClean="0"/>
              <a:pPr/>
              <a:t>‹#›</a:t>
            </a:fld>
            <a:endParaRPr lang="zh-CN" altLang="en-US"/>
          </a:p>
        </p:txBody>
      </p:sp>
      <p:pic>
        <p:nvPicPr>
          <p:cNvPr id="9" name="图片 8"/>
          <p:cNvPicPr>
            <a:picLocks noChangeAspect="1"/>
          </p:cNvPicPr>
          <p:nvPr userDrawn="1"/>
        </p:nvPicPr>
        <p:blipFill>
          <a:blip r:embed="rId13"/>
          <a:stretch>
            <a:fillRect/>
          </a:stretch>
        </p:blipFill>
        <p:spPr>
          <a:xfrm>
            <a:off x="11315201" y="241287"/>
            <a:ext cx="698854" cy="648072"/>
          </a:xfrm>
          <a:prstGeom prst="rect">
            <a:avLst/>
          </a:prstGeom>
        </p:spPr>
      </p:pic>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25759" y="916448"/>
            <a:ext cx="690659" cy="287775"/>
          </a:xfrm>
          <a:prstGeom prst="rect">
            <a:avLst/>
          </a:prstGeom>
        </p:spPr>
      </p:pic>
    </p:spTree>
    <p:extLst>
      <p:ext uri="{BB962C8B-B14F-4D97-AF65-F5344CB8AC3E}">
        <p14:creationId xmlns:p14="http://schemas.microsoft.com/office/powerpoint/2010/main" val="330578716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5" r:id="rId11"/>
  </p:sldLayoutIdLst>
  <p:hf hdr="0" ftr="0" dt="0"/>
  <p:txStyles>
    <p:titleStyle>
      <a:lvl1pPr algn="ctr" defTabSz="514350" rtl="0" eaLnBrk="1" latinLnBrk="0" hangingPunct="1">
        <a:lnSpc>
          <a:spcPct val="90000"/>
        </a:lnSpc>
        <a:spcBef>
          <a:spcPct val="0"/>
        </a:spcBef>
        <a:buNone/>
        <a:defRPr sz="400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defRPr>
      </a:lvl1pPr>
    </p:titleStyle>
    <p:bodyStyle>
      <a:lvl1pPr marL="128588" indent="-128588" algn="l" defTabSz="514350" rtl="0" eaLnBrk="1" latinLnBrk="0" hangingPunct="1">
        <a:lnSpc>
          <a:spcPct val="90000"/>
        </a:lnSpc>
        <a:spcBef>
          <a:spcPts val="563"/>
        </a:spcBef>
        <a:buClr>
          <a:srgbClr val="7030A0"/>
        </a:buClr>
        <a:buFont typeface="Arial" panose="020B0604020202020204" pitchFamily="34" charset="0"/>
        <a:buChar char="•"/>
        <a:defRPr sz="28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385763" indent="-128588" algn="l" defTabSz="514350" rtl="0" eaLnBrk="1" latinLnBrk="0" hangingPunct="1">
        <a:lnSpc>
          <a:spcPct val="90000"/>
        </a:lnSpc>
        <a:spcBef>
          <a:spcPts val="281"/>
        </a:spcBef>
        <a:buClr>
          <a:srgbClr val="7030A0"/>
        </a:buClr>
        <a:buFont typeface="Arial" panose="020B0604020202020204" pitchFamily="34" charset="0"/>
        <a:buChar char="•"/>
        <a:defRPr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642938" indent="-128588" algn="l" defTabSz="514350" rtl="0" eaLnBrk="1" latinLnBrk="0" hangingPunct="1">
        <a:lnSpc>
          <a:spcPct val="90000"/>
        </a:lnSpc>
        <a:spcBef>
          <a:spcPts val="281"/>
        </a:spcBef>
        <a:buClr>
          <a:srgbClr val="7030A0"/>
        </a:buClr>
        <a:buFont typeface="Arial" panose="020B0604020202020204" pitchFamily="34" charset="0"/>
        <a:buChar char="•"/>
        <a:defRPr sz="20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marL="900113" indent="-128588" algn="l" defTabSz="514350" rtl="0" eaLnBrk="1" latinLnBrk="0" hangingPunct="1">
        <a:lnSpc>
          <a:spcPct val="90000"/>
        </a:lnSpc>
        <a:spcBef>
          <a:spcPts val="281"/>
        </a:spcBef>
        <a:buClr>
          <a:srgbClr val="7030A0"/>
        </a:buClr>
        <a:buFont typeface="Arial" panose="020B0604020202020204" pitchFamily="34" charset="0"/>
        <a:buChar char="•"/>
        <a:defRPr sz="16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marL="1157288" indent="-128588" algn="l" defTabSz="514350" rtl="0" eaLnBrk="1" latinLnBrk="0" hangingPunct="1">
        <a:lnSpc>
          <a:spcPct val="90000"/>
        </a:lnSpc>
        <a:spcBef>
          <a:spcPts val="281"/>
        </a:spcBef>
        <a:buClr>
          <a:srgbClr val="7030A0"/>
        </a:buClr>
        <a:buFont typeface="Arial" panose="020B0604020202020204" pitchFamily="34" charset="0"/>
        <a:buChar char="•"/>
        <a:defRPr sz="16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87E8B6B-7BFE-4AFA-6078-B563958F31C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339FE30A-90AE-736C-E743-F0F913B9E88A}"/>
              </a:ext>
            </a:extLst>
          </p:cNvPr>
          <p:cNvSpPr>
            <a:spLocks noGrp="1" noChangeArrowheads="1"/>
          </p:cNvSpPr>
          <p:nvPr>
            <p:ph type="body" idx="1"/>
          </p:nvPr>
        </p:nvSpPr>
        <p:spPr bwMode="auto">
          <a:xfrm>
            <a:off x="624417" y="16287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028" name="Picture 10">
            <a:extLst>
              <a:ext uri="{FF2B5EF4-FFF2-40B4-BE49-F238E27FC236}">
                <a16:creationId xmlns:a16="http://schemas.microsoft.com/office/drawing/2014/main" id="{89B7336A-04E0-0576-3589-C4918A626D9E}"/>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27051" y="6308725"/>
            <a:ext cx="1729316"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页脚占位符 1">
            <a:extLst>
              <a:ext uri="{FF2B5EF4-FFF2-40B4-BE49-F238E27FC236}">
                <a16:creationId xmlns:a16="http://schemas.microsoft.com/office/drawing/2014/main" id="{08331935-C7D3-E14F-B65A-18A98B468F9A}"/>
              </a:ext>
            </a:extLst>
          </p:cNvPr>
          <p:cNvSpPr>
            <a:spLocks noGrp="1"/>
          </p:cNvSpPr>
          <p:nvPr>
            <p:ph type="ftr" sz="quarter" idx="3"/>
          </p:nvPr>
        </p:nvSpPr>
        <p:spPr>
          <a:xfrm>
            <a:off x="3119967" y="6308725"/>
            <a:ext cx="4811184" cy="357188"/>
          </a:xfrm>
          <a:prstGeom prst="rect">
            <a:avLst/>
          </a:prstGeom>
        </p:spPr>
        <p:txBody>
          <a:bodyPr vert="horz" lIns="91440" tIns="45720" rIns="91440" bIns="45720" rtlCol="0" anchor="ctr"/>
          <a:lstStyle>
            <a:lvl1pPr algn="ctr" eaLnBrk="1" hangingPunct="1">
              <a:defRPr kumimoji="0" sz="1200">
                <a:solidFill>
                  <a:schemeClr val="tx1">
                    <a:tint val="75000"/>
                  </a:schemeClr>
                </a:solidFill>
                <a:latin typeface="Arial Black" panose="020B0A04020102020204" pitchFamily="34" charset="0"/>
                <a:ea typeface="方正兰亭细黑_GBK" pitchFamily="2" charset="-122"/>
                <a:cs typeface="+mn-cs"/>
              </a:defRPr>
            </a:lvl1pPr>
          </a:lstStyle>
          <a:p>
            <a:pPr>
              <a:defRPr/>
            </a:pPr>
            <a:endParaRPr lang="zh-CN" altLang="en-US"/>
          </a:p>
        </p:txBody>
      </p:sp>
      <p:sp>
        <p:nvSpPr>
          <p:cNvPr id="3" name="灯片编号占位符 2">
            <a:extLst>
              <a:ext uri="{FF2B5EF4-FFF2-40B4-BE49-F238E27FC236}">
                <a16:creationId xmlns:a16="http://schemas.microsoft.com/office/drawing/2014/main" id="{044A5FE1-6E17-7341-97BC-DCB70A394F32}"/>
              </a:ext>
            </a:extLst>
          </p:cNvPr>
          <p:cNvSpPr>
            <a:spLocks noGrp="1"/>
          </p:cNvSpPr>
          <p:nvPr>
            <p:ph type="sldNum" sz="quarter" idx="4"/>
          </p:nvPr>
        </p:nvSpPr>
        <p:spPr>
          <a:xfrm>
            <a:off x="8591551" y="624840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defRPr>
            </a:lvl1pPr>
          </a:lstStyle>
          <a:p>
            <a:fld id="{0D9CABF6-2A76-D048-B159-449E8920A727}" type="slidenum">
              <a:rPr lang="zh-CN" altLang="en-US"/>
              <a:pPr/>
              <a:t>‹#›</a:t>
            </a:fld>
            <a:endParaRPr lang="zh-CN" altLang="en-US"/>
          </a:p>
        </p:txBody>
      </p:sp>
    </p:spTree>
    <p:extLst>
      <p:ext uri="{BB962C8B-B14F-4D97-AF65-F5344CB8AC3E}">
        <p14:creationId xmlns:p14="http://schemas.microsoft.com/office/powerpoint/2010/main" val="159760202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ransition spd="slow"/>
  <p:hf hdr="0" ftr="0" dt="0"/>
  <p:txStyles>
    <p:titleStyle>
      <a:lvl1pPr algn="ctr" rtl="0" eaLnBrk="0" fontAlgn="base" hangingPunct="0">
        <a:spcBef>
          <a:spcPct val="0"/>
        </a:spcBef>
        <a:spcAft>
          <a:spcPct val="0"/>
        </a:spcAft>
        <a:defRPr sz="4400">
          <a:solidFill>
            <a:srgbClr val="006666"/>
          </a:solidFill>
          <a:latin typeface="+mj-lt"/>
          <a:ea typeface="+mj-ea"/>
          <a:cs typeface="方正兰亭黑_GBK" charset="0"/>
        </a:defRPr>
      </a:lvl1pPr>
      <a:lvl2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2pPr>
      <a:lvl3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3pPr>
      <a:lvl4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4pPr>
      <a:lvl5pPr algn="ctr" rtl="0" eaLnBrk="0" fontAlgn="base" hangingPunct="0">
        <a:spcBef>
          <a:spcPct val="0"/>
        </a:spcBef>
        <a:spcAft>
          <a:spcPct val="0"/>
        </a:spcAft>
        <a:defRPr sz="4400">
          <a:solidFill>
            <a:srgbClr val="006666"/>
          </a:solidFill>
          <a:latin typeface="Arial" charset="0"/>
          <a:ea typeface="方正兰亭黑_GBK" pitchFamily="2" charset="-122"/>
          <a:cs typeface="方正兰亭黑_GBK" charset="0"/>
        </a:defRPr>
      </a:lvl5pPr>
      <a:lvl6pPr marL="457200" algn="ctr" rtl="0" fontAlgn="base">
        <a:spcBef>
          <a:spcPct val="0"/>
        </a:spcBef>
        <a:spcAft>
          <a:spcPct val="0"/>
        </a:spcAft>
        <a:defRPr sz="4400">
          <a:solidFill>
            <a:srgbClr val="006666"/>
          </a:solidFill>
          <a:latin typeface="Arial" charset="0"/>
          <a:ea typeface="方正兰亭黑_GBK" pitchFamily="2" charset="-122"/>
        </a:defRPr>
      </a:lvl6pPr>
      <a:lvl7pPr marL="914400" algn="ctr" rtl="0" fontAlgn="base">
        <a:spcBef>
          <a:spcPct val="0"/>
        </a:spcBef>
        <a:spcAft>
          <a:spcPct val="0"/>
        </a:spcAft>
        <a:defRPr sz="4400">
          <a:solidFill>
            <a:srgbClr val="006666"/>
          </a:solidFill>
          <a:latin typeface="Arial" charset="0"/>
          <a:ea typeface="方正兰亭黑_GBK" pitchFamily="2" charset="-122"/>
        </a:defRPr>
      </a:lvl7pPr>
      <a:lvl8pPr marL="1371600" algn="ctr" rtl="0" fontAlgn="base">
        <a:spcBef>
          <a:spcPct val="0"/>
        </a:spcBef>
        <a:spcAft>
          <a:spcPct val="0"/>
        </a:spcAft>
        <a:defRPr sz="4400">
          <a:solidFill>
            <a:srgbClr val="006666"/>
          </a:solidFill>
          <a:latin typeface="Arial" charset="0"/>
          <a:ea typeface="方正兰亭黑_GBK" pitchFamily="2" charset="-122"/>
        </a:defRPr>
      </a:lvl8pPr>
      <a:lvl9pPr marL="1828800" algn="ctr" rtl="0" fontAlgn="base">
        <a:spcBef>
          <a:spcPct val="0"/>
        </a:spcBef>
        <a:spcAft>
          <a:spcPct val="0"/>
        </a:spcAft>
        <a:defRPr sz="4400">
          <a:solidFill>
            <a:srgbClr val="006666"/>
          </a:solidFill>
          <a:latin typeface="Arial" charset="0"/>
          <a:ea typeface="方正兰亭黑_GBK" pitchFamily="2" charset="-122"/>
        </a:defRPr>
      </a:lvl9pPr>
    </p:titleStyle>
    <p:bodyStyle>
      <a:lvl1pPr marL="342900" indent="-342900" algn="l" rtl="0" eaLnBrk="0" fontAlgn="base" hangingPunct="0">
        <a:spcBef>
          <a:spcPct val="20000"/>
        </a:spcBef>
        <a:spcAft>
          <a:spcPct val="0"/>
        </a:spcAft>
        <a:buChar char="•"/>
        <a:defRPr sz="3600">
          <a:solidFill>
            <a:srgbClr val="006666"/>
          </a:solidFill>
          <a:latin typeface="+mn-lt"/>
          <a:ea typeface="+mn-ea"/>
          <a:cs typeface="方正兰亭黑_GBK" charset="0"/>
        </a:defRPr>
      </a:lvl1pPr>
      <a:lvl2pPr marL="742950" indent="-285750" algn="l" rtl="0" eaLnBrk="0" fontAlgn="base" hangingPunct="0">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0" fontAlgn="base" hangingPunct="0">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fontAlgn="base">
        <a:spcBef>
          <a:spcPct val="20000"/>
        </a:spcBef>
        <a:spcAft>
          <a:spcPct val="0"/>
        </a:spcAft>
        <a:buChar char="»"/>
        <a:defRPr sz="2000">
          <a:solidFill>
            <a:srgbClr val="006666"/>
          </a:solidFill>
          <a:latin typeface="+mn-lt"/>
          <a:ea typeface="方正兰亭细黑_GBK" pitchFamily="2" charset="-122"/>
        </a:defRPr>
      </a:lvl6pPr>
      <a:lvl7pPr marL="2971800" indent="-228600" algn="l" rtl="0" fontAlgn="base">
        <a:spcBef>
          <a:spcPct val="20000"/>
        </a:spcBef>
        <a:spcAft>
          <a:spcPct val="0"/>
        </a:spcAft>
        <a:buChar char="»"/>
        <a:defRPr sz="2000">
          <a:solidFill>
            <a:srgbClr val="006666"/>
          </a:solidFill>
          <a:latin typeface="+mn-lt"/>
          <a:ea typeface="方正兰亭细黑_GBK" pitchFamily="2" charset="-122"/>
        </a:defRPr>
      </a:lvl7pPr>
      <a:lvl8pPr marL="3429000" indent="-228600" algn="l" rtl="0" fontAlgn="base">
        <a:spcBef>
          <a:spcPct val="20000"/>
        </a:spcBef>
        <a:spcAft>
          <a:spcPct val="0"/>
        </a:spcAft>
        <a:buChar char="»"/>
        <a:defRPr sz="2000">
          <a:solidFill>
            <a:srgbClr val="006666"/>
          </a:solidFill>
          <a:latin typeface="+mn-lt"/>
          <a:ea typeface="方正兰亭细黑_GBK" pitchFamily="2" charset="-122"/>
        </a:defRPr>
      </a:lvl8pPr>
      <a:lvl9pPr marL="3886200" indent="-228600" algn="l" rtl="0" fontAlgn="base">
        <a:spcBef>
          <a:spcPct val="20000"/>
        </a:spcBef>
        <a:spcAft>
          <a:spcPct val="0"/>
        </a:spcAft>
        <a:buChar char="»"/>
        <a:defRPr sz="2000">
          <a:solidFill>
            <a:srgbClr val="006666"/>
          </a:solidFill>
          <a:latin typeface="+mn-lt"/>
          <a:ea typeface="方正兰亭细黑_GBK"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47.jpe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 Id="rId1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77.pn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84.pn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88.emf"/><Relationship Id="rId5" Type="http://schemas.openxmlformats.org/officeDocument/2006/relationships/image" Target="../media/image87.jpe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cdex.ep.tsinghua.edu.cn/"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image" Target="../media/image23.emf"/><Relationship Id="rId5" Type="http://schemas.openxmlformats.org/officeDocument/2006/relationships/image" Target="../media/image17.png"/><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431736" y="2060848"/>
            <a:ext cx="1144927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algn="ctr">
              <a:spcBef>
                <a:spcPts val="0"/>
              </a:spcBef>
              <a:buNone/>
            </a:pPr>
            <a:r>
              <a:rPr lang="en-US" altLang="zh-CN" sz="4400" b="1" dirty="0">
                <a:solidFill>
                  <a:schemeClr val="tx1"/>
                </a:solidFill>
                <a:latin typeface="+mn-lt"/>
                <a:ea typeface="+mn-ea"/>
              </a:rPr>
              <a:t>CDEX-300</a:t>
            </a:r>
            <a:r>
              <a:rPr lang="el-GR" altLang="zh-CN" sz="4400" b="1" dirty="0">
                <a:solidFill>
                  <a:schemeClr val="tx1"/>
                </a:solidFill>
                <a:latin typeface="+mn-lt"/>
                <a:ea typeface="+mn-ea"/>
              </a:rPr>
              <a:t>ν </a:t>
            </a:r>
            <a:r>
              <a:rPr lang="en-US" altLang="zh-CN" sz="4400" b="1" dirty="0" err="1">
                <a:solidFill>
                  <a:schemeClr val="tx1"/>
                </a:solidFill>
                <a:latin typeface="+mn-lt"/>
                <a:ea typeface="+mn-ea"/>
              </a:rPr>
              <a:t>neutrinoless</a:t>
            </a:r>
            <a:r>
              <a:rPr lang="en-US" altLang="zh-CN" sz="4400" b="1" dirty="0">
                <a:solidFill>
                  <a:schemeClr val="tx1"/>
                </a:solidFill>
                <a:latin typeface="+mn-lt"/>
                <a:ea typeface="+mn-ea"/>
              </a:rPr>
              <a:t> double beta decay experiment based on Ge-76</a:t>
            </a:r>
          </a:p>
        </p:txBody>
      </p:sp>
      <p:sp>
        <p:nvSpPr>
          <p:cNvPr id="9220" name="副标题 2"/>
          <p:cNvSpPr txBox="1">
            <a:spLocks/>
          </p:cNvSpPr>
          <p:nvPr/>
        </p:nvSpPr>
        <p:spPr bwMode="auto">
          <a:xfrm>
            <a:off x="2711806" y="3696994"/>
            <a:ext cx="6889132" cy="190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algn="ctr">
              <a:spcBef>
                <a:spcPct val="0"/>
              </a:spcBef>
              <a:buFontTx/>
              <a:buNone/>
            </a:pPr>
            <a:r>
              <a:rPr kumimoji="1" lang="en-US" altLang="zh-CN" sz="2800" dirty="0">
                <a:solidFill>
                  <a:schemeClr val="tx1"/>
                </a:solidFill>
                <a:latin typeface="+mn-lt"/>
                <a:ea typeface="楷体" panose="02010609060101010101" pitchFamily="49" charset="-122"/>
                <a:cs typeface="方正兰亭细黑_GBK"/>
              </a:rPr>
              <a:t>Wang Li</a:t>
            </a:r>
            <a:r>
              <a:rPr kumimoji="1" lang="zh-CN" altLang="en-US" sz="2800" dirty="0">
                <a:solidFill>
                  <a:schemeClr val="tx1"/>
                </a:solidFill>
                <a:latin typeface="+mn-lt"/>
                <a:ea typeface="楷体" panose="02010609060101010101" pitchFamily="49" charset="-122"/>
                <a:cs typeface="方正兰亭细黑_GBK"/>
              </a:rPr>
              <a:t>（王力）</a:t>
            </a:r>
            <a:r>
              <a:rPr kumimoji="1" lang="en-US" altLang="zh-CN" sz="2800" dirty="0">
                <a:solidFill>
                  <a:schemeClr val="tx1"/>
                </a:solidFill>
                <a:latin typeface="+mn-lt"/>
                <a:ea typeface="楷体" panose="02010609060101010101" pitchFamily="49" charset="-122"/>
                <a:cs typeface="方正兰亭细黑_GBK"/>
              </a:rPr>
              <a:t>, Liang </a:t>
            </a:r>
            <a:r>
              <a:rPr kumimoji="1" lang="en-US" altLang="zh-CN" sz="2800" dirty="0" err="1">
                <a:solidFill>
                  <a:schemeClr val="tx1"/>
                </a:solidFill>
                <a:latin typeface="+mn-lt"/>
                <a:ea typeface="楷体" panose="02010609060101010101" pitchFamily="49" charset="-122"/>
                <a:cs typeface="方正兰亭细黑_GBK"/>
              </a:rPr>
              <a:t>Yifan</a:t>
            </a:r>
            <a:r>
              <a:rPr kumimoji="1" lang="zh-CN" altLang="en-US" sz="2800" dirty="0">
                <a:solidFill>
                  <a:schemeClr val="tx1"/>
                </a:solidFill>
                <a:latin typeface="+mn-lt"/>
                <a:ea typeface="楷体" panose="02010609060101010101" pitchFamily="49" charset="-122"/>
                <a:cs typeface="方正兰亭细黑_GBK"/>
              </a:rPr>
              <a:t>（梁艺帆）</a:t>
            </a:r>
            <a:endParaRPr kumimoji="1" lang="en-US" altLang="zh-CN" sz="2800" dirty="0">
              <a:solidFill>
                <a:schemeClr val="tx1"/>
              </a:solidFill>
              <a:latin typeface="+mn-lt"/>
              <a:ea typeface="楷体" panose="02010609060101010101" pitchFamily="49" charset="-122"/>
              <a:cs typeface="方正兰亭细黑_GBK"/>
            </a:endParaRPr>
          </a:p>
          <a:p>
            <a:pPr algn="ctr">
              <a:spcBef>
                <a:spcPct val="0"/>
              </a:spcBef>
              <a:buNone/>
            </a:pPr>
            <a:r>
              <a:rPr kumimoji="1" lang="en-US" altLang="zh-CN" sz="2800" dirty="0">
                <a:solidFill>
                  <a:schemeClr val="tx1"/>
                </a:solidFill>
                <a:latin typeface="+mn-lt"/>
                <a:ea typeface="楷体" panose="02010609060101010101" pitchFamily="49" charset="-122"/>
                <a:cs typeface="方正兰亭细黑_GBK"/>
              </a:rPr>
              <a:t>Beijing Normal University, Tsinghua University</a:t>
            </a:r>
          </a:p>
          <a:p>
            <a:pPr algn="ctr">
              <a:spcBef>
                <a:spcPct val="0"/>
              </a:spcBef>
              <a:buFontTx/>
              <a:buNone/>
            </a:pPr>
            <a:r>
              <a:rPr kumimoji="1" lang="en-US" altLang="zh-CN" sz="2800" dirty="0">
                <a:solidFill>
                  <a:schemeClr val="tx1"/>
                </a:solidFill>
                <a:latin typeface="+mn-lt"/>
                <a:ea typeface="楷体" panose="02010609060101010101" pitchFamily="49" charset="-122"/>
                <a:cs typeface="方正兰亭细黑_GBK"/>
              </a:rPr>
              <a:t>On behalf of CDEX collaboration</a:t>
            </a:r>
          </a:p>
          <a:p>
            <a:pPr algn="ctr">
              <a:spcBef>
                <a:spcPct val="0"/>
              </a:spcBef>
              <a:buFontTx/>
              <a:buNone/>
            </a:pPr>
            <a:r>
              <a:rPr kumimoji="1" lang="en-US" altLang="zh-CN" sz="2800" dirty="0">
                <a:solidFill>
                  <a:schemeClr val="tx1"/>
                </a:solidFill>
                <a:latin typeface="+mn-lt"/>
                <a:ea typeface="楷体" panose="02010609060101010101" pitchFamily="49" charset="-122"/>
                <a:cs typeface="方正兰亭细黑_GBK"/>
              </a:rPr>
              <a:t>2023-08-26, Moscow</a:t>
            </a:r>
          </a:p>
        </p:txBody>
      </p:sp>
      <p:pic>
        <p:nvPicPr>
          <p:cNvPr id="9222" name="图片 3"/>
          <p:cNvPicPr>
            <a:picLocks noChangeAspect="1"/>
          </p:cNvPicPr>
          <p:nvPr/>
        </p:nvPicPr>
        <p:blipFill rotWithShape="1">
          <a:blip r:embed="rId3" cstate="print">
            <a:extLst>
              <a:ext uri="{28A0092B-C50C-407E-A947-70E740481C1C}">
                <a14:useLocalDpi xmlns:a14="http://schemas.microsoft.com/office/drawing/2010/main" val="0"/>
              </a:ext>
            </a:extLst>
          </a:blip>
          <a:srcRect r="74393"/>
          <a:stretch/>
        </p:blipFill>
        <p:spPr bwMode="auto">
          <a:xfrm>
            <a:off x="10839627" y="5436480"/>
            <a:ext cx="1352374" cy="142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12"/>
          </p:nvPr>
        </p:nvSpPr>
        <p:spPr/>
        <p:txBody>
          <a:bodyPr/>
          <a:lstStyle/>
          <a:p>
            <a:fld id="{0C913308-F349-4B6D-A68A-DD1791B4A57B}" type="slidenum">
              <a:rPr lang="zh-CN" altLang="en-US" smtClean="0"/>
              <a:t>1</a:t>
            </a:fld>
            <a:endParaRPr lang="zh-CN" altLang="en-US"/>
          </a:p>
        </p:txBody>
      </p:sp>
      <p:pic>
        <p:nvPicPr>
          <p:cNvPr id="11" name="图片 10"/>
          <p:cNvPicPr>
            <a:picLocks noChangeAspect="1"/>
          </p:cNvPicPr>
          <p:nvPr/>
        </p:nvPicPr>
        <p:blipFill>
          <a:blip r:embed="rId4"/>
          <a:stretch>
            <a:fillRect/>
          </a:stretch>
        </p:blipFill>
        <p:spPr>
          <a:xfrm>
            <a:off x="450892" y="5592026"/>
            <a:ext cx="937107" cy="86901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736" y="6461038"/>
            <a:ext cx="926118" cy="385883"/>
          </a:xfrm>
          <a:prstGeom prst="rect">
            <a:avLst/>
          </a:prstGeom>
        </p:spPr>
      </p:pic>
      <p:sp>
        <p:nvSpPr>
          <p:cNvPr id="4" name="文本框 3">
            <a:extLst>
              <a:ext uri="{FF2B5EF4-FFF2-40B4-BE49-F238E27FC236}">
                <a16:creationId xmlns:a16="http://schemas.microsoft.com/office/drawing/2014/main" id="{1EB93915-BA65-6102-BF64-C99FE9600848}"/>
              </a:ext>
            </a:extLst>
          </p:cNvPr>
          <p:cNvSpPr txBox="1"/>
          <p:nvPr/>
        </p:nvSpPr>
        <p:spPr>
          <a:xfrm>
            <a:off x="-24792" y="-18537"/>
            <a:ext cx="12216792" cy="707886"/>
          </a:xfrm>
          <a:prstGeom prst="rect">
            <a:avLst/>
          </a:prstGeom>
          <a:blipFill>
            <a:blip r:embed="rId6"/>
            <a:tile tx="0" ty="0" sx="100000" sy="100000" flip="none" algn="tl"/>
          </a:blipFill>
        </p:spPr>
        <p:txBody>
          <a:bodyPr wrap="square">
            <a:spAutoFit/>
          </a:bodyPr>
          <a:lstStyle/>
          <a:p>
            <a:pPr algn="ctr"/>
            <a:r>
              <a:rPr lang="en-US" altLang="zh-CN" sz="4000" dirty="0">
                <a:latin typeface="Gloucester MT Extra Condensed" panose="02030808020601010101" pitchFamily="18" charset="0"/>
              </a:rPr>
              <a:t>21st Lomonosov Conference on Elementary Particle Physics</a:t>
            </a:r>
          </a:p>
        </p:txBody>
      </p:sp>
    </p:spTree>
    <p:extLst>
      <p:ext uri="{BB962C8B-B14F-4D97-AF65-F5344CB8AC3E}">
        <p14:creationId xmlns:p14="http://schemas.microsoft.com/office/powerpoint/2010/main" val="40856167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latin typeface="+mn-lt"/>
              </a:rPr>
              <a:t>CDEX-10 @CJPL-I</a:t>
            </a:r>
            <a:endParaRPr lang="zh-CN" altLang="en-US" dirty="0">
              <a:latin typeface="+mn-lt"/>
              <a:cs typeface="方正兰亭黑_GBK"/>
            </a:endParaRPr>
          </a:p>
        </p:txBody>
      </p:sp>
      <p:sp>
        <p:nvSpPr>
          <p:cNvPr id="31" name="内容占位符 2">
            <a:extLst>
              <a:ext uri="{FF2B5EF4-FFF2-40B4-BE49-F238E27FC236}">
                <a16:creationId xmlns:a16="http://schemas.microsoft.com/office/drawing/2014/main" id="{66BB037F-1F0F-842D-AA85-F0C77C243BB8}"/>
              </a:ext>
            </a:extLst>
          </p:cNvPr>
          <p:cNvSpPr txBox="1">
            <a:spLocks/>
          </p:cNvSpPr>
          <p:nvPr/>
        </p:nvSpPr>
        <p:spPr>
          <a:xfrm>
            <a:off x="449580" y="1164379"/>
            <a:ext cx="9881003" cy="2570405"/>
          </a:xfrm>
          <a:prstGeom prst="rect">
            <a:avLst/>
          </a:prstGeom>
        </p:spPr>
        <p:txBody>
          <a:bodyPr vert="horz" lIns="91440" tIns="45720" rIns="91440" bIns="45720" rtlCol="0">
            <a:normAutofit/>
          </a:bodyPr>
          <a:lstStyle>
            <a:lvl1pPr marL="128588" indent="-128588" algn="l" defTabSz="514350" rtl="0" eaLnBrk="1" latinLnBrk="0" hangingPunct="1">
              <a:lnSpc>
                <a:spcPct val="90000"/>
              </a:lnSpc>
              <a:spcBef>
                <a:spcPts val="563"/>
              </a:spcBef>
              <a:buClr>
                <a:srgbClr val="7030A0"/>
              </a:buClr>
              <a:buFont typeface="Arial" panose="020B0604020202020204" pitchFamily="34" charset="0"/>
              <a:buChar char="•"/>
              <a:defRPr sz="28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385763" indent="-128588" algn="l" defTabSz="514350" rtl="0" eaLnBrk="1" latinLnBrk="0" hangingPunct="1">
              <a:lnSpc>
                <a:spcPct val="90000"/>
              </a:lnSpc>
              <a:spcBef>
                <a:spcPts val="281"/>
              </a:spcBef>
              <a:buClr>
                <a:srgbClr val="7030A0"/>
              </a:buClr>
              <a:buFont typeface="Arial" panose="020B0604020202020204" pitchFamily="34" charset="0"/>
              <a:buChar char="•"/>
              <a:defRPr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642938" indent="-128588" algn="l" defTabSz="514350" rtl="0" eaLnBrk="1" latinLnBrk="0" hangingPunct="1">
              <a:lnSpc>
                <a:spcPct val="90000"/>
              </a:lnSpc>
              <a:spcBef>
                <a:spcPts val="281"/>
              </a:spcBef>
              <a:buClr>
                <a:srgbClr val="7030A0"/>
              </a:buClr>
              <a:buFont typeface="Arial" panose="020B0604020202020204" pitchFamily="34" charset="0"/>
              <a:buChar char="•"/>
              <a:defRPr sz="20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marL="900113" indent="-128588" algn="l" defTabSz="514350" rtl="0" eaLnBrk="1" latinLnBrk="0" hangingPunct="1">
              <a:lnSpc>
                <a:spcPct val="90000"/>
              </a:lnSpc>
              <a:spcBef>
                <a:spcPts val="281"/>
              </a:spcBef>
              <a:buClr>
                <a:srgbClr val="7030A0"/>
              </a:buClr>
              <a:buFont typeface="Arial" panose="020B0604020202020204" pitchFamily="34" charset="0"/>
              <a:buChar char="•"/>
              <a:defRPr sz="16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marL="1157288" indent="-128588" algn="l" defTabSz="514350" rtl="0" eaLnBrk="1" latinLnBrk="0" hangingPunct="1">
              <a:lnSpc>
                <a:spcPct val="90000"/>
              </a:lnSpc>
              <a:spcBef>
                <a:spcPts val="281"/>
              </a:spcBef>
              <a:buClr>
                <a:srgbClr val="7030A0"/>
              </a:buClr>
              <a:buFont typeface="Arial" panose="020B0604020202020204" pitchFamily="34" charset="0"/>
              <a:buChar char="•"/>
              <a:defRPr sz="16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8188" indent="-457200">
              <a:lnSpc>
                <a:spcPct val="100000"/>
              </a:lnSpc>
              <a:buClr>
                <a:srgbClr val="FF0000"/>
              </a:buClr>
              <a:buFont typeface="Wingdings" pitchFamily="2" charset="2"/>
              <a:buChar char="p"/>
            </a:pPr>
            <a:r>
              <a:rPr lang="en-US" altLang="zh-CN" dirty="0">
                <a:latin typeface="Calibri" panose="020F0502020204030204" pitchFamily="34" charset="0"/>
                <a:cs typeface="Calibri" panose="020F0502020204030204" pitchFamily="34" charset="0"/>
              </a:rPr>
              <a:t>Array detectors: 3 strings with 3 detectors each, ~10kg total;</a:t>
            </a:r>
          </a:p>
          <a:p>
            <a:pPr marL="348188" indent="-457200">
              <a:lnSpc>
                <a:spcPct val="100000"/>
              </a:lnSpc>
              <a:buClr>
                <a:srgbClr val="FF0000"/>
              </a:buClr>
              <a:buFont typeface="Wingdings" pitchFamily="2" charset="2"/>
              <a:buChar char="p"/>
            </a:pPr>
            <a:r>
              <a:rPr lang="en-US" altLang="zh-CN" dirty="0">
                <a:latin typeface="Calibri" panose="020F0502020204030204" pitchFamily="34" charset="0"/>
                <a:cs typeface="Calibri" panose="020F0502020204030204" pitchFamily="34" charset="0"/>
              </a:rPr>
              <a:t>Direct immersion in LN</a:t>
            </a:r>
            <a:r>
              <a:rPr lang="en-US" altLang="zh-CN" baseline="-25000" dirty="0">
                <a:latin typeface="Calibri" panose="020F0502020204030204" pitchFamily="34" charset="0"/>
                <a:cs typeface="Calibri" panose="020F0502020204030204" pitchFamily="34" charset="0"/>
              </a:rPr>
              <a:t>2</a:t>
            </a:r>
            <a:r>
              <a:rPr lang="en-US" altLang="zh-CN" dirty="0">
                <a:latin typeface="Calibri" panose="020F0502020204030204" pitchFamily="34" charset="0"/>
                <a:cs typeface="Calibri" panose="020F0502020204030204" pitchFamily="34" charset="0"/>
              </a:rPr>
              <a:t>;</a:t>
            </a:r>
          </a:p>
          <a:p>
            <a:pPr marL="348188" indent="-457200">
              <a:lnSpc>
                <a:spcPct val="100000"/>
              </a:lnSpc>
              <a:buClr>
                <a:srgbClr val="FF0000"/>
              </a:buClr>
              <a:buFont typeface="Wingdings" pitchFamily="2" charset="2"/>
              <a:buChar char="p"/>
            </a:pPr>
            <a:r>
              <a:rPr lang="en-US" altLang="zh-CN" dirty="0">
                <a:latin typeface="Calibri" panose="020F0502020204030204" pitchFamily="34" charset="0"/>
                <a:cs typeface="Calibri" panose="020F0502020204030204" pitchFamily="34" charset="0"/>
              </a:rPr>
              <a:t>Prototype system for future hundred-kg to ton scale experiment</a:t>
            </a:r>
          </a:p>
          <a:p>
            <a:pPr marL="598500" lvl="1" indent="-342900">
              <a:lnSpc>
                <a:spcPct val="100000"/>
              </a:lnSpc>
              <a:buClr>
                <a:srgbClr val="FF0000"/>
              </a:buClr>
              <a:buFont typeface="Wingdings" pitchFamily="2" charset="2"/>
              <a:buChar char="ü"/>
            </a:pPr>
            <a:r>
              <a:rPr lang="en-US" altLang="zh-CN" dirty="0">
                <a:latin typeface="Calibri" panose="020F0502020204030204" pitchFamily="34" charset="0"/>
                <a:cs typeface="Calibri" panose="020F0502020204030204" pitchFamily="34" charset="0"/>
              </a:rPr>
              <a:t>Light/radio-purer LN</a:t>
            </a:r>
            <a:r>
              <a:rPr lang="en-US" altLang="zh-CN" baseline="-25000" dirty="0">
                <a:latin typeface="Calibri" panose="020F0502020204030204" pitchFamily="34" charset="0"/>
                <a:cs typeface="Calibri" panose="020F0502020204030204" pitchFamily="34" charset="0"/>
              </a:rPr>
              <a:t>2</a:t>
            </a:r>
            <a:r>
              <a:rPr lang="en-US" altLang="zh-CN" dirty="0">
                <a:latin typeface="Calibri" panose="020F0502020204030204" pitchFamily="34" charset="0"/>
                <a:cs typeface="Calibri" panose="020F0502020204030204" pitchFamily="34" charset="0"/>
              </a:rPr>
              <a:t> replacing heavy shield i.e. Pb/Cu;</a:t>
            </a:r>
          </a:p>
          <a:p>
            <a:pPr marL="598500" lvl="1" indent="-342900">
              <a:lnSpc>
                <a:spcPct val="100000"/>
              </a:lnSpc>
              <a:buClr>
                <a:srgbClr val="FF0000"/>
              </a:buClr>
              <a:buFont typeface="Wingdings" pitchFamily="2" charset="2"/>
              <a:buChar char="ü"/>
            </a:pPr>
            <a:r>
              <a:rPr lang="en-US" altLang="zh-CN" dirty="0">
                <a:latin typeface="Calibri" panose="020F0502020204030204" pitchFamily="34" charset="0"/>
                <a:cs typeface="Calibri" panose="020F0502020204030204" pitchFamily="34" charset="0"/>
              </a:rPr>
              <a:t>Arraying technology to scalable capability;</a:t>
            </a:r>
            <a:endParaRPr lang="zh-CN" altLang="en-US" dirty="0">
              <a:latin typeface="Calibri" panose="020F0502020204030204" pitchFamily="34" charset="0"/>
              <a:cs typeface="Calibri" panose="020F0502020204030204" pitchFamily="34" charset="0"/>
            </a:endParaRPr>
          </a:p>
        </p:txBody>
      </p:sp>
      <p:sp>
        <p:nvSpPr>
          <p:cNvPr id="32" name="灯片编号占位符 3">
            <a:extLst>
              <a:ext uri="{FF2B5EF4-FFF2-40B4-BE49-F238E27FC236}">
                <a16:creationId xmlns:a16="http://schemas.microsoft.com/office/drawing/2014/main" id="{1045B9D9-48A1-6EA6-62A5-000DA5DC20CD}"/>
              </a:ext>
            </a:extLst>
          </p:cNvPr>
          <p:cNvSpPr txBox="1">
            <a:spLocks/>
          </p:cNvSpPr>
          <p:nvPr/>
        </p:nvSpPr>
        <p:spPr>
          <a:xfrm>
            <a:off x="9161744" y="6356356"/>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B40A86-DCB0-4F28-AE5A-31B4CFAE2DDC}" type="slidenum">
              <a:rPr lang="zh-CN" altLang="en-US" smtClean="0">
                <a:solidFill>
                  <a:prstClr val="black"/>
                </a:solidFill>
                <a:latin typeface="等线" panose="020F0502020204030204"/>
                <a:ea typeface="等线" panose="02010600030101010101" pitchFamily="2" charset="-122"/>
              </a:rPr>
              <a:pPr>
                <a:defRPr/>
              </a:pPr>
              <a:t>10</a:t>
            </a:fld>
            <a:endParaRPr lang="zh-CN" altLang="en-US" dirty="0">
              <a:solidFill>
                <a:prstClr val="black"/>
              </a:solidFill>
              <a:latin typeface="等线" panose="020F0502020204030204"/>
              <a:ea typeface="等线" panose="02010600030101010101" pitchFamily="2" charset="-122"/>
            </a:endParaRPr>
          </a:p>
        </p:txBody>
      </p:sp>
      <p:sp>
        <p:nvSpPr>
          <p:cNvPr id="33" name="Rectangle 16">
            <a:extLst>
              <a:ext uri="{FF2B5EF4-FFF2-40B4-BE49-F238E27FC236}">
                <a16:creationId xmlns:a16="http://schemas.microsoft.com/office/drawing/2014/main" id="{01F29713-872C-73D7-E674-A0FA48B59BC5}"/>
              </a:ext>
            </a:extLst>
          </p:cNvPr>
          <p:cNvSpPr/>
          <p:nvPr/>
        </p:nvSpPr>
        <p:spPr>
          <a:xfrm>
            <a:off x="7125966" y="3191907"/>
            <a:ext cx="4902231" cy="400110"/>
          </a:xfrm>
          <a:prstGeom prst="rect">
            <a:avLst/>
          </a:prstGeom>
        </p:spPr>
        <p:txBody>
          <a:bodyPr wrap="square">
            <a:spAutoFit/>
          </a:bodyPr>
          <a:lstStyle/>
          <a:p>
            <a:pPr algn="r">
              <a:defRPr/>
            </a:pPr>
            <a:r>
              <a:rPr lang="en-US" altLang="zh-CN" sz="2000" b="1" i="1" dirty="0">
                <a:solidFill>
                  <a:srgbClr val="FF0000"/>
                </a:solidFill>
                <a:cs typeface="Calibri" panose="020F0502020204030204" pitchFamily="34" charset="0"/>
              </a:rPr>
              <a:t>Science China-PMA</a:t>
            </a:r>
            <a:r>
              <a:rPr lang="en-US" altLang="zh-CN" sz="2000" dirty="0">
                <a:solidFill>
                  <a:srgbClr val="FF0000"/>
                </a:solidFill>
                <a:cs typeface="Calibri" panose="020F0502020204030204" pitchFamily="34" charset="0"/>
              </a:rPr>
              <a:t> 62, 031012 (2019)</a:t>
            </a:r>
          </a:p>
        </p:txBody>
      </p:sp>
      <p:grpSp>
        <p:nvGrpSpPr>
          <p:cNvPr id="34" name="组合 5">
            <a:extLst>
              <a:ext uri="{FF2B5EF4-FFF2-40B4-BE49-F238E27FC236}">
                <a16:creationId xmlns:a16="http://schemas.microsoft.com/office/drawing/2014/main" id="{91739789-0433-8F6E-848B-1833E6F1674C}"/>
              </a:ext>
            </a:extLst>
          </p:cNvPr>
          <p:cNvGrpSpPr/>
          <p:nvPr/>
        </p:nvGrpSpPr>
        <p:grpSpPr>
          <a:xfrm>
            <a:off x="658756" y="3666093"/>
            <a:ext cx="7154755" cy="3057088"/>
            <a:chOff x="3750637" y="1366117"/>
            <a:chExt cx="7154755" cy="3057088"/>
          </a:xfrm>
        </p:grpSpPr>
        <p:pic>
          <p:nvPicPr>
            <p:cNvPr id="35" name="图片 1">
              <a:extLst>
                <a:ext uri="{FF2B5EF4-FFF2-40B4-BE49-F238E27FC236}">
                  <a16:creationId xmlns:a16="http://schemas.microsoft.com/office/drawing/2014/main" id="{53867090-B773-E11E-20B6-6C47F1AA9D4A}"/>
                </a:ext>
              </a:extLst>
            </p:cNvPr>
            <p:cNvPicPr/>
            <p:nvPr/>
          </p:nvPicPr>
          <p:blipFill>
            <a:blip r:embed="rId3"/>
            <a:stretch/>
          </p:blipFill>
          <p:spPr>
            <a:xfrm>
              <a:off x="3750637" y="1366117"/>
              <a:ext cx="3245689" cy="3057088"/>
            </a:xfrm>
            <a:prstGeom prst="rect">
              <a:avLst/>
            </a:prstGeom>
            <a:ln>
              <a:noFill/>
            </a:ln>
          </p:spPr>
        </p:pic>
        <p:sp>
          <p:nvSpPr>
            <p:cNvPr id="36" name="文本框 11">
              <a:extLst>
                <a:ext uri="{FF2B5EF4-FFF2-40B4-BE49-F238E27FC236}">
                  <a16:creationId xmlns:a16="http://schemas.microsoft.com/office/drawing/2014/main" id="{8B4145C9-2C26-7ED5-9374-CE8D559162CD}"/>
                </a:ext>
              </a:extLst>
            </p:cNvPr>
            <p:cNvSpPr txBox="1"/>
            <p:nvPr/>
          </p:nvSpPr>
          <p:spPr>
            <a:xfrm>
              <a:off x="7610593" y="3861202"/>
              <a:ext cx="3294799" cy="400110"/>
            </a:xfrm>
            <a:prstGeom prst="rect">
              <a:avLst/>
            </a:prstGeom>
            <a:noFill/>
          </p:spPr>
          <p:txBody>
            <a:bodyPr wrap="square" rtlCol="0">
              <a:spAutoFit/>
            </a:bodyPr>
            <a:lstStyle/>
            <a:p>
              <a:pPr>
                <a:defRPr/>
              </a:pPr>
              <a:r>
                <a:rPr lang="en-US" altLang="zh-CN" sz="2000" dirty="0">
                  <a:solidFill>
                    <a:srgbClr val="FF0000"/>
                  </a:solidFill>
                  <a:ea typeface="等线" panose="02010600030101010101" pitchFamily="2" charset="-122"/>
                  <a:cs typeface="Calibri" panose="020F0502020204030204" pitchFamily="34" charset="0"/>
                </a:rPr>
                <a:t>CDEX-10</a:t>
              </a:r>
              <a:r>
                <a:rPr lang="en-US" altLang="zh-CN" sz="2000" dirty="0">
                  <a:solidFill>
                    <a:prstClr val="black"/>
                  </a:solidFill>
                  <a:ea typeface="等线" panose="02010600030101010101" pitchFamily="2" charset="-122"/>
                  <a:cs typeface="Calibri" panose="020F0502020204030204" pitchFamily="34" charset="0"/>
                </a:rPr>
                <a:t>: ~10kg PPC Ge array</a:t>
              </a:r>
            </a:p>
          </p:txBody>
        </p:sp>
      </p:grpSp>
      <p:pic>
        <p:nvPicPr>
          <p:cNvPr id="37" name="内容占位符 3">
            <a:extLst>
              <a:ext uri="{FF2B5EF4-FFF2-40B4-BE49-F238E27FC236}">
                <a16:creationId xmlns:a16="http://schemas.microsoft.com/office/drawing/2014/main" id="{EDAB5750-F547-D013-CEAD-ACD1986048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4828" y="3887789"/>
            <a:ext cx="3409561" cy="227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6">
            <a:extLst>
              <a:ext uri="{FF2B5EF4-FFF2-40B4-BE49-F238E27FC236}">
                <a16:creationId xmlns:a16="http://schemas.microsoft.com/office/drawing/2014/main" id="{4E19377C-0720-8E4A-088E-5AD9B048E81D}"/>
              </a:ext>
            </a:extLst>
          </p:cNvPr>
          <p:cNvPicPr>
            <a:picLocks noChangeAspect="1"/>
          </p:cNvPicPr>
          <p:nvPr/>
        </p:nvPicPr>
        <p:blipFill>
          <a:blip r:embed="rId5"/>
          <a:stretch>
            <a:fillRect/>
          </a:stretch>
        </p:blipFill>
        <p:spPr>
          <a:xfrm>
            <a:off x="8427778" y="3706733"/>
            <a:ext cx="2651990" cy="2999492"/>
          </a:xfrm>
          <a:prstGeom prst="rect">
            <a:avLst/>
          </a:prstGeom>
        </p:spPr>
      </p:pic>
    </p:spTree>
    <p:extLst>
      <p:ext uri="{BB962C8B-B14F-4D97-AF65-F5344CB8AC3E}">
        <p14:creationId xmlns:p14="http://schemas.microsoft.com/office/powerpoint/2010/main" val="336165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latin typeface="+mn-lt"/>
                <a:cs typeface="方正兰亭黑_GBK"/>
              </a:rPr>
              <a:t>Go beyond DM -- 0νββ experiment</a:t>
            </a:r>
          </a:p>
        </p:txBody>
      </p:sp>
      <p:sp>
        <p:nvSpPr>
          <p:cNvPr id="2" name="灯片编号占位符 1"/>
          <p:cNvSpPr>
            <a:spLocks noGrp="1"/>
          </p:cNvSpPr>
          <p:nvPr>
            <p:ph type="sldNum" sz="quarter" idx="4"/>
          </p:nvPr>
        </p:nvSpPr>
        <p:spPr/>
        <p:txBody>
          <a:bodyPr/>
          <a:lstStyle/>
          <a:p>
            <a:fld id="{0C913308-F349-4B6D-A68A-DD1791B4A57B}" type="slidenum">
              <a:rPr lang="zh-CN" altLang="en-US" smtClean="0"/>
              <a:t>11</a:t>
            </a:fld>
            <a:endParaRPr lang="zh-CN" altLang="en-US" dirty="0"/>
          </a:p>
        </p:txBody>
      </p:sp>
      <p:pic>
        <p:nvPicPr>
          <p:cNvPr id="23" name="图片 22">
            <a:extLst>
              <a:ext uri="{FF2B5EF4-FFF2-40B4-BE49-F238E27FC236}">
                <a16:creationId xmlns:a16="http://schemas.microsoft.com/office/drawing/2014/main" id="{A2C1988F-0019-88A3-08DB-5642DB699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295" y="3837330"/>
            <a:ext cx="3334614" cy="2104587"/>
          </a:xfrm>
          <a:prstGeom prst="rect">
            <a:avLst/>
          </a:prstGeom>
        </p:spPr>
      </p:pic>
      <p:pic>
        <p:nvPicPr>
          <p:cNvPr id="26" name="图片 25">
            <a:extLst>
              <a:ext uri="{FF2B5EF4-FFF2-40B4-BE49-F238E27FC236}">
                <a16:creationId xmlns:a16="http://schemas.microsoft.com/office/drawing/2014/main" id="{C417C4EE-43B2-7937-C156-8E751A2634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21" t="25987" r="19515" b="15469"/>
          <a:stretch/>
        </p:blipFill>
        <p:spPr>
          <a:xfrm>
            <a:off x="9274482" y="1860417"/>
            <a:ext cx="2581162" cy="1611747"/>
          </a:xfrm>
          <a:prstGeom prst="rect">
            <a:avLst/>
          </a:prstGeom>
        </p:spPr>
      </p:pic>
      <p:sp>
        <p:nvSpPr>
          <p:cNvPr id="8" name="矩形 7">
            <a:extLst>
              <a:ext uri="{FF2B5EF4-FFF2-40B4-BE49-F238E27FC236}">
                <a16:creationId xmlns:a16="http://schemas.microsoft.com/office/drawing/2014/main" id="{8FB8CB8A-5986-4B06-8308-20D3EA02E3FB}"/>
              </a:ext>
            </a:extLst>
          </p:cNvPr>
          <p:cNvSpPr/>
          <p:nvPr/>
        </p:nvSpPr>
        <p:spPr>
          <a:xfrm>
            <a:off x="357889" y="820356"/>
            <a:ext cx="8941423" cy="5298053"/>
          </a:xfrm>
          <a:prstGeom prst="rect">
            <a:avLst/>
          </a:prstGeom>
        </p:spPr>
        <p:txBody>
          <a:bodyPr wrap="square">
            <a:spAutoFit/>
          </a:bodyPr>
          <a:lstStyle/>
          <a:p>
            <a:pPr>
              <a:lnSpc>
                <a:spcPct val="150000"/>
              </a:lnSpc>
            </a:pPr>
            <a:r>
              <a:rPr lang="en-US" altLang="zh-CN" sz="2800" dirty="0">
                <a:solidFill>
                  <a:srgbClr val="FF0000"/>
                </a:solidFill>
                <a:latin typeface="+mj-lt"/>
                <a:cs typeface="Times New Roman" panose="02020603050405020304" pitchFamily="18" charset="0"/>
              </a:rPr>
              <a:t>Advantages of </a:t>
            </a:r>
            <a:r>
              <a:rPr lang="en-US" altLang="zh-CN" sz="2800" baseline="30000" dirty="0">
                <a:solidFill>
                  <a:srgbClr val="FF0000"/>
                </a:solidFill>
                <a:latin typeface="+mj-lt"/>
                <a:cs typeface="Times New Roman" panose="02020603050405020304" pitchFamily="18" charset="0"/>
              </a:rPr>
              <a:t>76</a:t>
            </a:r>
            <a:r>
              <a:rPr lang="en-US" altLang="zh-CN" sz="2800" dirty="0">
                <a:solidFill>
                  <a:srgbClr val="FF0000"/>
                </a:solidFill>
                <a:latin typeface="+mj-lt"/>
                <a:cs typeface="Times New Roman" panose="02020603050405020304" pitchFamily="18" charset="0"/>
              </a:rPr>
              <a:t>Ge 0νββ experiment</a:t>
            </a:r>
          </a:p>
          <a:p>
            <a:pPr marL="285750" indent="-285750">
              <a:buFont typeface="Wingdings" panose="05000000000000000000" pitchFamily="2" charset="2"/>
              <a:buChar char="l"/>
            </a:pPr>
            <a:r>
              <a:rPr lang="en-US" altLang="zh-CN" sz="2400" dirty="0">
                <a:solidFill>
                  <a:srgbClr val="FF0000"/>
                </a:solidFill>
                <a:latin typeface="+mj-lt"/>
                <a:cs typeface="Times New Roman" panose="02020603050405020304" pitchFamily="18" charset="0"/>
              </a:rPr>
              <a:t>Excellent ER</a:t>
            </a:r>
            <a:r>
              <a:rPr lang="en-US" altLang="zh-CN" sz="1600" dirty="0">
                <a:solidFill>
                  <a:srgbClr val="FF0000"/>
                </a:solidFill>
                <a:latin typeface="+mj-lt"/>
                <a:cs typeface="Times New Roman" panose="02020603050405020304" pitchFamily="18" charset="0"/>
              </a:rPr>
              <a:t> </a:t>
            </a:r>
            <a:r>
              <a:rPr lang="en-US" altLang="zh-CN" sz="2400" dirty="0">
                <a:solidFill>
                  <a:srgbClr val="FF0000"/>
                </a:solidFill>
                <a:latin typeface="+mj-lt"/>
                <a:cs typeface="Times New Roman" panose="02020603050405020304" pitchFamily="18" charset="0"/>
              </a:rPr>
              <a:t>with high Q</a:t>
            </a:r>
            <a:r>
              <a:rPr lang="el-GR" altLang="zh-CN" sz="1600" dirty="0">
                <a:solidFill>
                  <a:srgbClr val="FF0000"/>
                </a:solidFill>
                <a:latin typeface="+mj-lt"/>
                <a:cs typeface="Times New Roman" panose="02020603050405020304" pitchFamily="18" charset="0"/>
              </a:rPr>
              <a:t>ββ </a:t>
            </a:r>
            <a:r>
              <a:rPr lang="en-US" altLang="zh-CN" sz="2400" dirty="0">
                <a:solidFill>
                  <a:srgbClr val="FF0000"/>
                </a:solidFill>
                <a:latin typeface="+mj-lt"/>
                <a:cs typeface="Times New Roman" panose="02020603050405020304" pitchFamily="18" charset="0"/>
              </a:rPr>
              <a:t>value</a:t>
            </a:r>
            <a:r>
              <a:rPr lang="en-US" altLang="zh-CN" sz="2400" dirty="0">
                <a:solidFill>
                  <a:srgbClr val="000000"/>
                </a:solidFill>
                <a:latin typeface="+mj-lt"/>
                <a:cs typeface="Times New Roman" panose="02020603050405020304" pitchFamily="18" charset="0"/>
              </a:rPr>
              <a:t>: </a:t>
            </a:r>
            <a:r>
              <a:rPr lang="en-US" altLang="zh-CN" sz="2400" u="sng" dirty="0">
                <a:solidFill>
                  <a:srgbClr val="0563C1"/>
                </a:solidFill>
                <a:latin typeface="+mj-lt"/>
                <a:cs typeface="Times New Roman" panose="02020603050405020304" pitchFamily="18" charset="0"/>
              </a:rPr>
              <a:t>&lt;0.12% FWHM @2039keV</a:t>
            </a:r>
            <a:br>
              <a:rPr lang="en-US" altLang="zh-CN" sz="2400" dirty="0">
                <a:solidFill>
                  <a:srgbClr val="000000"/>
                </a:solidFill>
                <a:latin typeface="+mj-lt"/>
                <a:cs typeface="Times New Roman" panose="02020603050405020304" pitchFamily="18" charset="0"/>
              </a:rPr>
            </a:br>
            <a:r>
              <a:rPr lang="en-US" altLang="zh-CN" sz="2400" dirty="0">
                <a:solidFill>
                  <a:srgbClr val="FF0000"/>
                </a:solidFill>
                <a:latin typeface="+mj-lt"/>
                <a:cs typeface="Times New Roman" panose="02020603050405020304" pitchFamily="18" charset="0"/>
              </a:rPr>
              <a:t>✓</a:t>
            </a:r>
            <a:r>
              <a:rPr lang="en-US" altLang="zh-CN" sz="2400" dirty="0">
                <a:solidFill>
                  <a:srgbClr val="000000"/>
                </a:solidFill>
                <a:latin typeface="+mj-lt"/>
                <a:cs typeface="Times New Roman" panose="02020603050405020304" pitchFamily="18" charset="0"/>
              </a:rPr>
              <a:t>Precisely measured Energy peak at known Q</a:t>
            </a:r>
            <a:r>
              <a:rPr lang="el-GR" altLang="zh-CN" sz="1600" dirty="0">
                <a:solidFill>
                  <a:srgbClr val="000000"/>
                </a:solidFill>
                <a:latin typeface="+mj-lt"/>
                <a:cs typeface="Times New Roman" panose="02020603050405020304" pitchFamily="18" charset="0"/>
              </a:rPr>
              <a:t>ββ </a:t>
            </a:r>
            <a:r>
              <a:rPr lang="en-US" altLang="zh-CN" sz="2400" dirty="0">
                <a:solidFill>
                  <a:srgbClr val="000000"/>
                </a:solidFill>
                <a:latin typeface="+mj-lt"/>
                <a:cs typeface="Times New Roman" panose="02020603050405020304" pitchFamily="18" charset="0"/>
              </a:rPr>
              <a:t>value</a:t>
            </a:r>
            <a:r>
              <a:rPr lang="zh-CN" altLang="en-US" sz="2400" dirty="0">
                <a:solidFill>
                  <a:srgbClr val="000000"/>
                </a:solidFill>
                <a:latin typeface="+mj-lt"/>
                <a:ea typeface="SimHei" panose="02010609060101010101" pitchFamily="49" charset="-122"/>
                <a:cs typeface="Times New Roman" panose="02020603050405020304" pitchFamily="18" charset="0"/>
              </a:rPr>
              <a:t>： </a:t>
            </a:r>
            <a:r>
              <a:rPr lang="en-US" altLang="zh-CN" sz="2400" dirty="0">
                <a:solidFill>
                  <a:srgbClr val="000000"/>
                </a:solidFill>
                <a:latin typeface="+mj-lt"/>
                <a:cs typeface="Times New Roman" panose="02020603050405020304" pitchFamily="18" charset="0"/>
              </a:rPr>
              <a:t>smoking-gun signature;</a:t>
            </a:r>
            <a:br>
              <a:rPr lang="en-US" altLang="zh-CN" sz="2400" dirty="0">
                <a:solidFill>
                  <a:srgbClr val="000000"/>
                </a:solidFill>
                <a:latin typeface="+mj-lt"/>
                <a:cs typeface="Times New Roman" panose="02020603050405020304" pitchFamily="18" charset="0"/>
              </a:rPr>
            </a:br>
            <a:r>
              <a:rPr lang="en-US" altLang="zh-CN" sz="2400" dirty="0">
                <a:solidFill>
                  <a:srgbClr val="FF0000"/>
                </a:solidFill>
                <a:latin typeface="+mj-lt"/>
                <a:cs typeface="Times New Roman" panose="02020603050405020304" pitchFamily="18" charset="0"/>
              </a:rPr>
              <a:t>✓</a:t>
            </a:r>
            <a:r>
              <a:rPr lang="en-US" altLang="zh-CN" sz="2400" dirty="0">
                <a:solidFill>
                  <a:srgbClr val="000000"/>
                </a:solidFill>
                <a:latin typeface="+mj-lt"/>
                <a:cs typeface="Times New Roman" panose="02020603050405020304" pitchFamily="18" charset="0"/>
              </a:rPr>
              <a:t>no irreducible 2</a:t>
            </a:r>
            <a:r>
              <a:rPr lang="el-GR" altLang="zh-CN" sz="2400" dirty="0">
                <a:solidFill>
                  <a:srgbClr val="000000"/>
                </a:solidFill>
                <a:latin typeface="+mj-lt"/>
                <a:cs typeface="Times New Roman" panose="02020603050405020304" pitchFamily="18" charset="0"/>
              </a:rPr>
              <a:t>νββ </a:t>
            </a:r>
            <a:r>
              <a:rPr lang="en-US" altLang="zh-CN" sz="2400" dirty="0">
                <a:solidFill>
                  <a:srgbClr val="000000"/>
                </a:solidFill>
                <a:latin typeface="+mj-lt"/>
                <a:cs typeface="Times New Roman" panose="02020603050405020304" pitchFamily="18" charset="0"/>
              </a:rPr>
              <a:t>background contamination;</a:t>
            </a:r>
            <a:br>
              <a:rPr lang="en-US" altLang="zh-CN" sz="2400" dirty="0">
                <a:solidFill>
                  <a:srgbClr val="000000"/>
                </a:solidFill>
                <a:latin typeface="+mj-lt"/>
                <a:cs typeface="Times New Roman" panose="02020603050405020304" pitchFamily="18" charset="0"/>
              </a:rPr>
            </a:br>
            <a:r>
              <a:rPr lang="en-US" altLang="zh-CN" sz="2400" dirty="0">
                <a:solidFill>
                  <a:srgbClr val="FF0000"/>
                </a:solidFill>
                <a:latin typeface="+mj-lt"/>
                <a:cs typeface="Times New Roman" panose="02020603050405020304" pitchFamily="18" charset="0"/>
              </a:rPr>
              <a:t>✓</a:t>
            </a:r>
            <a:r>
              <a:rPr lang="en-US" altLang="zh-CN" sz="2400" dirty="0">
                <a:solidFill>
                  <a:srgbClr val="000000"/>
                </a:solidFill>
                <a:latin typeface="+mj-lt"/>
                <a:cs typeface="Times New Roman" panose="02020603050405020304" pitchFamily="18" charset="0"/>
              </a:rPr>
              <a:t>suppress ambient background within narrow ROI energy window;</a:t>
            </a:r>
          </a:p>
          <a:p>
            <a:pPr marL="285750" indent="-285750">
              <a:lnSpc>
                <a:spcPct val="150000"/>
              </a:lnSpc>
              <a:buFont typeface="Wingdings" panose="05000000000000000000" pitchFamily="2" charset="2"/>
              <a:buChar char="l"/>
            </a:pPr>
            <a:r>
              <a:rPr lang="en-US" altLang="zh-CN" sz="2400" dirty="0">
                <a:solidFill>
                  <a:srgbClr val="FF0000"/>
                </a:solidFill>
                <a:latin typeface="+mj-lt"/>
                <a:cs typeface="Times New Roman" panose="02020603050405020304" pitchFamily="18" charset="0"/>
              </a:rPr>
              <a:t>High Efficiency: </a:t>
            </a:r>
            <a:r>
              <a:rPr lang="en-US" altLang="zh-CN" sz="2400" dirty="0">
                <a:solidFill>
                  <a:srgbClr val="000000"/>
                </a:solidFill>
                <a:latin typeface="+mj-lt"/>
                <a:cs typeface="Times New Roman" panose="02020603050405020304" pitchFamily="18" charset="0"/>
              </a:rPr>
              <a:t>“Source”=“Target” with no self-shielding needed;</a:t>
            </a:r>
          </a:p>
          <a:p>
            <a:pPr marL="285750" indent="-285750">
              <a:lnSpc>
                <a:spcPct val="150000"/>
              </a:lnSpc>
              <a:buFont typeface="Wingdings" panose="05000000000000000000" pitchFamily="2" charset="2"/>
              <a:buChar char="l"/>
            </a:pPr>
            <a:r>
              <a:rPr lang="en-US" altLang="zh-CN" sz="2400" dirty="0">
                <a:solidFill>
                  <a:srgbClr val="FF0000"/>
                </a:solidFill>
                <a:latin typeface="+mj-lt"/>
                <a:cs typeface="Times New Roman" panose="02020603050405020304" pitchFamily="18" charset="0"/>
              </a:rPr>
              <a:t>High purity Ge crystal </a:t>
            </a:r>
            <a:r>
              <a:rPr lang="en-US" altLang="zh-CN" sz="2400" dirty="0">
                <a:solidFill>
                  <a:srgbClr val="000000"/>
                </a:solidFill>
                <a:latin typeface="+mj-lt"/>
                <a:cs typeface="Times New Roman" panose="02020603050405020304" pitchFamily="18" charset="0"/>
              </a:rPr>
              <a:t>&gt;12N, </a:t>
            </a:r>
            <a:r>
              <a:rPr lang="en-US" altLang="zh-CN" sz="2400" dirty="0">
                <a:solidFill>
                  <a:srgbClr val="FF0000"/>
                </a:solidFill>
                <a:latin typeface="+mj-lt"/>
                <a:cs typeface="Times New Roman" panose="02020603050405020304" pitchFamily="18" charset="0"/>
              </a:rPr>
              <a:t>and mature Isotopic enrichment </a:t>
            </a:r>
            <a:r>
              <a:rPr lang="en-US" altLang="zh-CN" sz="2400" dirty="0">
                <a:solidFill>
                  <a:srgbClr val="000000"/>
                </a:solidFill>
                <a:latin typeface="+mj-lt"/>
                <a:cs typeface="Times New Roman" panose="02020603050405020304" pitchFamily="18" charset="0"/>
              </a:rPr>
              <a:t>technology: &gt;86%;</a:t>
            </a:r>
          </a:p>
          <a:p>
            <a:pPr marL="285750" indent="-285750">
              <a:lnSpc>
                <a:spcPct val="150000"/>
              </a:lnSpc>
              <a:buFont typeface="Wingdings" panose="05000000000000000000" pitchFamily="2" charset="2"/>
              <a:buChar char="l"/>
            </a:pPr>
            <a:r>
              <a:rPr lang="en-US" altLang="zh-CN" sz="2400" dirty="0">
                <a:solidFill>
                  <a:srgbClr val="FF0000"/>
                </a:solidFill>
                <a:latin typeface="+mj-lt"/>
                <a:cs typeface="Times New Roman" panose="02020603050405020304" pitchFamily="18" charset="0"/>
              </a:rPr>
              <a:t>Modular and easy scale-up </a:t>
            </a:r>
            <a:r>
              <a:rPr lang="en-US" altLang="zh-CN" sz="2400" dirty="0">
                <a:solidFill>
                  <a:srgbClr val="000000"/>
                </a:solidFill>
                <a:latin typeface="+mj-lt"/>
                <a:cs typeface="Times New Roman" panose="02020603050405020304" pitchFamily="18" charset="0"/>
              </a:rPr>
              <a:t>technically; multi-site, multi-detector configurations possible without loss of fiducial mass</a:t>
            </a:r>
          </a:p>
        </p:txBody>
      </p:sp>
    </p:spTree>
    <p:extLst>
      <p:ext uri="{BB962C8B-B14F-4D97-AF65-F5344CB8AC3E}">
        <p14:creationId xmlns:p14="http://schemas.microsoft.com/office/powerpoint/2010/main" val="1612650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0075" y="910363"/>
            <a:ext cx="10231849" cy="5320738"/>
          </a:xfrm>
        </p:spPr>
        <p:txBody>
          <a:bodyPr>
            <a:noAutofit/>
          </a:bodyPr>
          <a:lstStyle/>
          <a:p>
            <a:pPr marL="360000" indent="-360000">
              <a:lnSpc>
                <a:spcPct val="100000"/>
              </a:lnSpc>
              <a:spcBef>
                <a:spcPts val="1200"/>
              </a:spcBef>
              <a:spcAft>
                <a:spcPts val="600"/>
              </a:spcAft>
              <a:buClr>
                <a:srgbClr val="FF0000"/>
              </a:buClr>
              <a:buFont typeface="Wingdings" panose="05000000000000000000" pitchFamily="2" charset="2"/>
              <a:buChar char="p"/>
            </a:pPr>
            <a:r>
              <a:rPr lang="en-US" altLang="zh-CN" sz="2400" dirty="0">
                <a:latin typeface="+mn-lt"/>
                <a:cs typeface="Calibri" panose="020F0502020204030204" pitchFamily="34" charset="0"/>
              </a:rPr>
              <a:t>&lt;m</a:t>
            </a:r>
            <a:r>
              <a:rPr lang="en-US" altLang="zh-CN" sz="2400" baseline="-25000" dirty="0">
                <a:latin typeface="+mn-lt"/>
                <a:cs typeface="Calibri" panose="020F0502020204030204" pitchFamily="34" charset="0"/>
              </a:rPr>
              <a:t>ββ</a:t>
            </a:r>
            <a:r>
              <a:rPr lang="en-US" altLang="zh-CN" sz="2400" dirty="0">
                <a:latin typeface="+mn-lt"/>
                <a:cs typeface="Calibri" panose="020F0502020204030204" pitchFamily="34" charset="0"/>
              </a:rPr>
              <a:t>&gt; sensitivity: one order less than GERDA-I with CDEX-1 </a:t>
            </a:r>
            <a:r>
              <a:rPr lang="en-US" altLang="zh-CN" sz="2400" dirty="0" err="1">
                <a:latin typeface="+mn-lt"/>
                <a:cs typeface="Calibri" panose="020F0502020204030204" pitchFamily="34" charset="0"/>
              </a:rPr>
              <a:t>PCGe</a:t>
            </a:r>
            <a:r>
              <a:rPr lang="en-US" altLang="zh-CN" sz="2400" dirty="0">
                <a:latin typeface="+mn-lt"/>
                <a:cs typeface="Calibri" panose="020F0502020204030204" pitchFamily="34" charset="0"/>
              </a:rPr>
              <a:t> @ 2017.</a:t>
            </a:r>
          </a:p>
          <a:p>
            <a:pPr marL="360000" indent="-360000">
              <a:lnSpc>
                <a:spcPct val="100000"/>
              </a:lnSpc>
              <a:spcBef>
                <a:spcPts val="600"/>
              </a:spcBef>
              <a:buClr>
                <a:srgbClr val="FF0000"/>
              </a:buClr>
              <a:buFont typeface="Wingdings" panose="05000000000000000000" pitchFamily="2" charset="2"/>
              <a:buChar char="p"/>
            </a:pPr>
            <a:r>
              <a:rPr lang="en-US" altLang="zh-CN" sz="2400" dirty="0">
                <a:latin typeface="+mn-lt"/>
                <a:cs typeface="Calibri" panose="020F0502020204030204" pitchFamily="34" charset="0"/>
              </a:rPr>
              <a:t>Natural broad energy germanium (</a:t>
            </a:r>
            <a:r>
              <a:rPr lang="en-US" altLang="zh-CN" sz="2400" dirty="0" err="1">
                <a:latin typeface="+mn-lt"/>
                <a:cs typeface="Calibri" panose="020F0502020204030204" pitchFamily="34" charset="0"/>
              </a:rPr>
              <a:t>BEGe</a:t>
            </a:r>
            <a:r>
              <a:rPr lang="en-US" altLang="zh-CN" sz="2400" dirty="0">
                <a:latin typeface="+mn-lt"/>
                <a:cs typeface="Calibri" panose="020F0502020204030204" pitchFamily="34" charset="0"/>
              </a:rPr>
              <a:t>) detector is operated @ 2022</a:t>
            </a:r>
          </a:p>
          <a:p>
            <a:pPr marL="360000" indent="-360000">
              <a:lnSpc>
                <a:spcPct val="100000"/>
              </a:lnSpc>
              <a:spcBef>
                <a:spcPts val="600"/>
              </a:spcBef>
              <a:buClr>
                <a:srgbClr val="FF0000"/>
              </a:buClr>
              <a:buFont typeface="Wingdings" panose="05000000000000000000" pitchFamily="2" charset="2"/>
              <a:buChar char="p"/>
            </a:pPr>
            <a:r>
              <a:rPr lang="en-US" altLang="zh-CN" sz="2400" dirty="0">
                <a:latin typeface="+mn-lt"/>
                <a:cs typeface="Calibri" panose="020F0502020204030204" pitchFamily="34" charset="0"/>
              </a:rPr>
              <a:t>Primary sources of background: U/Th adjacent material</a:t>
            </a:r>
            <a:r>
              <a:rPr lang="zh-CN" altLang="en-US" sz="2400" dirty="0">
                <a:latin typeface="+mn-lt"/>
                <a:cs typeface="Calibri" panose="020F0502020204030204" pitchFamily="34" charset="0"/>
              </a:rPr>
              <a:t> </a:t>
            </a:r>
            <a:r>
              <a:rPr lang="en-US" altLang="zh-CN" sz="2400" dirty="0">
                <a:latin typeface="+mn-lt"/>
                <a:cs typeface="Calibri" panose="020F0502020204030204" pitchFamily="34" charset="0"/>
              </a:rPr>
              <a:t>and Cosmogenic radioactive isotopes in Ge and adjacent material</a:t>
            </a:r>
          </a:p>
          <a:p>
            <a:pPr marL="360000" indent="-360000">
              <a:lnSpc>
                <a:spcPct val="100000"/>
              </a:lnSpc>
              <a:spcBef>
                <a:spcPts val="600"/>
              </a:spcBef>
              <a:buClr>
                <a:srgbClr val="FF0000"/>
              </a:buClr>
              <a:buFont typeface="Wingdings" panose="05000000000000000000" pitchFamily="2" charset="2"/>
              <a:buChar char="p"/>
            </a:pPr>
            <a:endParaRPr lang="en-US" altLang="zh-CN" sz="2400" dirty="0">
              <a:latin typeface="+mn-lt"/>
              <a:cs typeface="Calibri" panose="020F0502020204030204" pitchFamily="34" charset="0"/>
            </a:endParaRPr>
          </a:p>
          <a:p>
            <a:pPr marL="360000" indent="-360000">
              <a:lnSpc>
                <a:spcPct val="100000"/>
              </a:lnSpc>
              <a:spcBef>
                <a:spcPts val="1200"/>
              </a:spcBef>
              <a:spcAft>
                <a:spcPts val="600"/>
              </a:spcAft>
              <a:buClr>
                <a:srgbClr val="FF0000"/>
              </a:buClr>
              <a:buFont typeface="Wingdings" panose="05000000000000000000" pitchFamily="2" charset="2"/>
              <a:buChar char="p"/>
            </a:pPr>
            <a:endParaRPr lang="en-US" altLang="zh-CN" sz="2400" dirty="0">
              <a:latin typeface="+mn-lt"/>
              <a:cs typeface="Calibri" panose="020F0502020204030204" pitchFamily="34" charset="0"/>
            </a:endParaRPr>
          </a:p>
        </p:txBody>
      </p:sp>
      <p:sp>
        <p:nvSpPr>
          <p:cNvPr id="5" name="Rectangle 4"/>
          <p:cNvSpPr/>
          <p:nvPr/>
        </p:nvSpPr>
        <p:spPr>
          <a:xfrm>
            <a:off x="0" y="199449"/>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CDEX 0νββ results @CJPL-I</a:t>
            </a:r>
          </a:p>
        </p:txBody>
      </p:sp>
      <p:sp>
        <p:nvSpPr>
          <p:cNvPr id="2" name="灯片编号占位符 1">
            <a:extLst>
              <a:ext uri="{FF2B5EF4-FFF2-40B4-BE49-F238E27FC236}">
                <a16:creationId xmlns:a16="http://schemas.microsoft.com/office/drawing/2014/main" id="{67F29B27-FF9A-49F6-9FE1-A318F0DFE4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FDE23-4523-4FE3-AE54-22B3F2CD86EC}" type="slidenum">
              <a:rPr kumimoji="0" lang="en-US" sz="675" b="0" i="0" u="none" strike="noStrike" kern="1200" cap="none" spc="0" normalizeH="0" baseline="0" noProof="0" smtClean="0">
                <a:ln>
                  <a:noFill/>
                </a:ln>
                <a:solidFill>
                  <a:srgbClr val="000000"/>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675" b="0" i="0" u="none" strike="noStrike" kern="1200" cap="none" spc="0" normalizeH="0" baseline="0" noProof="0">
              <a:ln>
                <a:noFill/>
              </a:ln>
              <a:solidFill>
                <a:srgbClr val="000000"/>
              </a:solidFill>
              <a:effectLst/>
              <a:uLnTx/>
              <a:uFillTx/>
              <a:latin typeface="Calibri"/>
              <a:ea typeface="黑体"/>
              <a:cs typeface="+mn-cs"/>
            </a:endParaRPr>
          </a:p>
        </p:txBody>
      </p:sp>
      <p:pic>
        <p:nvPicPr>
          <p:cNvPr id="9" name="图片 8">
            <a:extLst>
              <a:ext uri="{FF2B5EF4-FFF2-40B4-BE49-F238E27FC236}">
                <a16:creationId xmlns:a16="http://schemas.microsoft.com/office/drawing/2014/main" id="{48305A62-8715-3B40-42D0-907F602DE869}"/>
              </a:ext>
            </a:extLst>
          </p:cNvPr>
          <p:cNvPicPr>
            <a:picLocks noChangeAspect="1"/>
          </p:cNvPicPr>
          <p:nvPr/>
        </p:nvPicPr>
        <p:blipFill>
          <a:blip r:embed="rId3"/>
          <a:stretch>
            <a:fillRect/>
          </a:stretch>
        </p:blipFill>
        <p:spPr>
          <a:xfrm>
            <a:off x="1129987" y="2867675"/>
            <a:ext cx="3978433" cy="3363426"/>
          </a:xfrm>
          <a:prstGeom prst="rect">
            <a:avLst/>
          </a:prstGeom>
        </p:spPr>
      </p:pic>
      <p:sp>
        <p:nvSpPr>
          <p:cNvPr id="10" name="矩形 9">
            <a:extLst>
              <a:ext uri="{FF2B5EF4-FFF2-40B4-BE49-F238E27FC236}">
                <a16:creationId xmlns:a16="http://schemas.microsoft.com/office/drawing/2014/main" id="{A77D240C-36DF-C219-EC35-25240663A20C}"/>
              </a:ext>
            </a:extLst>
          </p:cNvPr>
          <p:cNvSpPr/>
          <p:nvPr/>
        </p:nvSpPr>
        <p:spPr>
          <a:xfrm>
            <a:off x="1479413" y="6322600"/>
            <a:ext cx="3279579" cy="309713"/>
          </a:xfrm>
          <a:prstGeom prst="rect">
            <a:avLst/>
          </a:prstGeom>
        </p:spPr>
        <p:txBody>
          <a:bodyPr wrap="none">
            <a:spAutoFit/>
          </a:bodyPr>
          <a:lstStyle/>
          <a:p>
            <a:pPr marL="0" marR="0" lvl="0" indent="0" algn="l" defTabSz="685800" rtl="0" eaLnBrk="1" fontAlgn="auto" latinLnBrk="0" hangingPunct="1">
              <a:lnSpc>
                <a:spcPct val="90000"/>
              </a:lnSpc>
              <a:spcBef>
                <a:spcPts val="750"/>
              </a:spcBef>
              <a:spcAft>
                <a:spcPts val="0"/>
              </a:spcAft>
              <a:buClr>
                <a:srgbClr val="7030A0"/>
              </a:buClr>
              <a:buSzTx/>
              <a:buFontTx/>
              <a:buNone/>
              <a:tabLst/>
              <a:defRPr/>
            </a:pPr>
            <a:r>
              <a:rPr kumimoji="0" lang="en-US" altLang="zh-CN" sz="1800" b="0" i="1" u="none" strike="noStrike" kern="1200" cap="none" spc="0" normalizeH="0" baseline="0" noProof="0" dirty="0">
                <a:ln>
                  <a:noFill/>
                </a:ln>
                <a:solidFill>
                  <a:srgbClr val="FF0000"/>
                </a:solidFill>
                <a:effectLst/>
                <a:uLnTx/>
                <a:uFillTx/>
                <a:latin typeface="Calibri" panose="020F0502020204030204" pitchFamily="34" charset="0"/>
                <a:ea typeface="方正兰亭黑_GBK" pitchFamily="2" charset="-122"/>
                <a:cs typeface="Calibri" panose="020F0502020204030204" pitchFamily="34" charset="0"/>
              </a:rPr>
              <a:t>Science China PMA (2017) 60: 071011</a:t>
            </a:r>
            <a:endParaRPr kumimoji="0" lang="en-US" altLang="zh-CN" sz="2000" b="0" i="1" u="none" strike="noStrike" kern="1200" cap="none" spc="0" normalizeH="0" baseline="0" noProof="0" dirty="0">
              <a:ln>
                <a:noFill/>
              </a:ln>
              <a:solidFill>
                <a:srgbClr val="FF0000"/>
              </a:solidFill>
              <a:effectLst/>
              <a:uLnTx/>
              <a:uFillTx/>
              <a:latin typeface="Calibri" panose="020F0502020204030204" pitchFamily="34" charset="0"/>
              <a:ea typeface="方正兰亭黑_GBK" pitchFamily="2" charset="-122"/>
              <a:cs typeface="Calibri" panose="020F0502020204030204" pitchFamily="34" charset="0"/>
            </a:endParaRPr>
          </a:p>
        </p:txBody>
      </p:sp>
      <p:sp>
        <p:nvSpPr>
          <p:cNvPr id="11" name="矩形 10">
            <a:extLst>
              <a:ext uri="{FF2B5EF4-FFF2-40B4-BE49-F238E27FC236}">
                <a16:creationId xmlns:a16="http://schemas.microsoft.com/office/drawing/2014/main" id="{1D79EA80-37E8-ACC9-E460-009DC45254DC}"/>
              </a:ext>
            </a:extLst>
          </p:cNvPr>
          <p:cNvSpPr/>
          <p:nvPr/>
        </p:nvSpPr>
        <p:spPr>
          <a:xfrm>
            <a:off x="1788280" y="3322756"/>
            <a:ext cx="33201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First </a:t>
            </a:r>
            <a:r>
              <a:rPr kumimoji="0" lang="en-US" altLang="zh-CN" b="0" i="0" u="none" strike="noStrike" kern="1200" cap="none" spc="0" normalizeH="0" baseline="3000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76</a:t>
            </a:r>
            <a:r>
              <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Ge 0</a:t>
            </a:r>
            <a:r>
              <a:rPr kumimoji="0" lang="el-GR" altLang="zh-CN"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νββ</a:t>
            </a:r>
            <a:r>
              <a:rPr kumimoji="0" lang="el-GR" altLang="zh-CN"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a:t>
            </a:r>
            <a:r>
              <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result @ CDEX-1</a:t>
            </a:r>
            <a:endPar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endParaRPr>
          </a:p>
        </p:txBody>
      </p:sp>
      <p:pic>
        <p:nvPicPr>
          <p:cNvPr id="14" name="图片 13">
            <a:extLst>
              <a:ext uri="{FF2B5EF4-FFF2-40B4-BE49-F238E27FC236}">
                <a16:creationId xmlns:a16="http://schemas.microsoft.com/office/drawing/2014/main" id="{EE37EF51-AE22-5A24-452B-2BE93FF63444}"/>
              </a:ext>
            </a:extLst>
          </p:cNvPr>
          <p:cNvPicPr>
            <a:picLocks noChangeAspect="1"/>
          </p:cNvPicPr>
          <p:nvPr/>
        </p:nvPicPr>
        <p:blipFill>
          <a:blip r:embed="rId4"/>
          <a:stretch>
            <a:fillRect/>
          </a:stretch>
        </p:blipFill>
        <p:spPr>
          <a:xfrm>
            <a:off x="5375919" y="2808267"/>
            <a:ext cx="4630347" cy="3422834"/>
          </a:xfrm>
          <a:prstGeom prst="rect">
            <a:avLst/>
          </a:prstGeom>
        </p:spPr>
      </p:pic>
      <p:sp>
        <p:nvSpPr>
          <p:cNvPr id="15" name="矩形 14">
            <a:extLst>
              <a:ext uri="{FF2B5EF4-FFF2-40B4-BE49-F238E27FC236}">
                <a16:creationId xmlns:a16="http://schemas.microsoft.com/office/drawing/2014/main" id="{EC1C7C26-9C09-03B7-16E1-97F468AC5CD0}"/>
              </a:ext>
            </a:extLst>
          </p:cNvPr>
          <p:cNvSpPr/>
          <p:nvPr/>
        </p:nvSpPr>
        <p:spPr>
          <a:xfrm>
            <a:off x="6518010" y="6316919"/>
            <a:ext cx="2366353" cy="341632"/>
          </a:xfrm>
          <a:prstGeom prst="rect">
            <a:avLst/>
          </a:prstGeom>
        </p:spPr>
        <p:txBody>
          <a:bodyPr wrap="none">
            <a:spAutoFit/>
          </a:bodyPr>
          <a:lstStyle/>
          <a:p>
            <a:pPr marL="0" marR="0" lvl="0" indent="0" algn="l" defTabSz="685800" rtl="0" eaLnBrk="1" fontAlgn="auto" latinLnBrk="0" hangingPunct="1">
              <a:lnSpc>
                <a:spcPct val="90000"/>
              </a:lnSpc>
              <a:spcBef>
                <a:spcPts val="750"/>
              </a:spcBef>
              <a:spcAft>
                <a:spcPts val="0"/>
              </a:spcAft>
              <a:buClr>
                <a:srgbClr val="7030A0"/>
              </a:buClr>
              <a:buSzTx/>
              <a:buFontTx/>
              <a:buNone/>
              <a:tabLst/>
              <a:defRPr/>
            </a:pPr>
            <a:r>
              <a:rPr kumimoji="0" lang="en-US" altLang="zh-CN" sz="1800" b="0" i="1" u="none" strike="noStrike" kern="1200" cap="none" spc="0" normalizeH="0" baseline="0" noProof="0" dirty="0">
                <a:ln>
                  <a:noFill/>
                </a:ln>
                <a:solidFill>
                  <a:srgbClr val="FF0000"/>
                </a:solidFill>
                <a:effectLst/>
                <a:uLnTx/>
                <a:uFillTx/>
                <a:latin typeface="Calibri" panose="020F0502020204030204" pitchFamily="34" charset="0"/>
                <a:ea typeface="方正兰亭黑_GBK" pitchFamily="2" charset="-122"/>
                <a:cs typeface="Calibri" panose="020F0502020204030204" pitchFamily="34" charset="0"/>
              </a:rPr>
              <a:t>PRD 106, 032012, 2022</a:t>
            </a:r>
          </a:p>
        </p:txBody>
      </p:sp>
      <p:sp>
        <p:nvSpPr>
          <p:cNvPr id="12" name="矩形 11">
            <a:extLst>
              <a:ext uri="{FF2B5EF4-FFF2-40B4-BE49-F238E27FC236}">
                <a16:creationId xmlns:a16="http://schemas.microsoft.com/office/drawing/2014/main" id="{9ED0E891-D93A-78F9-034A-7AC238A3CE0A}"/>
              </a:ext>
            </a:extLst>
          </p:cNvPr>
          <p:cNvSpPr/>
          <p:nvPr/>
        </p:nvSpPr>
        <p:spPr>
          <a:xfrm>
            <a:off x="6089371" y="2967167"/>
            <a:ext cx="16017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New Roman" panose="02020603050405020304" pitchFamily="18" charset="0"/>
                <a:ea typeface="黑体"/>
                <a:cs typeface="Times New Roman" panose="02020603050405020304" pitchFamily="18" charset="0"/>
              </a:rPr>
              <a:t>BEGe</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黑体"/>
                <a:cs typeface="Times New Roman" panose="02020603050405020304" pitchFamily="18" charset="0"/>
              </a:rPr>
              <a:t> Detector</a:t>
            </a:r>
          </a:p>
        </p:txBody>
      </p:sp>
    </p:spTree>
    <p:extLst>
      <p:ext uri="{BB962C8B-B14F-4D97-AF65-F5344CB8AC3E}">
        <p14:creationId xmlns:p14="http://schemas.microsoft.com/office/powerpoint/2010/main" val="3397666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0075" y="1035620"/>
            <a:ext cx="10804557" cy="5320738"/>
          </a:xfrm>
        </p:spPr>
        <p:txBody>
          <a:bodyPr>
            <a:noAutofit/>
          </a:bodyPr>
          <a:lstStyle/>
          <a:p>
            <a:pPr marL="360000" indent="-360000">
              <a:lnSpc>
                <a:spcPct val="100000"/>
              </a:lnSpc>
              <a:spcBef>
                <a:spcPts val="0"/>
              </a:spcBef>
              <a:spcAft>
                <a:spcPts val="600"/>
              </a:spcAft>
              <a:buClr>
                <a:srgbClr val="FF0000"/>
              </a:buClr>
              <a:buFont typeface="Wingdings" panose="05000000000000000000" pitchFamily="2" charset="2"/>
              <a:buChar char="p"/>
            </a:pPr>
            <a:r>
              <a:rPr lang="en-US" altLang="zh-CN" dirty="0">
                <a:latin typeface="+mn-lt"/>
                <a:cs typeface="Calibri" panose="020F0502020204030204" pitchFamily="34" charset="0"/>
              </a:rPr>
              <a:t>Increase the effective exposure</a:t>
            </a:r>
          </a:p>
          <a:p>
            <a:pPr marL="617175" lvl="1" indent="-360000">
              <a:lnSpc>
                <a:spcPct val="100000"/>
              </a:lnSpc>
              <a:spcBef>
                <a:spcPts val="0"/>
              </a:spcBef>
              <a:spcAft>
                <a:spcPts val="600"/>
              </a:spcAft>
              <a:buClr>
                <a:srgbClr val="FF0000"/>
              </a:buClr>
              <a:buFont typeface="Wingdings" panose="05000000000000000000" pitchFamily="2" charset="2"/>
              <a:buChar char="p"/>
            </a:pPr>
            <a:r>
              <a:rPr lang="en-US" altLang="zh-CN" dirty="0">
                <a:latin typeface="+mn-lt"/>
                <a:cs typeface="Calibri" panose="020F0502020204030204" pitchFamily="34" charset="0"/>
              </a:rPr>
              <a:t>Increase the mass of detector, </a:t>
            </a:r>
            <a:r>
              <a:rPr lang="en-US" altLang="zh-CN" baseline="30000" dirty="0">
                <a:latin typeface="+mn-lt"/>
                <a:cs typeface="Calibri" panose="020F0502020204030204" pitchFamily="34" charset="0"/>
              </a:rPr>
              <a:t>76</a:t>
            </a:r>
            <a:r>
              <a:rPr lang="en-US" altLang="zh-CN" dirty="0">
                <a:latin typeface="+mn-lt"/>
                <a:cs typeface="Calibri" panose="020F0502020204030204" pitchFamily="34" charset="0"/>
              </a:rPr>
              <a:t>Ge enriched (&gt;86% enrichment)</a:t>
            </a:r>
            <a:endParaRPr lang="en-US" altLang="zh-CN" sz="1800" dirty="0">
              <a:latin typeface="+mn-lt"/>
              <a:cs typeface="Calibri" panose="020F0502020204030204" pitchFamily="34" charset="0"/>
            </a:endParaRPr>
          </a:p>
          <a:p>
            <a:pPr marL="360000" indent="-360000">
              <a:lnSpc>
                <a:spcPct val="100000"/>
              </a:lnSpc>
              <a:spcBef>
                <a:spcPts val="0"/>
              </a:spcBef>
              <a:spcAft>
                <a:spcPts val="600"/>
              </a:spcAft>
              <a:buClr>
                <a:srgbClr val="FF0000"/>
              </a:buClr>
              <a:buFont typeface="Wingdings" panose="05000000000000000000" pitchFamily="2" charset="2"/>
              <a:buChar char="p"/>
            </a:pPr>
            <a:r>
              <a:rPr lang="en-US" altLang="zh-CN" dirty="0">
                <a:latin typeface="+mn-lt"/>
                <a:cs typeface="Calibri" panose="020F0502020204030204" pitchFamily="34" charset="0"/>
              </a:rPr>
              <a:t>Background control</a:t>
            </a:r>
          </a:p>
          <a:p>
            <a:pPr marL="617175" lvl="1" indent="-360000">
              <a:lnSpc>
                <a:spcPct val="100000"/>
              </a:lnSpc>
              <a:spcBef>
                <a:spcPts val="0"/>
              </a:spcBef>
              <a:spcAft>
                <a:spcPts val="600"/>
              </a:spcAft>
              <a:buClr>
                <a:srgbClr val="FF0000"/>
              </a:buClr>
              <a:buFont typeface="Wingdings" panose="05000000000000000000" pitchFamily="2" charset="2"/>
              <a:buChar char="p"/>
            </a:pPr>
            <a:r>
              <a:rPr lang="en-US" altLang="zh-CN" dirty="0">
                <a:latin typeface="+mn-lt"/>
                <a:cs typeface="Calibri" panose="020F0502020204030204" pitchFamily="34" charset="0"/>
              </a:rPr>
              <a:t>Deep and large space of underground Laboratory  --&gt; CJPL-II</a:t>
            </a:r>
          </a:p>
          <a:p>
            <a:pPr marL="617175" lvl="1" indent="-360000">
              <a:lnSpc>
                <a:spcPct val="100000"/>
              </a:lnSpc>
              <a:spcBef>
                <a:spcPts val="0"/>
              </a:spcBef>
              <a:spcAft>
                <a:spcPts val="600"/>
              </a:spcAft>
              <a:buClr>
                <a:srgbClr val="FF0000"/>
              </a:buClr>
              <a:buFont typeface="Wingdings" panose="05000000000000000000" pitchFamily="2" charset="2"/>
              <a:buChar char="p"/>
            </a:pPr>
            <a:r>
              <a:rPr lang="en-US" altLang="zh-CN" dirty="0">
                <a:latin typeface="+mn-lt"/>
                <a:cs typeface="Calibri" panose="020F0502020204030204" pitchFamily="34" charset="0"/>
              </a:rPr>
              <a:t>Cosmogenic background control</a:t>
            </a:r>
          </a:p>
          <a:p>
            <a:pPr marL="874350" lvl="2" indent="-360000">
              <a:lnSpc>
                <a:spcPct val="100000"/>
              </a:lnSpc>
              <a:spcBef>
                <a:spcPts val="0"/>
              </a:spcBef>
              <a:spcAft>
                <a:spcPts val="600"/>
              </a:spcAft>
              <a:buClr>
                <a:srgbClr val="FF0000"/>
              </a:buClr>
              <a:buFont typeface="Wingdings" panose="05000000000000000000" pitchFamily="2" charset="2"/>
              <a:buChar char="p"/>
            </a:pPr>
            <a:r>
              <a:rPr lang="en-US" altLang="zh-CN" sz="1800" dirty="0">
                <a:latin typeface="+mn-lt"/>
                <a:cs typeface="Calibri" panose="020F0502020204030204" pitchFamily="34" charset="0"/>
              </a:rPr>
              <a:t>Optimize the exposure time of Ge on the ground in the production, transportation and storage processes</a:t>
            </a:r>
          </a:p>
          <a:p>
            <a:pPr marL="617175" lvl="1" indent="-360000">
              <a:lnSpc>
                <a:spcPct val="100000"/>
              </a:lnSpc>
              <a:spcBef>
                <a:spcPts val="0"/>
              </a:spcBef>
              <a:spcAft>
                <a:spcPts val="600"/>
              </a:spcAft>
              <a:buClr>
                <a:srgbClr val="FF0000"/>
              </a:buClr>
              <a:buFont typeface="Wingdings" panose="05000000000000000000" pitchFamily="2" charset="2"/>
              <a:buChar char="p"/>
            </a:pPr>
            <a:r>
              <a:rPr lang="en-US" altLang="zh-CN" dirty="0">
                <a:latin typeface="+mn-lt"/>
                <a:cs typeface="Calibri" panose="020F0502020204030204" pitchFamily="34" charset="0"/>
              </a:rPr>
              <a:t>Decrease the background from the material near crystal</a:t>
            </a:r>
          </a:p>
          <a:p>
            <a:pPr marL="874350" lvl="2" indent="-360000">
              <a:lnSpc>
                <a:spcPct val="100000"/>
              </a:lnSpc>
              <a:spcBef>
                <a:spcPts val="0"/>
              </a:spcBef>
              <a:spcAft>
                <a:spcPts val="600"/>
              </a:spcAft>
              <a:buClr>
                <a:srgbClr val="FF0000"/>
              </a:buClr>
              <a:buFont typeface="Wingdings" panose="05000000000000000000" pitchFamily="2" charset="2"/>
              <a:buChar char="p"/>
            </a:pPr>
            <a:r>
              <a:rPr lang="en-US" altLang="zh-CN" sz="1800" dirty="0">
                <a:latin typeface="Calibri" panose="020F0502020204030204" pitchFamily="34" charset="0"/>
                <a:cs typeface="Calibri" panose="020F0502020204030204" pitchFamily="34" charset="0"/>
              </a:rPr>
              <a:t>Change passive shielding: Cu/Pb/PE --&gt; Liquid Nitrogen</a:t>
            </a:r>
          </a:p>
          <a:p>
            <a:pPr marL="874350" lvl="2" indent="-360000">
              <a:lnSpc>
                <a:spcPct val="100000"/>
              </a:lnSpc>
              <a:spcBef>
                <a:spcPts val="0"/>
              </a:spcBef>
              <a:spcAft>
                <a:spcPts val="600"/>
              </a:spcAft>
              <a:buClr>
                <a:srgbClr val="FF0000"/>
              </a:buClr>
              <a:buFont typeface="Wingdings" panose="05000000000000000000" pitchFamily="2" charset="2"/>
              <a:buChar char="p"/>
            </a:pPr>
            <a:r>
              <a:rPr lang="en-US" altLang="zh-CN" sz="1800" dirty="0">
                <a:latin typeface="+mn-lt"/>
                <a:cs typeface="Calibri" panose="020F0502020204030204" pitchFamily="34" charset="0"/>
              </a:rPr>
              <a:t>Immersed crystal directly into LN</a:t>
            </a:r>
            <a:r>
              <a:rPr lang="en-US" altLang="zh-CN" sz="1800" baseline="-25000" dirty="0">
                <a:latin typeface="+mn-lt"/>
                <a:cs typeface="Calibri" panose="020F0502020204030204" pitchFamily="34" charset="0"/>
              </a:rPr>
              <a:t>2</a:t>
            </a:r>
            <a:r>
              <a:rPr lang="en-US" altLang="zh-CN" sz="1800" dirty="0">
                <a:latin typeface="+mn-lt"/>
                <a:cs typeface="Calibri" panose="020F0502020204030204" pitchFamily="34" charset="0"/>
              </a:rPr>
              <a:t>, no background from cold finger and </a:t>
            </a:r>
            <a:r>
              <a:rPr lang="en-US" altLang="zh-CN" sz="1800" dirty="0">
                <a:latin typeface="Calibri" panose="020F0502020204030204" pitchFamily="34" charset="0"/>
                <a:cs typeface="Calibri" panose="020F0502020204030204" pitchFamily="34" charset="0"/>
              </a:rPr>
              <a:t>cryostat system</a:t>
            </a:r>
          </a:p>
          <a:p>
            <a:pPr marL="874350" lvl="2" indent="-360000">
              <a:lnSpc>
                <a:spcPct val="100000"/>
              </a:lnSpc>
              <a:spcBef>
                <a:spcPts val="0"/>
              </a:spcBef>
              <a:spcAft>
                <a:spcPts val="600"/>
              </a:spcAft>
              <a:buClr>
                <a:srgbClr val="FF0000"/>
              </a:buClr>
              <a:buFont typeface="Wingdings" panose="05000000000000000000" pitchFamily="2" charset="2"/>
              <a:buChar char="p"/>
            </a:pPr>
            <a:r>
              <a:rPr lang="en-US" altLang="zh-CN" sz="1800" dirty="0">
                <a:latin typeface="+mn-lt"/>
                <a:cs typeface="Calibri" panose="020F0502020204030204" pitchFamily="34" charset="0"/>
              </a:rPr>
              <a:t>Upgrade to the low background, low temp., low noise electronics</a:t>
            </a:r>
          </a:p>
          <a:p>
            <a:pPr marL="874350" lvl="2" indent="-360000">
              <a:lnSpc>
                <a:spcPct val="100000"/>
              </a:lnSpc>
              <a:spcBef>
                <a:spcPts val="0"/>
              </a:spcBef>
              <a:spcAft>
                <a:spcPts val="600"/>
              </a:spcAft>
              <a:buClr>
                <a:srgbClr val="FF0000"/>
              </a:buClr>
              <a:buFont typeface="Wingdings" panose="05000000000000000000" pitchFamily="2" charset="2"/>
              <a:buChar char="p"/>
            </a:pPr>
            <a:r>
              <a:rPr lang="en-US" altLang="zh-CN" sz="1800" dirty="0">
                <a:latin typeface="+mn-lt"/>
                <a:cs typeface="Calibri" panose="020F0502020204030204" pitchFamily="34" charset="0"/>
              </a:rPr>
              <a:t>Material screening and selection</a:t>
            </a:r>
          </a:p>
          <a:p>
            <a:pPr marL="617175" lvl="1" indent="-360000">
              <a:lnSpc>
                <a:spcPct val="100000"/>
              </a:lnSpc>
              <a:spcBef>
                <a:spcPts val="0"/>
              </a:spcBef>
              <a:spcAft>
                <a:spcPts val="600"/>
              </a:spcAft>
              <a:buClr>
                <a:srgbClr val="FF0000"/>
              </a:buClr>
              <a:buFont typeface="Wingdings" panose="05000000000000000000" pitchFamily="2" charset="2"/>
              <a:buChar char="p"/>
            </a:pPr>
            <a:r>
              <a:rPr lang="en-US" altLang="zh-CN" dirty="0">
                <a:latin typeface="+mn-lt"/>
                <a:cs typeface="Calibri" panose="020F0502020204030204" pitchFamily="34" charset="0"/>
              </a:rPr>
              <a:t>Liquid argon veto system</a:t>
            </a:r>
          </a:p>
        </p:txBody>
      </p:sp>
      <p:sp>
        <p:nvSpPr>
          <p:cNvPr id="5" name="Rectangle 4"/>
          <p:cNvSpPr/>
          <p:nvPr/>
        </p:nvSpPr>
        <p:spPr>
          <a:xfrm>
            <a:off x="0" y="199449"/>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How to improve the sensitivity</a:t>
            </a:r>
          </a:p>
        </p:txBody>
      </p:sp>
      <p:sp>
        <p:nvSpPr>
          <p:cNvPr id="2" name="灯片编号占位符 1">
            <a:extLst>
              <a:ext uri="{FF2B5EF4-FFF2-40B4-BE49-F238E27FC236}">
                <a16:creationId xmlns:a16="http://schemas.microsoft.com/office/drawing/2014/main" id="{67F29B27-FF9A-49F6-9FE1-A318F0DFE4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FDE23-4523-4FE3-AE54-22B3F2CD86EC}" type="slidenum">
              <a:rPr kumimoji="0" lang="en-US" sz="675" b="0" i="0" u="none" strike="noStrike" kern="1200" cap="none" spc="0" normalizeH="0" baseline="0" noProof="0" smtClean="0">
                <a:ln>
                  <a:noFill/>
                </a:ln>
                <a:solidFill>
                  <a:srgbClr val="000000"/>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675" b="0" i="0" u="none" strike="noStrike" kern="1200" cap="none" spc="0" normalizeH="0" baseline="0" noProof="0">
              <a:ln>
                <a:noFill/>
              </a:ln>
              <a:solidFill>
                <a:srgbClr val="000000"/>
              </a:solidFill>
              <a:effectLst/>
              <a:uLnTx/>
              <a:uFillTx/>
              <a:latin typeface="Calibri"/>
              <a:ea typeface="黑体"/>
              <a:cs typeface="+mn-cs"/>
            </a:endParaRPr>
          </a:p>
        </p:txBody>
      </p:sp>
    </p:spTree>
    <p:extLst>
      <p:ext uri="{BB962C8B-B14F-4D97-AF65-F5344CB8AC3E}">
        <p14:creationId xmlns:p14="http://schemas.microsoft.com/office/powerpoint/2010/main" val="387632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latin typeface="+mn-lt"/>
                <a:cs typeface="方正兰亭黑_GBK"/>
              </a:rPr>
              <a:t>CDEX Roadmap</a:t>
            </a:r>
            <a:endParaRPr lang="zh-CN" altLang="en-US" dirty="0">
              <a:latin typeface="+mn-lt"/>
              <a:cs typeface="方正兰亭黑_GBK"/>
            </a:endParaRPr>
          </a:p>
        </p:txBody>
      </p:sp>
      <p:sp>
        <p:nvSpPr>
          <p:cNvPr id="2" name="灯片编号占位符 1"/>
          <p:cNvSpPr>
            <a:spLocks noGrp="1"/>
          </p:cNvSpPr>
          <p:nvPr>
            <p:ph type="sldNum" sz="quarter" idx="4"/>
          </p:nvPr>
        </p:nvSpPr>
        <p:spPr/>
        <p:txBody>
          <a:bodyPr/>
          <a:lstStyle/>
          <a:p>
            <a:fld id="{0C913308-F349-4B6D-A68A-DD1791B4A57B}" type="slidenum">
              <a:rPr lang="zh-CN" altLang="en-US" smtClean="0"/>
              <a:t>14</a:t>
            </a:fld>
            <a:endParaRPr lang="zh-CN" altLang="en-US"/>
          </a:p>
        </p:txBody>
      </p:sp>
      <p:pic>
        <p:nvPicPr>
          <p:cNvPr id="20" name="图片 19">
            <a:extLst>
              <a:ext uri="{FF2B5EF4-FFF2-40B4-BE49-F238E27FC236}">
                <a16:creationId xmlns:a16="http://schemas.microsoft.com/office/drawing/2014/main" id="{224629E3-0B3E-5553-8D4F-A8F30DEC279F}"/>
              </a:ext>
            </a:extLst>
          </p:cNvPr>
          <p:cNvPicPr>
            <a:picLocks noChangeAspect="1"/>
          </p:cNvPicPr>
          <p:nvPr/>
        </p:nvPicPr>
        <p:blipFill>
          <a:blip r:embed="rId3"/>
          <a:stretch>
            <a:fillRect/>
          </a:stretch>
        </p:blipFill>
        <p:spPr>
          <a:xfrm>
            <a:off x="6032830" y="1726246"/>
            <a:ext cx="5695042" cy="2346534"/>
          </a:xfrm>
          <a:prstGeom prst="rect">
            <a:avLst/>
          </a:prstGeom>
        </p:spPr>
      </p:pic>
      <p:grpSp>
        <p:nvGrpSpPr>
          <p:cNvPr id="21" name="Group 8">
            <a:extLst>
              <a:ext uri="{FF2B5EF4-FFF2-40B4-BE49-F238E27FC236}">
                <a16:creationId xmlns:a16="http://schemas.microsoft.com/office/drawing/2014/main" id="{5335E22C-ED13-9725-5CF1-753E2D476B73}"/>
              </a:ext>
            </a:extLst>
          </p:cNvPr>
          <p:cNvGrpSpPr/>
          <p:nvPr/>
        </p:nvGrpSpPr>
        <p:grpSpPr>
          <a:xfrm>
            <a:off x="485950" y="1698518"/>
            <a:ext cx="5358346" cy="2460458"/>
            <a:chOff x="463748" y="1737319"/>
            <a:chExt cx="5671303" cy="2351456"/>
          </a:xfrm>
        </p:grpSpPr>
        <p:pic>
          <p:nvPicPr>
            <p:cNvPr id="22" name="图片 5">
              <a:extLst>
                <a:ext uri="{FF2B5EF4-FFF2-40B4-BE49-F238E27FC236}">
                  <a16:creationId xmlns:a16="http://schemas.microsoft.com/office/drawing/2014/main" id="{4B6EADD1-43FB-2AEF-1B24-BD1ED7161DE4}"/>
                </a:ext>
              </a:extLst>
            </p:cNvPr>
            <p:cNvPicPr>
              <a:picLocks noChangeAspect="1"/>
            </p:cNvPicPr>
            <p:nvPr/>
          </p:nvPicPr>
          <p:blipFill rotWithShape="1">
            <a:blip r:embed="rId4"/>
            <a:srcRect b="1868"/>
            <a:stretch/>
          </p:blipFill>
          <p:spPr>
            <a:xfrm>
              <a:off x="463748" y="1737319"/>
              <a:ext cx="3314389" cy="2351456"/>
            </a:xfrm>
            <a:prstGeom prst="rect">
              <a:avLst/>
            </a:prstGeom>
          </p:spPr>
        </p:pic>
        <p:pic>
          <p:nvPicPr>
            <p:cNvPr id="23" name="图片 18">
              <a:extLst>
                <a:ext uri="{FF2B5EF4-FFF2-40B4-BE49-F238E27FC236}">
                  <a16:creationId xmlns:a16="http://schemas.microsoft.com/office/drawing/2014/main" id="{83CA46A8-6AFA-B365-22B4-3D0ABED7B4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20" t="29166" r="25445"/>
            <a:stretch/>
          </p:blipFill>
          <p:spPr>
            <a:xfrm>
              <a:off x="3806587" y="1751826"/>
              <a:ext cx="2328464" cy="2336949"/>
            </a:xfrm>
            <a:prstGeom prst="rect">
              <a:avLst/>
            </a:prstGeom>
          </p:spPr>
        </p:pic>
      </p:grpSp>
      <p:sp>
        <p:nvSpPr>
          <p:cNvPr id="24" name="内容占位符 1">
            <a:extLst>
              <a:ext uri="{FF2B5EF4-FFF2-40B4-BE49-F238E27FC236}">
                <a16:creationId xmlns:a16="http://schemas.microsoft.com/office/drawing/2014/main" id="{11375EAA-8265-928C-4B26-DF6302CB6FCC}"/>
              </a:ext>
            </a:extLst>
          </p:cNvPr>
          <p:cNvSpPr txBox="1">
            <a:spLocks/>
          </p:cNvSpPr>
          <p:nvPr/>
        </p:nvSpPr>
        <p:spPr>
          <a:xfrm>
            <a:off x="6783142" y="4268319"/>
            <a:ext cx="2166587" cy="1258005"/>
          </a:xfrm>
          <a:prstGeom prst="rect">
            <a:avLst/>
          </a:prstGeom>
          <a:ln w="127000">
            <a:noFill/>
          </a:ln>
        </p:spPr>
        <p:txBody>
          <a:bodyPr/>
          <a:lstStyle>
            <a:lvl1pPr marL="342900" indent="-342900" algn="l" rtl="0" eaLnBrk="0" fontAlgn="base" hangingPunct="0">
              <a:spcBef>
                <a:spcPct val="20000"/>
              </a:spcBef>
              <a:spcAft>
                <a:spcPct val="0"/>
              </a:spcAft>
              <a:buChar char="•"/>
              <a:defRPr sz="3600">
                <a:solidFill>
                  <a:srgbClr val="006666"/>
                </a:solidFill>
                <a:latin typeface="+mn-lt"/>
                <a:ea typeface="+mn-ea"/>
                <a:cs typeface="方正兰亭黑_GBK" charset="0"/>
              </a:defRPr>
            </a:lvl1pPr>
            <a:lvl2pPr marL="742950" indent="-285750" algn="l" rtl="0" eaLnBrk="0" fontAlgn="base" hangingPunct="0">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0" fontAlgn="base" hangingPunct="0">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fontAlgn="base">
              <a:spcBef>
                <a:spcPct val="20000"/>
              </a:spcBef>
              <a:spcAft>
                <a:spcPct val="0"/>
              </a:spcAft>
              <a:buChar char="»"/>
              <a:defRPr sz="2000">
                <a:solidFill>
                  <a:srgbClr val="006666"/>
                </a:solidFill>
                <a:latin typeface="+mn-lt"/>
                <a:ea typeface="方正兰亭细黑_GBK" pitchFamily="2" charset="-122"/>
              </a:defRPr>
            </a:lvl6pPr>
            <a:lvl7pPr marL="2971800" indent="-228600" algn="l" rtl="0" fontAlgn="base">
              <a:spcBef>
                <a:spcPct val="20000"/>
              </a:spcBef>
              <a:spcAft>
                <a:spcPct val="0"/>
              </a:spcAft>
              <a:buChar char="»"/>
              <a:defRPr sz="2000">
                <a:solidFill>
                  <a:srgbClr val="006666"/>
                </a:solidFill>
                <a:latin typeface="+mn-lt"/>
                <a:ea typeface="方正兰亭细黑_GBK" pitchFamily="2" charset="-122"/>
              </a:defRPr>
            </a:lvl7pPr>
            <a:lvl8pPr marL="3429000" indent="-228600" algn="l" rtl="0" fontAlgn="base">
              <a:spcBef>
                <a:spcPct val="20000"/>
              </a:spcBef>
              <a:spcAft>
                <a:spcPct val="0"/>
              </a:spcAft>
              <a:buChar char="»"/>
              <a:defRPr sz="2000">
                <a:solidFill>
                  <a:srgbClr val="006666"/>
                </a:solidFill>
                <a:latin typeface="+mn-lt"/>
                <a:ea typeface="方正兰亭细黑_GBK" pitchFamily="2" charset="-122"/>
              </a:defRPr>
            </a:lvl8pPr>
            <a:lvl9pPr marL="3886200" indent="-228600" algn="l" rtl="0" fontAlgn="base">
              <a:spcBef>
                <a:spcPct val="20000"/>
              </a:spcBef>
              <a:spcAft>
                <a:spcPct val="0"/>
              </a:spcAft>
              <a:buChar char="»"/>
              <a:defRPr sz="2000">
                <a:solidFill>
                  <a:srgbClr val="006666"/>
                </a:solidFill>
                <a:latin typeface="+mn-lt"/>
                <a:ea typeface="方正兰亭细黑_GBK" pitchFamily="2" charset="-122"/>
              </a:defRPr>
            </a:lvl9pPr>
          </a:lstStyle>
          <a:p>
            <a:pPr marL="0" indent="0" algn="ctr">
              <a:spcBef>
                <a:spcPts val="300"/>
              </a:spcBef>
              <a:spcAft>
                <a:spcPts val="0"/>
              </a:spcAft>
              <a:buFontTx/>
              <a:buNone/>
              <a:defRPr/>
            </a:pPr>
            <a:r>
              <a:rPr lang="en-US" sz="1800" b="1" dirty="0">
                <a:solidFill>
                  <a:prstClr val="black"/>
                </a:solidFill>
                <a:cs typeface="Calibri" panose="020F0502020204030204" pitchFamily="34" charset="0"/>
              </a:rPr>
              <a:t>CDEX-50</a:t>
            </a:r>
            <a:r>
              <a:rPr lang="en-US" sz="1400" b="1" dirty="0">
                <a:solidFill>
                  <a:prstClr val="black"/>
                </a:solidFill>
                <a:cs typeface="Calibri" panose="020F0502020204030204" pitchFamily="34" charset="0"/>
              </a:rPr>
              <a:t> </a:t>
            </a:r>
            <a:r>
              <a:rPr lang="en-US" sz="1400" b="1" dirty="0">
                <a:solidFill>
                  <a:srgbClr val="FFC000"/>
                </a:solidFill>
                <a:cs typeface="Calibri" panose="020F0502020204030204" pitchFamily="34" charset="0"/>
              </a:rPr>
              <a:t>(N, 2021-)</a:t>
            </a:r>
          </a:p>
          <a:p>
            <a:pPr marL="0" indent="0" algn="ctr">
              <a:spcBef>
                <a:spcPts val="300"/>
              </a:spcBef>
              <a:spcAft>
                <a:spcPts val="0"/>
              </a:spcAft>
              <a:buFontTx/>
              <a:buNone/>
              <a:defRPr/>
            </a:pPr>
            <a:r>
              <a:rPr lang="en-US" altLang="zh-CN" sz="1800" b="1" dirty="0">
                <a:solidFill>
                  <a:prstClr val="black"/>
                </a:solidFill>
                <a:ea typeface="等线" panose="02010600030101010101" pitchFamily="2" charset="-122"/>
                <a:cs typeface="Calibri" panose="020F0502020204030204" pitchFamily="34" charset="0"/>
              </a:rPr>
              <a:t>CDEX-300</a:t>
            </a:r>
            <a:r>
              <a:rPr lang="el-GR" altLang="zh-CN" sz="1800" b="1" dirty="0">
                <a:solidFill>
                  <a:prstClr val="black"/>
                </a:solidFill>
                <a:ea typeface="等线" panose="02010600030101010101" pitchFamily="2" charset="-122"/>
                <a:cs typeface="Calibri" panose="020F0502020204030204" pitchFamily="34" charset="0"/>
              </a:rPr>
              <a:t>ν</a:t>
            </a:r>
            <a:r>
              <a:rPr lang="en-US" altLang="zh-CN" sz="1400" b="1" dirty="0">
                <a:solidFill>
                  <a:prstClr val="black"/>
                </a:solidFill>
                <a:ea typeface="等线" panose="02010600030101010101" pitchFamily="2" charset="-122"/>
                <a:cs typeface="Calibri" panose="020F0502020204030204" pitchFamily="34" charset="0"/>
              </a:rPr>
              <a:t> </a:t>
            </a:r>
            <a:r>
              <a:rPr lang="en-US" altLang="zh-CN" sz="1400" b="1" dirty="0">
                <a:solidFill>
                  <a:srgbClr val="FFC000"/>
                </a:solidFill>
                <a:ea typeface="等线" panose="02010600030101010101" pitchFamily="2" charset="-122"/>
                <a:cs typeface="Calibri" panose="020F0502020204030204" pitchFamily="34" charset="0"/>
              </a:rPr>
              <a:t>(E, 2021-)</a:t>
            </a:r>
            <a:endParaRPr lang="en-US" sz="1400" b="1" dirty="0">
              <a:solidFill>
                <a:srgbClr val="FFC000"/>
              </a:solidFill>
              <a:cs typeface="Calibri" panose="020F0502020204030204" pitchFamily="34" charset="0"/>
            </a:endParaRPr>
          </a:p>
          <a:p>
            <a:pPr marL="0" indent="0" algn="ctr">
              <a:spcBef>
                <a:spcPts val="300"/>
              </a:spcBef>
              <a:spcAft>
                <a:spcPts val="0"/>
              </a:spcAft>
              <a:buFontTx/>
              <a:buNone/>
              <a:defRPr/>
            </a:pPr>
            <a:r>
              <a:rPr lang="en-US" sz="1400" b="1" dirty="0">
                <a:solidFill>
                  <a:prstClr val="black"/>
                </a:solidFill>
                <a:cs typeface="Calibri" panose="020F0502020204030204" pitchFamily="34" charset="0"/>
              </a:rPr>
              <a:t>50kg/300kg Ge array in large-volume LN</a:t>
            </a:r>
            <a:r>
              <a:rPr lang="en-US" sz="1400" b="1" baseline="-25000" dirty="0">
                <a:solidFill>
                  <a:prstClr val="black"/>
                </a:solidFill>
                <a:cs typeface="Calibri" panose="020F0502020204030204" pitchFamily="34" charset="0"/>
              </a:rPr>
              <a:t>2</a:t>
            </a:r>
            <a:r>
              <a:rPr lang="en-US" altLang="zh-CN" sz="1400" b="1" dirty="0">
                <a:solidFill>
                  <a:prstClr val="black"/>
                </a:solidFill>
                <a:ea typeface="等线" panose="02010600030101010101" pitchFamily="2" charset="-122"/>
                <a:cs typeface="Calibri" panose="020F0502020204030204" pitchFamily="34" charset="0"/>
              </a:rPr>
              <a:t>/</a:t>
            </a:r>
            <a:r>
              <a:rPr lang="en-US" altLang="zh-CN" sz="1400" b="1" dirty="0" err="1">
                <a:solidFill>
                  <a:prstClr val="black"/>
                </a:solidFill>
                <a:ea typeface="等线" panose="02010600030101010101" pitchFamily="2" charset="-122"/>
                <a:cs typeface="Calibri" panose="020F0502020204030204" pitchFamily="34" charset="0"/>
              </a:rPr>
              <a:t>LAr</a:t>
            </a:r>
            <a:endParaRPr lang="en-US" sz="1400" b="1" baseline="30000" dirty="0">
              <a:solidFill>
                <a:prstClr val="black"/>
              </a:solidFill>
              <a:cs typeface="Calibri" panose="020F0502020204030204" pitchFamily="34" charset="0"/>
            </a:endParaRPr>
          </a:p>
        </p:txBody>
      </p:sp>
      <p:sp>
        <p:nvSpPr>
          <p:cNvPr id="25" name="内容占位符 1">
            <a:extLst>
              <a:ext uri="{FF2B5EF4-FFF2-40B4-BE49-F238E27FC236}">
                <a16:creationId xmlns:a16="http://schemas.microsoft.com/office/drawing/2014/main" id="{E7125BAF-7371-691F-916A-E9DE673EE29F}"/>
              </a:ext>
            </a:extLst>
          </p:cNvPr>
          <p:cNvSpPr txBox="1">
            <a:spLocks/>
          </p:cNvSpPr>
          <p:nvPr/>
        </p:nvSpPr>
        <p:spPr>
          <a:xfrm>
            <a:off x="1186430" y="4389094"/>
            <a:ext cx="2239866" cy="1025735"/>
          </a:xfrm>
          <a:prstGeom prst="rect">
            <a:avLst/>
          </a:prstGeom>
          <a:ln w="127000">
            <a:noFill/>
          </a:ln>
        </p:spPr>
        <p:txBody>
          <a:bodyPr/>
          <a:lstStyle>
            <a:lvl1pPr marL="342900" indent="-342900" algn="l" rtl="0" eaLnBrk="0" fontAlgn="base" hangingPunct="0">
              <a:spcBef>
                <a:spcPct val="20000"/>
              </a:spcBef>
              <a:spcAft>
                <a:spcPct val="0"/>
              </a:spcAft>
              <a:buChar char="•"/>
              <a:defRPr sz="3600">
                <a:solidFill>
                  <a:srgbClr val="006666"/>
                </a:solidFill>
                <a:latin typeface="+mn-lt"/>
                <a:ea typeface="+mn-ea"/>
                <a:cs typeface="方正兰亭黑_GBK" charset="0"/>
              </a:defRPr>
            </a:lvl1pPr>
            <a:lvl2pPr marL="742950" indent="-285750" algn="l" rtl="0" eaLnBrk="0" fontAlgn="base" hangingPunct="0">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0" fontAlgn="base" hangingPunct="0">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fontAlgn="base">
              <a:spcBef>
                <a:spcPct val="20000"/>
              </a:spcBef>
              <a:spcAft>
                <a:spcPct val="0"/>
              </a:spcAft>
              <a:buChar char="»"/>
              <a:defRPr sz="2000">
                <a:solidFill>
                  <a:srgbClr val="006666"/>
                </a:solidFill>
                <a:latin typeface="+mn-lt"/>
                <a:ea typeface="方正兰亭细黑_GBK" pitchFamily="2" charset="-122"/>
              </a:defRPr>
            </a:lvl6pPr>
            <a:lvl7pPr marL="2971800" indent="-228600" algn="l" rtl="0" fontAlgn="base">
              <a:spcBef>
                <a:spcPct val="20000"/>
              </a:spcBef>
              <a:spcAft>
                <a:spcPct val="0"/>
              </a:spcAft>
              <a:buChar char="»"/>
              <a:defRPr sz="2000">
                <a:solidFill>
                  <a:srgbClr val="006666"/>
                </a:solidFill>
                <a:latin typeface="+mn-lt"/>
                <a:ea typeface="方正兰亭细黑_GBK" pitchFamily="2" charset="-122"/>
              </a:defRPr>
            </a:lvl7pPr>
            <a:lvl8pPr marL="3429000" indent="-228600" algn="l" rtl="0" fontAlgn="base">
              <a:spcBef>
                <a:spcPct val="20000"/>
              </a:spcBef>
              <a:spcAft>
                <a:spcPct val="0"/>
              </a:spcAft>
              <a:buChar char="»"/>
              <a:defRPr sz="2000">
                <a:solidFill>
                  <a:srgbClr val="006666"/>
                </a:solidFill>
                <a:latin typeface="+mn-lt"/>
                <a:ea typeface="方正兰亭细黑_GBK" pitchFamily="2" charset="-122"/>
              </a:defRPr>
            </a:lvl8pPr>
            <a:lvl9pPr marL="3886200" indent="-228600" algn="l" rtl="0" fontAlgn="base">
              <a:spcBef>
                <a:spcPct val="20000"/>
              </a:spcBef>
              <a:spcAft>
                <a:spcPct val="0"/>
              </a:spcAft>
              <a:buChar char="»"/>
              <a:defRPr sz="2000">
                <a:solidFill>
                  <a:srgbClr val="006666"/>
                </a:solidFill>
                <a:latin typeface="+mn-lt"/>
                <a:ea typeface="方正兰亭细黑_GBK" pitchFamily="2" charset="-122"/>
              </a:defRPr>
            </a:lvl9pPr>
          </a:lstStyle>
          <a:p>
            <a:pPr marL="0" indent="0" algn="ctr">
              <a:spcBef>
                <a:spcPts val="600"/>
              </a:spcBef>
              <a:spcAft>
                <a:spcPts val="0"/>
              </a:spcAft>
              <a:buFontTx/>
              <a:buNone/>
              <a:defRPr/>
            </a:pPr>
            <a:r>
              <a:rPr lang="en-US" sz="1800" b="1" dirty="0">
                <a:solidFill>
                  <a:prstClr val="black"/>
                </a:solidFill>
                <a:cs typeface="Calibri" panose="020F0502020204030204" pitchFamily="34" charset="0"/>
              </a:rPr>
              <a:t>CDEX-1A/B</a:t>
            </a:r>
            <a:r>
              <a:rPr lang="en-US" sz="1400" b="1" dirty="0">
                <a:solidFill>
                  <a:prstClr val="black"/>
                </a:solidFill>
                <a:cs typeface="Calibri" panose="020F0502020204030204" pitchFamily="34" charset="0"/>
              </a:rPr>
              <a:t> </a:t>
            </a:r>
            <a:r>
              <a:rPr lang="en-US" sz="1400" b="1" dirty="0">
                <a:solidFill>
                  <a:srgbClr val="00B050"/>
                </a:solidFill>
                <a:cs typeface="Calibri" panose="020F0502020204030204" pitchFamily="34" charset="0"/>
              </a:rPr>
              <a:t>(2011-2018)</a:t>
            </a:r>
          </a:p>
          <a:p>
            <a:pPr marL="0" indent="0">
              <a:spcBef>
                <a:spcPts val="600"/>
              </a:spcBef>
              <a:spcAft>
                <a:spcPts val="0"/>
              </a:spcAft>
              <a:buFontTx/>
              <a:buNone/>
              <a:defRPr/>
            </a:pPr>
            <a:r>
              <a:rPr lang="en-US" sz="1400" b="1" dirty="0">
                <a:solidFill>
                  <a:prstClr val="black"/>
                </a:solidFill>
                <a:cs typeface="Calibri" panose="020F0502020204030204" pitchFamily="34" charset="0"/>
              </a:rPr>
              <a:t>2 PPC Ge detectors with a mass of up to ~1 kg</a:t>
            </a:r>
          </a:p>
        </p:txBody>
      </p:sp>
      <p:sp>
        <p:nvSpPr>
          <p:cNvPr id="26" name="内容占位符 1">
            <a:extLst>
              <a:ext uri="{FF2B5EF4-FFF2-40B4-BE49-F238E27FC236}">
                <a16:creationId xmlns:a16="http://schemas.microsoft.com/office/drawing/2014/main" id="{34580B94-CE91-6DEC-2748-48283BECBB34}"/>
              </a:ext>
            </a:extLst>
          </p:cNvPr>
          <p:cNvSpPr txBox="1">
            <a:spLocks/>
          </p:cNvSpPr>
          <p:nvPr/>
        </p:nvSpPr>
        <p:spPr>
          <a:xfrm>
            <a:off x="3417137" y="4412688"/>
            <a:ext cx="2190479" cy="978546"/>
          </a:xfrm>
          <a:prstGeom prst="rect">
            <a:avLst/>
          </a:prstGeom>
          <a:ln w="127000">
            <a:noFill/>
          </a:ln>
        </p:spPr>
        <p:txBody>
          <a:bodyPr/>
          <a:lstStyle>
            <a:lvl1pPr marL="342900" indent="-342900" algn="l" rtl="0" eaLnBrk="0" fontAlgn="base" hangingPunct="0">
              <a:spcBef>
                <a:spcPct val="20000"/>
              </a:spcBef>
              <a:spcAft>
                <a:spcPct val="0"/>
              </a:spcAft>
              <a:buChar char="•"/>
              <a:defRPr sz="3600">
                <a:solidFill>
                  <a:srgbClr val="006666"/>
                </a:solidFill>
                <a:latin typeface="+mn-lt"/>
                <a:ea typeface="+mn-ea"/>
                <a:cs typeface="方正兰亭黑_GBK" charset="0"/>
              </a:defRPr>
            </a:lvl1pPr>
            <a:lvl2pPr marL="742950" indent="-285750" algn="l" rtl="0" eaLnBrk="0" fontAlgn="base" hangingPunct="0">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0" fontAlgn="base" hangingPunct="0">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fontAlgn="base">
              <a:spcBef>
                <a:spcPct val="20000"/>
              </a:spcBef>
              <a:spcAft>
                <a:spcPct val="0"/>
              </a:spcAft>
              <a:buChar char="»"/>
              <a:defRPr sz="2000">
                <a:solidFill>
                  <a:srgbClr val="006666"/>
                </a:solidFill>
                <a:latin typeface="+mn-lt"/>
                <a:ea typeface="方正兰亭细黑_GBK" pitchFamily="2" charset="-122"/>
              </a:defRPr>
            </a:lvl6pPr>
            <a:lvl7pPr marL="2971800" indent="-228600" algn="l" rtl="0" fontAlgn="base">
              <a:spcBef>
                <a:spcPct val="20000"/>
              </a:spcBef>
              <a:spcAft>
                <a:spcPct val="0"/>
              </a:spcAft>
              <a:buChar char="»"/>
              <a:defRPr sz="2000">
                <a:solidFill>
                  <a:srgbClr val="006666"/>
                </a:solidFill>
                <a:latin typeface="+mn-lt"/>
                <a:ea typeface="方正兰亭细黑_GBK" pitchFamily="2" charset="-122"/>
              </a:defRPr>
            </a:lvl7pPr>
            <a:lvl8pPr marL="3429000" indent="-228600" algn="l" rtl="0" fontAlgn="base">
              <a:spcBef>
                <a:spcPct val="20000"/>
              </a:spcBef>
              <a:spcAft>
                <a:spcPct val="0"/>
              </a:spcAft>
              <a:buChar char="»"/>
              <a:defRPr sz="2000">
                <a:solidFill>
                  <a:srgbClr val="006666"/>
                </a:solidFill>
                <a:latin typeface="+mn-lt"/>
                <a:ea typeface="方正兰亭细黑_GBK" pitchFamily="2" charset="-122"/>
              </a:defRPr>
            </a:lvl8pPr>
            <a:lvl9pPr marL="3886200" indent="-228600" algn="l" rtl="0" fontAlgn="base">
              <a:spcBef>
                <a:spcPct val="20000"/>
              </a:spcBef>
              <a:spcAft>
                <a:spcPct val="0"/>
              </a:spcAft>
              <a:buChar char="»"/>
              <a:defRPr sz="2000">
                <a:solidFill>
                  <a:srgbClr val="006666"/>
                </a:solidFill>
                <a:latin typeface="+mn-lt"/>
                <a:ea typeface="方正兰亭细黑_GBK" pitchFamily="2" charset="-122"/>
              </a:defRPr>
            </a:lvl9pPr>
          </a:lstStyle>
          <a:p>
            <a:pPr marL="0" indent="0" algn="ctr">
              <a:spcBef>
                <a:spcPts val="600"/>
              </a:spcBef>
              <a:spcAft>
                <a:spcPts val="0"/>
              </a:spcAft>
              <a:buFontTx/>
              <a:buNone/>
              <a:defRPr/>
            </a:pPr>
            <a:r>
              <a:rPr lang="en-US" sz="1800" b="1" dirty="0">
                <a:solidFill>
                  <a:prstClr val="black"/>
                </a:solidFill>
                <a:cs typeface="Calibri" panose="020F0502020204030204" pitchFamily="34" charset="0"/>
              </a:rPr>
              <a:t>CDEX-10</a:t>
            </a:r>
            <a:r>
              <a:rPr lang="en-US" sz="1400" b="1" dirty="0">
                <a:solidFill>
                  <a:prstClr val="black"/>
                </a:solidFill>
                <a:cs typeface="Calibri" panose="020F0502020204030204" pitchFamily="34" charset="0"/>
              </a:rPr>
              <a:t> </a:t>
            </a:r>
            <a:r>
              <a:rPr lang="en-US" sz="1400" b="1" dirty="0">
                <a:solidFill>
                  <a:srgbClr val="00B050"/>
                </a:solidFill>
                <a:cs typeface="Calibri" panose="020F0502020204030204" pitchFamily="34" charset="0"/>
              </a:rPr>
              <a:t>(</a:t>
            </a:r>
            <a:r>
              <a:rPr lang="en-US" altLang="zh-CN" sz="1400" b="1" dirty="0">
                <a:solidFill>
                  <a:srgbClr val="00B050"/>
                </a:solidFill>
                <a:ea typeface="等线" panose="02010600030101010101" pitchFamily="2" charset="-122"/>
                <a:cs typeface="Calibri" panose="020F0502020204030204" pitchFamily="34" charset="0"/>
              </a:rPr>
              <a:t>2016-</a:t>
            </a:r>
            <a:r>
              <a:rPr lang="en-US" sz="1400" b="1" dirty="0">
                <a:solidFill>
                  <a:srgbClr val="00B050"/>
                </a:solidFill>
                <a:cs typeface="Calibri" panose="020F0502020204030204" pitchFamily="34" charset="0"/>
              </a:rPr>
              <a:t>)</a:t>
            </a:r>
          </a:p>
          <a:p>
            <a:pPr marL="0" indent="0">
              <a:spcBef>
                <a:spcPts val="600"/>
              </a:spcBef>
              <a:spcAft>
                <a:spcPts val="0"/>
              </a:spcAft>
              <a:buFontTx/>
              <a:buNone/>
              <a:defRPr/>
            </a:pPr>
            <a:r>
              <a:rPr lang="en-US" altLang="zh-CN" sz="1400" b="1" dirty="0">
                <a:solidFill>
                  <a:prstClr val="black"/>
                </a:solidFill>
                <a:ea typeface="等线" panose="02010600030101010101" pitchFamily="2" charset="-122"/>
                <a:cs typeface="Calibri" panose="020F0502020204030204" pitchFamily="34" charset="0"/>
              </a:rPr>
              <a:t>10 kg PPC Ge detector array immersed into LN</a:t>
            </a:r>
            <a:r>
              <a:rPr lang="en-US" altLang="zh-CN" sz="1400" b="1" baseline="-25000" dirty="0">
                <a:solidFill>
                  <a:prstClr val="black"/>
                </a:solidFill>
                <a:ea typeface="等线" panose="02010600030101010101" pitchFamily="2" charset="-122"/>
                <a:cs typeface="Calibri" panose="020F0502020204030204" pitchFamily="34" charset="0"/>
              </a:rPr>
              <a:t>2</a:t>
            </a:r>
            <a:endParaRPr lang="en-US" sz="1400" b="1" dirty="0">
              <a:solidFill>
                <a:prstClr val="black"/>
              </a:solidFill>
              <a:cs typeface="Calibri" panose="020F0502020204030204" pitchFamily="34" charset="0"/>
            </a:endParaRPr>
          </a:p>
        </p:txBody>
      </p:sp>
      <p:sp>
        <p:nvSpPr>
          <p:cNvPr id="27" name="Arrow: Right 7">
            <a:extLst>
              <a:ext uri="{FF2B5EF4-FFF2-40B4-BE49-F238E27FC236}">
                <a16:creationId xmlns:a16="http://schemas.microsoft.com/office/drawing/2014/main" id="{8940DF65-2829-08E4-8966-6B4DC5F215BD}"/>
              </a:ext>
            </a:extLst>
          </p:cNvPr>
          <p:cNvSpPr/>
          <p:nvPr/>
        </p:nvSpPr>
        <p:spPr>
          <a:xfrm>
            <a:off x="1376488" y="5360557"/>
            <a:ext cx="3620878" cy="436193"/>
          </a:xfrm>
          <a:prstGeom prst="rightArrow">
            <a:avLst>
              <a:gd name="adj1" fmla="val 50000"/>
              <a:gd name="adj2" fmla="val 65522"/>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CJPL-I</a:t>
            </a:r>
            <a:endParaRPr kumimoji="0" lang="zh-CN" altLang="en-US" sz="2000" b="0" i="0" u="none" strike="noStrike" kern="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Arrow: Right 33">
            <a:extLst>
              <a:ext uri="{FF2B5EF4-FFF2-40B4-BE49-F238E27FC236}">
                <a16:creationId xmlns:a16="http://schemas.microsoft.com/office/drawing/2014/main" id="{B510C68A-B3DA-C31C-A53E-E60EF2E8CCB1}"/>
              </a:ext>
            </a:extLst>
          </p:cNvPr>
          <p:cNvSpPr/>
          <p:nvPr/>
        </p:nvSpPr>
        <p:spPr>
          <a:xfrm>
            <a:off x="6509815" y="5360557"/>
            <a:ext cx="4305697" cy="486830"/>
          </a:xfrm>
          <a:prstGeom prst="rightArrow">
            <a:avLst>
              <a:gd name="adj1" fmla="val 50000"/>
              <a:gd name="adj2" fmla="val 65522"/>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CJPL-II</a:t>
            </a:r>
            <a:endParaRPr kumimoji="0" lang="zh-CN" altLang="en-US" sz="2000" b="0" i="0" u="none" strike="noStrike" kern="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1" name="内容占位符 1">
            <a:extLst>
              <a:ext uri="{FF2B5EF4-FFF2-40B4-BE49-F238E27FC236}">
                <a16:creationId xmlns:a16="http://schemas.microsoft.com/office/drawing/2014/main" id="{89814BDB-AE78-37E4-1D61-AFACA538A65C}"/>
              </a:ext>
            </a:extLst>
          </p:cNvPr>
          <p:cNvSpPr txBox="1">
            <a:spLocks/>
          </p:cNvSpPr>
          <p:nvPr/>
        </p:nvSpPr>
        <p:spPr>
          <a:xfrm>
            <a:off x="9000653" y="4435518"/>
            <a:ext cx="2151766" cy="753087"/>
          </a:xfrm>
          <a:prstGeom prst="rect">
            <a:avLst/>
          </a:prstGeom>
          <a:ln w="127000">
            <a:noFill/>
          </a:ln>
        </p:spPr>
        <p:txBody>
          <a:bodyPr/>
          <a:lstStyle>
            <a:lvl1pPr marL="342900" indent="-342900" algn="l" rtl="0" eaLnBrk="0" fontAlgn="base" hangingPunct="0">
              <a:spcBef>
                <a:spcPct val="20000"/>
              </a:spcBef>
              <a:spcAft>
                <a:spcPct val="0"/>
              </a:spcAft>
              <a:buChar char="•"/>
              <a:defRPr sz="3600">
                <a:solidFill>
                  <a:srgbClr val="006666"/>
                </a:solidFill>
                <a:latin typeface="+mn-lt"/>
                <a:ea typeface="+mn-ea"/>
                <a:cs typeface="方正兰亭黑_GBK" charset="0"/>
              </a:defRPr>
            </a:lvl1pPr>
            <a:lvl2pPr marL="742950" indent="-285750" algn="l" rtl="0" eaLnBrk="0" fontAlgn="base" hangingPunct="0">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0" fontAlgn="base" hangingPunct="0">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0" fontAlgn="base" hangingPunct="0">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fontAlgn="base">
              <a:spcBef>
                <a:spcPct val="20000"/>
              </a:spcBef>
              <a:spcAft>
                <a:spcPct val="0"/>
              </a:spcAft>
              <a:buChar char="»"/>
              <a:defRPr sz="2000">
                <a:solidFill>
                  <a:srgbClr val="006666"/>
                </a:solidFill>
                <a:latin typeface="+mn-lt"/>
                <a:ea typeface="方正兰亭细黑_GBK" pitchFamily="2" charset="-122"/>
              </a:defRPr>
            </a:lvl6pPr>
            <a:lvl7pPr marL="2971800" indent="-228600" algn="l" rtl="0" fontAlgn="base">
              <a:spcBef>
                <a:spcPct val="20000"/>
              </a:spcBef>
              <a:spcAft>
                <a:spcPct val="0"/>
              </a:spcAft>
              <a:buChar char="»"/>
              <a:defRPr sz="2000">
                <a:solidFill>
                  <a:srgbClr val="006666"/>
                </a:solidFill>
                <a:latin typeface="+mn-lt"/>
                <a:ea typeface="方正兰亭细黑_GBK" pitchFamily="2" charset="-122"/>
              </a:defRPr>
            </a:lvl7pPr>
            <a:lvl8pPr marL="3429000" indent="-228600" algn="l" rtl="0" fontAlgn="base">
              <a:spcBef>
                <a:spcPct val="20000"/>
              </a:spcBef>
              <a:spcAft>
                <a:spcPct val="0"/>
              </a:spcAft>
              <a:buChar char="»"/>
              <a:defRPr sz="2000">
                <a:solidFill>
                  <a:srgbClr val="006666"/>
                </a:solidFill>
                <a:latin typeface="+mn-lt"/>
                <a:ea typeface="方正兰亭细黑_GBK" pitchFamily="2" charset="-122"/>
              </a:defRPr>
            </a:lvl8pPr>
            <a:lvl9pPr marL="3886200" indent="-228600" algn="l" rtl="0" fontAlgn="base">
              <a:spcBef>
                <a:spcPct val="20000"/>
              </a:spcBef>
              <a:spcAft>
                <a:spcPct val="0"/>
              </a:spcAft>
              <a:buChar char="»"/>
              <a:defRPr sz="2000">
                <a:solidFill>
                  <a:srgbClr val="006666"/>
                </a:solidFill>
                <a:latin typeface="+mn-lt"/>
                <a:ea typeface="方正兰亭细黑_GBK" pitchFamily="2" charset="-122"/>
              </a:defRPr>
            </a:lvl9pPr>
          </a:lstStyle>
          <a:p>
            <a:pPr marL="0" indent="0" algn="ctr">
              <a:spcBef>
                <a:spcPts val="300"/>
              </a:spcBef>
              <a:spcAft>
                <a:spcPts val="0"/>
              </a:spcAft>
              <a:buFontTx/>
              <a:buNone/>
              <a:defRPr/>
            </a:pPr>
            <a:r>
              <a:rPr lang="en-US" sz="1800" b="1" dirty="0">
                <a:solidFill>
                  <a:prstClr val="black"/>
                </a:solidFill>
                <a:cs typeface="Calibri" panose="020F0502020204030204" pitchFamily="34" charset="0"/>
              </a:rPr>
              <a:t>CDEX-1</a:t>
            </a:r>
            <a:r>
              <a:rPr lang="en-US" altLang="zh-CN" sz="1800" b="1" dirty="0">
                <a:solidFill>
                  <a:prstClr val="black"/>
                </a:solidFill>
                <a:ea typeface="等线" panose="02010600030101010101" pitchFamily="2" charset="-122"/>
                <a:cs typeface="Calibri" panose="020F0502020204030204" pitchFamily="34" charset="0"/>
              </a:rPr>
              <a:t>T</a:t>
            </a:r>
            <a:r>
              <a:rPr lang="en-US" altLang="zh-CN" sz="1400" b="1" dirty="0">
                <a:solidFill>
                  <a:srgbClr val="FFC000"/>
                </a:solidFill>
                <a:ea typeface="等线" panose="02010600030101010101" pitchFamily="2" charset="-122"/>
                <a:cs typeface="Calibri" panose="020F0502020204030204" pitchFamily="34" charset="0"/>
              </a:rPr>
              <a:t>(E, 2028-) </a:t>
            </a:r>
          </a:p>
          <a:p>
            <a:pPr marL="0" indent="0" algn="ctr">
              <a:spcBef>
                <a:spcPts val="300"/>
              </a:spcBef>
              <a:spcAft>
                <a:spcPts val="0"/>
              </a:spcAft>
              <a:buFontTx/>
              <a:buNone/>
              <a:defRPr/>
            </a:pPr>
            <a:r>
              <a:rPr lang="en-US" sz="1400" b="1" dirty="0">
                <a:solidFill>
                  <a:prstClr val="black"/>
                </a:solidFill>
                <a:cs typeface="Calibri" panose="020F0502020204030204" pitchFamily="34" charset="0"/>
              </a:rPr>
              <a:t>1t Ge array in large-volume </a:t>
            </a:r>
            <a:r>
              <a:rPr lang="en-US" altLang="zh-CN" sz="1400" b="1" dirty="0">
                <a:solidFill>
                  <a:prstClr val="black"/>
                </a:solidFill>
                <a:ea typeface="等线" panose="02010600030101010101" pitchFamily="2" charset="-122"/>
                <a:cs typeface="Calibri" panose="020F0502020204030204" pitchFamily="34" charset="0"/>
              </a:rPr>
              <a:t>LN</a:t>
            </a:r>
            <a:r>
              <a:rPr lang="en-US" altLang="zh-CN" sz="1400" b="1" baseline="-25000" dirty="0">
                <a:solidFill>
                  <a:prstClr val="black"/>
                </a:solidFill>
                <a:ea typeface="等线" panose="02010600030101010101" pitchFamily="2" charset="-122"/>
                <a:cs typeface="Calibri" panose="020F0502020204030204" pitchFamily="34" charset="0"/>
              </a:rPr>
              <a:t>2</a:t>
            </a:r>
            <a:r>
              <a:rPr lang="en-US" altLang="zh-CN" sz="1400" b="1" dirty="0">
                <a:solidFill>
                  <a:prstClr val="black"/>
                </a:solidFill>
                <a:ea typeface="等线" panose="02010600030101010101" pitchFamily="2" charset="-122"/>
                <a:cs typeface="Calibri" panose="020F0502020204030204" pitchFamily="34" charset="0"/>
              </a:rPr>
              <a:t>/</a:t>
            </a:r>
            <a:r>
              <a:rPr lang="en-US" altLang="zh-CN" sz="1400" b="1" dirty="0" err="1">
                <a:solidFill>
                  <a:prstClr val="black"/>
                </a:solidFill>
                <a:ea typeface="等线" panose="02010600030101010101" pitchFamily="2" charset="-122"/>
                <a:cs typeface="Calibri" panose="020F0502020204030204" pitchFamily="34" charset="0"/>
              </a:rPr>
              <a:t>LAr</a:t>
            </a:r>
            <a:endParaRPr lang="en-US" altLang="zh-CN" sz="1400" b="1" baseline="30000" dirty="0">
              <a:solidFill>
                <a:prstClr val="black"/>
              </a:solidFill>
              <a:ea typeface="等线" panose="02010600030101010101" pitchFamily="2" charset="-122"/>
              <a:cs typeface="Calibri" panose="020F0502020204030204" pitchFamily="34" charset="0"/>
            </a:endParaRPr>
          </a:p>
        </p:txBody>
      </p:sp>
      <p:pic>
        <p:nvPicPr>
          <p:cNvPr id="32" name="图片 31">
            <a:extLst>
              <a:ext uri="{FF2B5EF4-FFF2-40B4-BE49-F238E27FC236}">
                <a16:creationId xmlns:a16="http://schemas.microsoft.com/office/drawing/2014/main" id="{F39AF330-8FB3-E118-3D0B-814D686BB38B}"/>
              </a:ext>
            </a:extLst>
          </p:cNvPr>
          <p:cNvPicPr>
            <a:picLocks noChangeAspect="1"/>
          </p:cNvPicPr>
          <p:nvPr/>
        </p:nvPicPr>
        <p:blipFill>
          <a:blip r:embed="rId6"/>
          <a:stretch>
            <a:fillRect/>
          </a:stretch>
        </p:blipFill>
        <p:spPr>
          <a:xfrm>
            <a:off x="6065769" y="1762359"/>
            <a:ext cx="1471557" cy="2293232"/>
          </a:xfrm>
          <a:prstGeom prst="rect">
            <a:avLst/>
          </a:prstGeom>
        </p:spPr>
      </p:pic>
    </p:spTree>
    <p:extLst>
      <p:ext uri="{BB962C8B-B14F-4D97-AF65-F5344CB8AC3E}">
        <p14:creationId xmlns:p14="http://schemas.microsoft.com/office/powerpoint/2010/main" val="180126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BB5B3E0-7706-14B1-4863-2BB3C438621D}"/>
              </a:ext>
            </a:extLst>
          </p:cNvPr>
          <p:cNvSpPr>
            <a:spLocks noGrp="1"/>
          </p:cNvSpPr>
          <p:nvPr>
            <p:ph type="sldNum" sz="quarter" idx="12"/>
          </p:nvPr>
        </p:nvSpPr>
        <p:spPr/>
        <p:txBody>
          <a:bodyPr/>
          <a:lstStyle/>
          <a:p>
            <a:fld id="{0C913308-F349-4B6D-A68A-DD1791B4A57B}" type="slidenum">
              <a:rPr lang="zh-CN" altLang="en-US" smtClean="0"/>
              <a:t>15</a:t>
            </a:fld>
            <a:endParaRPr lang="zh-CN" altLang="en-US"/>
          </a:p>
        </p:txBody>
      </p:sp>
      <p:sp>
        <p:nvSpPr>
          <p:cNvPr id="5" name="Text Box 5">
            <a:extLst>
              <a:ext uri="{FF2B5EF4-FFF2-40B4-BE49-F238E27FC236}">
                <a16:creationId xmlns:a16="http://schemas.microsoft.com/office/drawing/2014/main" id="{03921DDE-3980-7A83-FAE8-C60A7C837EA0}"/>
              </a:ext>
            </a:extLst>
          </p:cNvPr>
          <p:cNvSpPr txBox="1">
            <a:spLocks noChangeArrowheads="1"/>
          </p:cNvSpPr>
          <p:nvPr/>
        </p:nvSpPr>
        <p:spPr bwMode="auto">
          <a:xfrm>
            <a:off x="1127448" y="2399397"/>
            <a:ext cx="8366236" cy="100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342900" indent="-342900">
              <a:lnSpc>
                <a:spcPct val="150000"/>
              </a:lnSpc>
              <a:spcBef>
                <a:spcPts val="0"/>
              </a:spcBef>
              <a:buClr>
                <a:srgbClr val="FF0000"/>
              </a:buClr>
              <a:buFont typeface="Wingdings" panose="05000000000000000000" pitchFamily="2" charset="2"/>
              <a:buChar char="l"/>
              <a:defRPr/>
            </a:pPr>
            <a:r>
              <a:rPr lang="en-US" altLang="zh-CN" sz="4400" b="1" dirty="0">
                <a:solidFill>
                  <a:schemeClr val="tx1"/>
                </a:solidFill>
                <a:latin typeface="+mn-lt"/>
                <a:ea typeface="+mn-ea"/>
              </a:rPr>
              <a:t>CDEX-300</a:t>
            </a:r>
            <a:r>
              <a:rPr lang="zh-CN" altLang="en-US" sz="4400" b="1" dirty="0">
                <a:solidFill>
                  <a:schemeClr val="tx1"/>
                </a:solidFill>
                <a:latin typeface="+mn-lt"/>
                <a:ea typeface="+mn-ea"/>
              </a:rPr>
              <a:t>𝜈 </a:t>
            </a:r>
            <a:r>
              <a:rPr lang="en-US" altLang="zh-CN" sz="4400" b="1" dirty="0">
                <a:solidFill>
                  <a:schemeClr val="tx1"/>
                </a:solidFill>
                <a:latin typeface="+mn-lt"/>
                <a:ea typeface="+mn-ea"/>
              </a:rPr>
              <a:t>@ CJPL-II</a:t>
            </a:r>
          </a:p>
        </p:txBody>
      </p:sp>
      <p:pic>
        <p:nvPicPr>
          <p:cNvPr id="7" name="图片 6">
            <a:extLst>
              <a:ext uri="{FF2B5EF4-FFF2-40B4-BE49-F238E27FC236}">
                <a16:creationId xmlns:a16="http://schemas.microsoft.com/office/drawing/2014/main" id="{6DA6C3BA-BBC5-F5B0-C880-5A5E36191632}"/>
              </a:ext>
            </a:extLst>
          </p:cNvPr>
          <p:cNvPicPr>
            <a:picLocks noChangeAspect="1"/>
          </p:cNvPicPr>
          <p:nvPr/>
        </p:nvPicPr>
        <p:blipFill>
          <a:blip r:embed="rId3"/>
          <a:stretch>
            <a:fillRect/>
          </a:stretch>
        </p:blipFill>
        <p:spPr>
          <a:xfrm>
            <a:off x="450892" y="5592026"/>
            <a:ext cx="937107" cy="869012"/>
          </a:xfrm>
          <a:prstGeom prst="rect">
            <a:avLst/>
          </a:prstGeom>
        </p:spPr>
      </p:pic>
      <p:pic>
        <p:nvPicPr>
          <p:cNvPr id="8" name="图片 7">
            <a:extLst>
              <a:ext uri="{FF2B5EF4-FFF2-40B4-BE49-F238E27FC236}">
                <a16:creationId xmlns:a16="http://schemas.microsoft.com/office/drawing/2014/main" id="{15784A0F-FBA4-6E96-7AF9-DECFAF2A8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36" y="6461038"/>
            <a:ext cx="926118" cy="385883"/>
          </a:xfrm>
          <a:prstGeom prst="rect">
            <a:avLst/>
          </a:prstGeom>
        </p:spPr>
      </p:pic>
    </p:spTree>
    <p:extLst>
      <p:ext uri="{BB962C8B-B14F-4D97-AF65-F5344CB8AC3E}">
        <p14:creationId xmlns:p14="http://schemas.microsoft.com/office/powerpoint/2010/main" val="211188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0C913308-F349-4B6D-A68A-DD1791B4A57B}" type="slidenum">
              <a:rPr lang="zh-CN" altLang="en-US" smtClean="0"/>
              <a:t>16</a:t>
            </a:fld>
            <a:endParaRPr lang="zh-CN" altLang="en-US" dirty="0"/>
          </a:p>
        </p:txBody>
      </p:sp>
      <p:sp>
        <p:nvSpPr>
          <p:cNvPr id="8" name="标题 2">
            <a:extLst>
              <a:ext uri="{FF2B5EF4-FFF2-40B4-BE49-F238E27FC236}">
                <a16:creationId xmlns:a16="http://schemas.microsoft.com/office/drawing/2014/main" id="{5B36ACBE-5B7D-2FF6-FCA5-D7F8855AFC24}"/>
              </a:ext>
            </a:extLst>
          </p:cNvPr>
          <p:cNvSpPr txBox="1">
            <a:spLocks/>
          </p:cNvSpPr>
          <p:nvPr/>
        </p:nvSpPr>
        <p:spPr>
          <a:xfrm>
            <a:off x="24680" y="-35728"/>
            <a:ext cx="12192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4000" b="1" dirty="0">
                <a:solidFill>
                  <a:schemeClr val="tx1"/>
                </a:solidFill>
                <a:latin typeface="+mn-lt"/>
                <a:ea typeface="+mn-ea"/>
              </a:rPr>
              <a:t>CDEX-300𝜈 @ CJPL-II</a:t>
            </a:r>
          </a:p>
        </p:txBody>
      </p:sp>
      <p:pic>
        <p:nvPicPr>
          <p:cNvPr id="3" name="图片 2">
            <a:extLst>
              <a:ext uri="{FF2B5EF4-FFF2-40B4-BE49-F238E27FC236}">
                <a16:creationId xmlns:a16="http://schemas.microsoft.com/office/drawing/2014/main" id="{93390DFE-414E-C120-D54C-1E772FB00C02}"/>
              </a:ext>
            </a:extLst>
          </p:cNvPr>
          <p:cNvPicPr>
            <a:picLocks noChangeAspect="1"/>
          </p:cNvPicPr>
          <p:nvPr/>
        </p:nvPicPr>
        <p:blipFill>
          <a:blip r:embed="rId3"/>
          <a:stretch>
            <a:fillRect/>
          </a:stretch>
        </p:blipFill>
        <p:spPr>
          <a:xfrm>
            <a:off x="5648230" y="2780928"/>
            <a:ext cx="5400600" cy="4050450"/>
          </a:xfrm>
          <a:prstGeom prst="rect">
            <a:avLst/>
          </a:prstGeom>
        </p:spPr>
      </p:pic>
      <p:sp>
        <p:nvSpPr>
          <p:cNvPr id="4" name="矩形 5">
            <a:extLst>
              <a:ext uri="{FF2B5EF4-FFF2-40B4-BE49-F238E27FC236}">
                <a16:creationId xmlns:a16="http://schemas.microsoft.com/office/drawing/2014/main" id="{342F13CD-7C52-00CA-28D7-9D8E57108D75}"/>
              </a:ext>
            </a:extLst>
          </p:cNvPr>
          <p:cNvSpPr>
            <a:spLocks noChangeArrowheads="1"/>
          </p:cNvSpPr>
          <p:nvPr/>
        </p:nvSpPr>
        <p:spPr bwMode="auto">
          <a:xfrm>
            <a:off x="407368" y="1556792"/>
            <a:ext cx="4073012"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Located in CJPL-II, Cosmic ray can be negligible</a:t>
            </a:r>
          </a:p>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1725m³ LN</a:t>
            </a:r>
            <a:r>
              <a:rPr lang="en-US" altLang="zh-CN" sz="2400" baseline="-25000" dirty="0">
                <a:solidFill>
                  <a:schemeClr val="tx1"/>
                </a:solidFill>
                <a:latin typeface="+mn-lt"/>
                <a:ea typeface="+mn-ea"/>
              </a:rPr>
              <a:t>2</a:t>
            </a:r>
            <a:r>
              <a:rPr lang="en-US" altLang="zh-CN" sz="2400" dirty="0">
                <a:solidFill>
                  <a:schemeClr val="tx1"/>
                </a:solidFill>
                <a:latin typeface="+mn-lt"/>
                <a:ea typeface="+mn-ea"/>
              </a:rPr>
              <a:t> tank ready for cooling and shielding</a:t>
            </a:r>
          </a:p>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Over 6 m thick LN</a:t>
            </a:r>
            <a:r>
              <a:rPr lang="en-US" altLang="zh-CN" sz="2400" baseline="-25000" dirty="0">
                <a:solidFill>
                  <a:schemeClr val="tx1"/>
                </a:solidFill>
                <a:latin typeface="+mn-lt"/>
                <a:ea typeface="+mn-ea"/>
              </a:rPr>
              <a:t>2</a:t>
            </a:r>
            <a:r>
              <a:rPr lang="en-US" altLang="zh-CN" sz="2400" dirty="0">
                <a:solidFill>
                  <a:schemeClr val="tx1"/>
                </a:solidFill>
                <a:latin typeface="+mn-lt"/>
                <a:ea typeface="+mn-ea"/>
              </a:rPr>
              <a:t> can provide an effective shield against ambient radioactivity. </a:t>
            </a:r>
          </a:p>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Upgrade to the ASIC preamp</a:t>
            </a:r>
          </a:p>
        </p:txBody>
      </p:sp>
      <p:pic>
        <p:nvPicPr>
          <p:cNvPr id="6" name="图片 2" descr="20160617-二期各个洞用途.jpeg">
            <a:extLst>
              <a:ext uri="{FF2B5EF4-FFF2-40B4-BE49-F238E27FC236}">
                <a16:creationId xmlns:a16="http://schemas.microsoft.com/office/drawing/2014/main" id="{A4BFA05C-2E92-41D4-8FFA-5C34F54EB1EC}"/>
              </a:ext>
            </a:extLst>
          </p:cNvPr>
          <p:cNvPicPr/>
          <p:nvPr/>
        </p:nvPicPr>
        <p:blipFill rotWithShape="1">
          <a:blip r:embed="rId4" cstate="print">
            <a:extLst>
              <a:ext uri="{28A0092B-C50C-407E-A947-70E740481C1C}">
                <a14:useLocalDpi xmlns:a14="http://schemas.microsoft.com/office/drawing/2010/main"/>
              </a:ext>
            </a:extLst>
          </a:blip>
          <a:srcRect t="8507"/>
          <a:stretch/>
        </p:blipFill>
        <p:spPr bwMode="auto">
          <a:xfrm>
            <a:off x="5540218" y="752139"/>
            <a:ext cx="5616624" cy="2016224"/>
          </a:xfrm>
          <a:prstGeom prst="rect">
            <a:avLst/>
          </a:prstGeom>
          <a:noFill/>
          <a:ln>
            <a:solidFill>
              <a:schemeClr val="tx1"/>
            </a:solidFill>
          </a:ln>
        </p:spPr>
      </p:pic>
      <p:sp>
        <p:nvSpPr>
          <p:cNvPr id="5" name="椭圆 4">
            <a:extLst>
              <a:ext uri="{FF2B5EF4-FFF2-40B4-BE49-F238E27FC236}">
                <a16:creationId xmlns:a16="http://schemas.microsoft.com/office/drawing/2014/main" id="{DC2E1E6F-DD7E-4F4E-B1BB-02797BBBA057}"/>
              </a:ext>
            </a:extLst>
          </p:cNvPr>
          <p:cNvSpPr/>
          <p:nvPr/>
        </p:nvSpPr>
        <p:spPr>
          <a:xfrm>
            <a:off x="8518409" y="1695457"/>
            <a:ext cx="385903"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9A38207E-3296-4CB2-BD48-ACB45D8ACE1A}"/>
              </a:ext>
            </a:extLst>
          </p:cNvPr>
          <p:cNvCxnSpPr>
            <a:cxnSpLocks/>
          </p:cNvCxnSpPr>
          <p:nvPr/>
        </p:nvCxnSpPr>
        <p:spPr>
          <a:xfrm flipH="1">
            <a:off x="8616280" y="2212078"/>
            <a:ext cx="121320" cy="1720978"/>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7859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0C913308-F349-4B6D-A68A-DD1791B4A57B}" type="slidenum">
              <a:rPr lang="zh-CN" altLang="en-US" smtClean="0"/>
              <a:t>17</a:t>
            </a:fld>
            <a:endParaRPr lang="zh-CN" altLang="en-US" dirty="0"/>
          </a:p>
        </p:txBody>
      </p:sp>
      <mc:AlternateContent xmlns:mc="http://schemas.openxmlformats.org/markup-compatibility/2006" xmlns:a14="http://schemas.microsoft.com/office/drawing/2010/main">
        <mc:Choice Requires="a14">
          <p:sp>
            <p:nvSpPr>
              <p:cNvPr id="8" name="标题 2">
                <a:extLst>
                  <a:ext uri="{FF2B5EF4-FFF2-40B4-BE49-F238E27FC236}">
                    <a16:creationId xmlns:a16="http://schemas.microsoft.com/office/drawing/2014/main" id="{5B36ACBE-5B7D-2FF6-FCA5-D7F8855AFC24}"/>
                  </a:ext>
                </a:extLst>
              </p:cNvPr>
              <p:cNvSpPr txBox="1">
                <a:spLocks/>
              </p:cNvSpPr>
              <p:nvPr/>
            </p:nvSpPr>
            <p:spPr>
              <a:xfrm>
                <a:off x="24680" y="-18256"/>
                <a:ext cx="12192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4000" b="1" dirty="0">
                    <a:solidFill>
                      <a:schemeClr val="tx1"/>
                    </a:solidFill>
                    <a:latin typeface="+mn-lt"/>
                    <a:ea typeface="+mn-ea"/>
                  </a:rPr>
                  <a:t>CDEX-300</a:t>
                </a:r>
                <a14:m>
                  <m:oMath xmlns:m="http://schemas.openxmlformats.org/officeDocument/2006/math">
                    <m:r>
                      <a:rPr lang="en-US" altLang="zh-CN" sz="4000" b="1" i="1" smtClean="0">
                        <a:solidFill>
                          <a:schemeClr val="tx1"/>
                        </a:solidFill>
                        <a:latin typeface="Cambria Math" panose="02040503050406030204" pitchFamily="18" charset="0"/>
                        <a:ea typeface="+mn-ea"/>
                      </a:rPr>
                      <m:t>𝝂</m:t>
                    </m:r>
                  </m:oMath>
                </a14:m>
                <a:r>
                  <a:rPr lang="en-US" altLang="zh-CN" sz="4000" b="1" dirty="0">
                    <a:solidFill>
                      <a:schemeClr val="tx1"/>
                    </a:solidFill>
                    <a:latin typeface="+mn-lt"/>
                    <a:ea typeface="+mn-ea"/>
                  </a:rPr>
                  <a:t> experiment</a:t>
                </a:r>
              </a:p>
            </p:txBody>
          </p:sp>
        </mc:Choice>
        <mc:Fallback xmlns="">
          <p:sp>
            <p:nvSpPr>
              <p:cNvPr id="8" name="标题 2">
                <a:extLst>
                  <a:ext uri="{FF2B5EF4-FFF2-40B4-BE49-F238E27FC236}">
                    <a16:creationId xmlns:a16="http://schemas.microsoft.com/office/drawing/2014/main" id="{5B36ACBE-5B7D-2FF6-FCA5-D7F8855AFC24}"/>
                  </a:ext>
                </a:extLst>
              </p:cNvPr>
              <p:cNvSpPr txBox="1">
                <a:spLocks noRot="1" noChangeAspect="1" noMove="1" noResize="1" noEditPoints="1" noAdjustHandles="1" noChangeArrowheads="1" noChangeShapeType="1" noTextEdit="1"/>
              </p:cNvSpPr>
              <p:nvPr/>
            </p:nvSpPr>
            <p:spPr>
              <a:xfrm>
                <a:off x="24680" y="-18256"/>
                <a:ext cx="12192000" cy="1143000"/>
              </a:xfrm>
              <a:prstGeom prst="rect">
                <a:avLst/>
              </a:prstGeom>
              <a:blipFill>
                <a:blip r:embed="rId3"/>
                <a:stretch>
                  <a:fillRect b="-2128"/>
                </a:stretch>
              </a:blipFill>
            </p:spPr>
            <p:txBody>
              <a:bodyPr/>
              <a:lstStyle/>
              <a:p>
                <a:r>
                  <a:rPr lang="zh-CN" altLang="en-US">
                    <a:noFill/>
                  </a:rPr>
                  <a:t> </a:t>
                </a:r>
              </a:p>
            </p:txBody>
          </p:sp>
        </mc:Fallback>
      </mc:AlternateContent>
      <p:sp>
        <p:nvSpPr>
          <p:cNvPr id="7" name="矩形 5">
            <a:extLst>
              <a:ext uri="{FF2B5EF4-FFF2-40B4-BE49-F238E27FC236}">
                <a16:creationId xmlns:a16="http://schemas.microsoft.com/office/drawing/2014/main" id="{011EF161-F4C5-DA18-7253-1C6A74902458}"/>
              </a:ext>
            </a:extLst>
          </p:cNvPr>
          <p:cNvSpPr>
            <a:spLocks noChangeArrowheads="1"/>
          </p:cNvSpPr>
          <p:nvPr/>
        </p:nvSpPr>
        <p:spPr bwMode="auto">
          <a:xfrm>
            <a:off x="793597" y="1044115"/>
            <a:ext cx="10920722"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~300kg</a:t>
            </a:r>
            <a:r>
              <a:rPr lang="zh-CN" altLang="en-US" sz="2400" dirty="0">
                <a:solidFill>
                  <a:schemeClr val="tx1"/>
                </a:solidFill>
                <a:latin typeface="+mn-lt"/>
                <a:ea typeface="+mn-ea"/>
              </a:rPr>
              <a:t> </a:t>
            </a:r>
            <a:r>
              <a:rPr lang="en-US" altLang="zh-CN" sz="2400" dirty="0">
                <a:solidFill>
                  <a:schemeClr val="tx1"/>
                </a:solidFill>
                <a:latin typeface="+mn-lt"/>
                <a:ea typeface="+mn-ea"/>
              </a:rPr>
              <a:t>enriched </a:t>
            </a:r>
            <a:r>
              <a:rPr lang="en-US" altLang="zh-CN" sz="2400" baseline="30000" dirty="0">
                <a:solidFill>
                  <a:schemeClr val="tx1"/>
                </a:solidFill>
                <a:latin typeface="+mn-lt"/>
                <a:ea typeface="+mn-ea"/>
              </a:rPr>
              <a:t>76</a:t>
            </a:r>
            <a:r>
              <a:rPr lang="en-US" altLang="zh-CN" sz="2400" dirty="0">
                <a:solidFill>
                  <a:schemeClr val="tx1"/>
                </a:solidFill>
                <a:latin typeface="+mn-lt"/>
                <a:ea typeface="+mn-ea"/>
              </a:rPr>
              <a:t>Ge array</a:t>
            </a:r>
          </a:p>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~20T </a:t>
            </a:r>
            <a:r>
              <a:rPr lang="en-US" altLang="zh-CN" sz="2400" dirty="0" err="1">
                <a:solidFill>
                  <a:schemeClr val="tx1"/>
                </a:solidFill>
                <a:latin typeface="+mn-lt"/>
                <a:ea typeface="+mn-ea"/>
              </a:rPr>
              <a:t>LAr</a:t>
            </a:r>
            <a:r>
              <a:rPr lang="en-US" altLang="zh-CN" sz="2400" dirty="0">
                <a:solidFill>
                  <a:schemeClr val="tx1"/>
                </a:solidFill>
                <a:latin typeface="+mn-lt"/>
                <a:ea typeface="+mn-ea"/>
              </a:rPr>
              <a:t>, AC veto and cooling</a:t>
            </a:r>
          </a:p>
          <a:p>
            <a:pPr marL="457200" indent="-457200">
              <a:spcBef>
                <a:spcPts val="0"/>
              </a:spcBef>
              <a:spcAft>
                <a:spcPts val="600"/>
              </a:spcAft>
              <a:buClr>
                <a:srgbClr val="FF0000"/>
              </a:buClr>
              <a:buFont typeface="Wingdings" panose="05000000000000000000" pitchFamily="2" charset="2"/>
              <a:buChar char="p"/>
              <a:defRPr/>
            </a:pPr>
            <a:endParaRPr lang="en-US" altLang="zh-CN" sz="2400" dirty="0">
              <a:solidFill>
                <a:schemeClr val="tx1"/>
              </a:solidFill>
              <a:latin typeface="+mn-lt"/>
              <a:ea typeface="+mn-ea"/>
            </a:endParaRPr>
          </a:p>
        </p:txBody>
      </p:sp>
      <p:grpSp>
        <p:nvGrpSpPr>
          <p:cNvPr id="3" name="组合 2">
            <a:extLst>
              <a:ext uri="{FF2B5EF4-FFF2-40B4-BE49-F238E27FC236}">
                <a16:creationId xmlns:a16="http://schemas.microsoft.com/office/drawing/2014/main" id="{6AE924AE-DB5A-AB0D-9780-634214450FE9}"/>
              </a:ext>
            </a:extLst>
          </p:cNvPr>
          <p:cNvGrpSpPr/>
          <p:nvPr/>
        </p:nvGrpSpPr>
        <p:grpSpPr>
          <a:xfrm>
            <a:off x="780895" y="2192612"/>
            <a:ext cx="10933424" cy="4528864"/>
            <a:chOff x="1642993" y="2884463"/>
            <a:chExt cx="8828498" cy="3698651"/>
          </a:xfrm>
        </p:grpSpPr>
        <p:grpSp>
          <p:nvGrpSpPr>
            <p:cNvPr id="4" name="组合 3">
              <a:extLst>
                <a:ext uri="{FF2B5EF4-FFF2-40B4-BE49-F238E27FC236}">
                  <a16:creationId xmlns:a16="http://schemas.microsoft.com/office/drawing/2014/main" id="{D20E0690-5A67-BC76-95B5-EDE0E41E1019}"/>
                </a:ext>
              </a:extLst>
            </p:cNvPr>
            <p:cNvGrpSpPr/>
            <p:nvPr/>
          </p:nvGrpSpPr>
          <p:grpSpPr>
            <a:xfrm>
              <a:off x="1642994" y="2884463"/>
              <a:ext cx="8828497" cy="3328374"/>
              <a:chOff x="1432487" y="3125227"/>
              <a:chExt cx="8828497" cy="3328374"/>
            </a:xfrm>
          </p:grpSpPr>
          <p:pic>
            <p:nvPicPr>
              <p:cNvPr id="12" name="图片 11">
                <a:extLst>
                  <a:ext uri="{FF2B5EF4-FFF2-40B4-BE49-F238E27FC236}">
                    <a16:creationId xmlns:a16="http://schemas.microsoft.com/office/drawing/2014/main" id="{F1D80B9F-0932-509D-2E28-B53B4ADB6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19"/>
              <a:stretch/>
            </p:blipFill>
            <p:spPr>
              <a:xfrm>
                <a:off x="1432487" y="3149653"/>
                <a:ext cx="3972703" cy="3303948"/>
              </a:xfrm>
              <a:prstGeom prst="rect">
                <a:avLst/>
              </a:prstGeom>
            </p:spPr>
          </p:pic>
          <p:pic>
            <p:nvPicPr>
              <p:cNvPr id="13" name="图片 12">
                <a:extLst>
                  <a:ext uri="{FF2B5EF4-FFF2-40B4-BE49-F238E27FC236}">
                    <a16:creationId xmlns:a16="http://schemas.microsoft.com/office/drawing/2014/main" id="{FE3544C2-E141-4D53-40CA-62ACDA32D1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37" t="-650" r="35579" b="8651"/>
              <a:stretch/>
            </p:blipFill>
            <p:spPr>
              <a:xfrm>
                <a:off x="4916561" y="3125227"/>
                <a:ext cx="1464754" cy="3328374"/>
              </a:xfrm>
              <a:prstGeom prst="rect">
                <a:avLst/>
              </a:prstGeom>
            </p:spPr>
          </p:pic>
          <p:grpSp>
            <p:nvGrpSpPr>
              <p:cNvPr id="14" name="组合 13">
                <a:extLst>
                  <a:ext uri="{FF2B5EF4-FFF2-40B4-BE49-F238E27FC236}">
                    <a16:creationId xmlns:a16="http://schemas.microsoft.com/office/drawing/2014/main" id="{3FB2BDA9-8689-B55E-2B11-FDC8C7A12F30}"/>
                  </a:ext>
                </a:extLst>
              </p:cNvPr>
              <p:cNvGrpSpPr/>
              <p:nvPr/>
            </p:nvGrpSpPr>
            <p:grpSpPr>
              <a:xfrm>
                <a:off x="6344486" y="3136919"/>
                <a:ext cx="3916498" cy="3303034"/>
                <a:chOff x="6344486" y="3136919"/>
                <a:chExt cx="3916498" cy="3303034"/>
              </a:xfrm>
            </p:grpSpPr>
            <p:pic>
              <p:nvPicPr>
                <p:cNvPr id="16" name="图片 15">
                  <a:extLst>
                    <a:ext uri="{FF2B5EF4-FFF2-40B4-BE49-F238E27FC236}">
                      <a16:creationId xmlns:a16="http://schemas.microsoft.com/office/drawing/2014/main" id="{1AAD5CFC-5959-9D98-165B-39F0668329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07" t="13377" r="9172" b="11903"/>
                <a:stretch/>
              </p:blipFill>
              <p:spPr>
                <a:xfrm>
                  <a:off x="6344486" y="3136919"/>
                  <a:ext cx="3906242" cy="3303034"/>
                </a:xfrm>
                <a:prstGeom prst="rect">
                  <a:avLst/>
                </a:prstGeom>
              </p:spPr>
            </p:pic>
            <p:cxnSp>
              <p:nvCxnSpPr>
                <p:cNvPr id="17" name="直接箭头连接符 16">
                  <a:extLst>
                    <a:ext uri="{FF2B5EF4-FFF2-40B4-BE49-F238E27FC236}">
                      <a16:creationId xmlns:a16="http://schemas.microsoft.com/office/drawing/2014/main" id="{2F082C6B-F8FE-53F4-3CF3-8797FA077962}"/>
                    </a:ext>
                  </a:extLst>
                </p:cNvPr>
                <p:cNvCxnSpPr>
                  <a:cxnSpLocks/>
                </p:cNvCxnSpPr>
                <p:nvPr/>
              </p:nvCxnSpPr>
              <p:spPr>
                <a:xfrm>
                  <a:off x="6709961" y="3496975"/>
                  <a:ext cx="1129551" cy="617"/>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11FDB8DB-38C8-4F04-5841-703B4B843F23}"/>
                    </a:ext>
                  </a:extLst>
                </p:cNvPr>
                <p:cNvCxnSpPr>
                  <a:cxnSpLocks/>
                </p:cNvCxnSpPr>
                <p:nvPr/>
              </p:nvCxnSpPr>
              <p:spPr>
                <a:xfrm>
                  <a:off x="8013042" y="3714708"/>
                  <a:ext cx="0" cy="2279226"/>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本框 9">
                  <a:extLst>
                    <a:ext uri="{FF2B5EF4-FFF2-40B4-BE49-F238E27FC236}">
                      <a16:creationId xmlns:a16="http://schemas.microsoft.com/office/drawing/2014/main" id="{18A9BDC1-96BC-6AAB-7AB6-5FDAE58DE536}"/>
                    </a:ext>
                  </a:extLst>
                </p:cNvPr>
                <p:cNvSpPr txBox="1"/>
                <p:nvPr/>
              </p:nvSpPr>
              <p:spPr>
                <a:xfrm>
                  <a:off x="8012359" y="4406812"/>
                  <a:ext cx="490988" cy="202965"/>
                </a:xfrm>
                <a:prstGeom prst="rect">
                  <a:avLst/>
                </a:prstGeom>
                <a:noFill/>
              </p:spPr>
              <p:txBody>
                <a:bodyPr wrap="square" rtlCol="0">
                  <a:noAutofit/>
                </a:bodyPr>
                <a:lstStyle/>
                <a:p>
                  <a:r>
                    <a:rPr lang="en-US" sz="1050" kern="1200" dirty="0">
                      <a:solidFill>
                        <a:schemeClr val="bg1"/>
                      </a:solidFill>
                      <a:effectLst/>
                      <a:latin typeface="等线" panose="02010600030101010101" pitchFamily="2" charset="-122"/>
                      <a:ea typeface="宋体" panose="02010600030101010101" pitchFamily="2" charset="-122"/>
                      <a:cs typeface="Times New Roman" panose="02020603050405020304" pitchFamily="18" charset="0"/>
                    </a:rPr>
                    <a:t>H2m</a:t>
                  </a:r>
                  <a:endParaRPr lang="zh-CN" sz="1200" dirty="0">
                    <a:solidFill>
                      <a:schemeClr val="bg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20" name="文本框 10">
                  <a:extLst>
                    <a:ext uri="{FF2B5EF4-FFF2-40B4-BE49-F238E27FC236}">
                      <a16:creationId xmlns:a16="http://schemas.microsoft.com/office/drawing/2014/main" id="{05DC161D-615F-9BB5-E9DB-809E50088ACC}"/>
                    </a:ext>
                  </a:extLst>
                </p:cNvPr>
                <p:cNvSpPr txBox="1"/>
                <p:nvPr/>
              </p:nvSpPr>
              <p:spPr>
                <a:xfrm>
                  <a:off x="6955088" y="3212049"/>
                  <a:ext cx="663592" cy="276883"/>
                </a:xfrm>
                <a:prstGeom prst="rect">
                  <a:avLst/>
                </a:prstGeom>
                <a:noFill/>
              </p:spPr>
              <p:txBody>
                <a:bodyPr wrap="square" rtlCol="0">
                  <a:noAutofit/>
                </a:bodyPr>
                <a:lstStyle/>
                <a:p>
                  <a:r>
                    <a:rPr lang="zh-CN"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φ</a:t>
                  </a:r>
                  <a:r>
                    <a:rPr lang="en-US"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1.2m</a:t>
                  </a:r>
                  <a:endParaRPr lang="zh-CN" sz="1200" dirty="0">
                    <a:solidFill>
                      <a:schemeClr val="bg1"/>
                    </a:solidFill>
                    <a:effectLst/>
                    <a:latin typeface="宋体" panose="02010600030101010101" pitchFamily="2" charset="-122"/>
                    <a:ea typeface="宋体" panose="02010600030101010101" pitchFamily="2" charset="-122"/>
                    <a:cs typeface="宋体" panose="02010600030101010101" pitchFamily="2" charset="-122"/>
                  </a:endParaRPr>
                </a:p>
              </p:txBody>
            </p:sp>
            <p:cxnSp>
              <p:nvCxnSpPr>
                <p:cNvPr id="21" name="直接箭头连接符 20">
                  <a:extLst>
                    <a:ext uri="{FF2B5EF4-FFF2-40B4-BE49-F238E27FC236}">
                      <a16:creationId xmlns:a16="http://schemas.microsoft.com/office/drawing/2014/main" id="{FF8BC479-8F11-494C-CA8E-54DAAA88C50F}"/>
                    </a:ext>
                  </a:extLst>
                </p:cNvPr>
                <p:cNvCxnSpPr>
                  <a:cxnSpLocks/>
                </p:cNvCxnSpPr>
                <p:nvPr/>
              </p:nvCxnSpPr>
              <p:spPr>
                <a:xfrm>
                  <a:off x="8555516" y="3987479"/>
                  <a:ext cx="262506"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14">
                  <a:extLst>
                    <a:ext uri="{FF2B5EF4-FFF2-40B4-BE49-F238E27FC236}">
                      <a16:creationId xmlns:a16="http://schemas.microsoft.com/office/drawing/2014/main" id="{AE9C900C-DF02-3DD2-BB42-3CF8C9064921}"/>
                    </a:ext>
                  </a:extLst>
                </p:cNvPr>
                <p:cNvSpPr txBox="1"/>
                <p:nvPr/>
              </p:nvSpPr>
              <p:spPr>
                <a:xfrm>
                  <a:off x="8802499" y="3840946"/>
                  <a:ext cx="694564" cy="176112"/>
                </a:xfrm>
                <a:prstGeom prst="rect">
                  <a:avLst/>
                </a:prstGeom>
                <a:noFill/>
              </p:spPr>
              <p:txBody>
                <a:bodyPr wrap="square" rtlCol="0">
                  <a:noAutofit/>
                </a:bodyPr>
                <a:lstStyle/>
                <a:p>
                  <a:r>
                    <a:rPr lang="zh-CN"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φ</a:t>
                  </a:r>
                  <a:r>
                    <a:rPr lang="en-US"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0.24m</a:t>
                  </a:r>
                  <a:endParaRPr lang="zh-CN" sz="1200" dirty="0">
                    <a:solidFill>
                      <a:schemeClr val="bg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23" name="文本框 20">
                  <a:extLst>
                    <a:ext uri="{FF2B5EF4-FFF2-40B4-BE49-F238E27FC236}">
                      <a16:creationId xmlns:a16="http://schemas.microsoft.com/office/drawing/2014/main" id="{021DE7BC-F7EC-BC76-81DB-814886165EE7}"/>
                    </a:ext>
                  </a:extLst>
                </p:cNvPr>
                <p:cNvSpPr txBox="1"/>
                <p:nvPr/>
              </p:nvSpPr>
              <p:spPr>
                <a:xfrm>
                  <a:off x="8818974" y="4376998"/>
                  <a:ext cx="416115" cy="232779"/>
                </a:xfrm>
                <a:prstGeom prst="rect">
                  <a:avLst/>
                </a:prstGeom>
                <a:noFill/>
              </p:spPr>
              <p:txBody>
                <a:bodyPr wrap="square" rtlCol="0">
                  <a:noAutofit/>
                </a:bodyPr>
                <a:lstStyle/>
                <a:p>
                  <a:r>
                    <a:rPr lang="zh-CN"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a:t>
                  </a:r>
                  <a:r>
                    <a:rPr lang="en-US"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19</a:t>
                  </a:r>
                  <a:endParaRPr lang="zh-CN" sz="1200" dirty="0">
                    <a:solidFill>
                      <a:schemeClr val="bg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24" name="文本框 22">
                  <a:extLst>
                    <a:ext uri="{FF2B5EF4-FFF2-40B4-BE49-F238E27FC236}">
                      <a16:creationId xmlns:a16="http://schemas.microsoft.com/office/drawing/2014/main" id="{0D72E0B2-D129-28C0-0550-10E9322D944B}"/>
                    </a:ext>
                  </a:extLst>
                </p:cNvPr>
                <p:cNvSpPr txBox="1"/>
                <p:nvPr/>
              </p:nvSpPr>
              <p:spPr>
                <a:xfrm>
                  <a:off x="9212364" y="4285846"/>
                  <a:ext cx="375949" cy="232779"/>
                </a:xfrm>
                <a:prstGeom prst="rect">
                  <a:avLst/>
                </a:prstGeom>
                <a:noFill/>
              </p:spPr>
              <p:txBody>
                <a:bodyPr wrap="square" rtlCol="0">
                  <a:noAutofit/>
                </a:bodyPr>
                <a:lstStyle/>
                <a:p>
                  <a:endParaRPr lang="zh-CN" sz="1200" dirty="0">
                    <a:solidFill>
                      <a:srgbClr val="0000FF"/>
                    </a:solidFill>
                    <a:effectLst/>
                    <a:latin typeface="宋体" panose="02010600030101010101" pitchFamily="2" charset="-122"/>
                    <a:ea typeface="宋体" panose="02010600030101010101" pitchFamily="2" charset="-122"/>
                    <a:cs typeface="宋体" panose="02010600030101010101" pitchFamily="2" charset="-122"/>
                  </a:endParaRPr>
                </a:p>
              </p:txBody>
            </p:sp>
            <p:cxnSp>
              <p:nvCxnSpPr>
                <p:cNvPr id="25" name="直接箭头连接符 29">
                  <a:extLst>
                    <a:ext uri="{FF2B5EF4-FFF2-40B4-BE49-F238E27FC236}">
                      <a16:creationId xmlns:a16="http://schemas.microsoft.com/office/drawing/2014/main" id="{DE825582-8A83-B514-401A-CF6C727FF955}"/>
                    </a:ext>
                  </a:extLst>
                </p:cNvPr>
                <p:cNvCxnSpPr>
                  <a:cxnSpLocks/>
                </p:cNvCxnSpPr>
                <p:nvPr/>
              </p:nvCxnSpPr>
              <p:spPr>
                <a:xfrm flipV="1">
                  <a:off x="9546488" y="4012656"/>
                  <a:ext cx="140850" cy="5486"/>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025F21ED-18C3-294B-76CE-FBAB1D42D0A1}"/>
                    </a:ext>
                  </a:extLst>
                </p:cNvPr>
                <p:cNvSpPr txBox="1"/>
                <p:nvPr/>
              </p:nvSpPr>
              <p:spPr>
                <a:xfrm>
                  <a:off x="9675797" y="3871089"/>
                  <a:ext cx="585187" cy="232779"/>
                </a:xfrm>
                <a:prstGeom prst="rect">
                  <a:avLst/>
                </a:prstGeom>
                <a:noFill/>
              </p:spPr>
              <p:txBody>
                <a:bodyPr wrap="square" rtlCol="0">
                  <a:noAutofit/>
                </a:bodyPr>
                <a:lstStyle/>
                <a:p>
                  <a:r>
                    <a:rPr lang="zh-CN"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φ</a:t>
                  </a:r>
                  <a:r>
                    <a:rPr lang="en-US"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0.1m</a:t>
                  </a:r>
                  <a:endParaRPr lang="zh-CN" dirty="0">
                    <a:solidFill>
                      <a:schemeClr val="bg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27" name="文本框 20">
                  <a:extLst>
                    <a:ext uri="{FF2B5EF4-FFF2-40B4-BE49-F238E27FC236}">
                      <a16:creationId xmlns:a16="http://schemas.microsoft.com/office/drawing/2014/main" id="{4EDEFE4E-D9D9-175E-C477-DD80645507DB}"/>
                    </a:ext>
                  </a:extLst>
                </p:cNvPr>
                <p:cNvSpPr txBox="1"/>
                <p:nvPr/>
              </p:nvSpPr>
              <p:spPr>
                <a:xfrm>
                  <a:off x="9728580" y="4396499"/>
                  <a:ext cx="416115" cy="232779"/>
                </a:xfrm>
                <a:prstGeom prst="rect">
                  <a:avLst/>
                </a:prstGeom>
                <a:noFill/>
              </p:spPr>
              <p:txBody>
                <a:bodyPr wrap="square" rtlCol="0">
                  <a:noAutofit/>
                </a:bodyPr>
                <a:lstStyle/>
                <a:p>
                  <a:r>
                    <a:rPr lang="zh-CN"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a:t>
                  </a:r>
                  <a:r>
                    <a:rPr lang="en-US" sz="1050" kern="12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19</a:t>
                  </a:r>
                  <a:endParaRPr lang="zh-CN" sz="1200" dirty="0">
                    <a:solidFill>
                      <a:schemeClr val="bg1"/>
                    </a:solidFill>
                    <a:effectLst/>
                    <a:latin typeface="宋体" panose="02010600030101010101" pitchFamily="2" charset="-122"/>
                    <a:ea typeface="宋体" panose="02010600030101010101" pitchFamily="2" charset="-122"/>
                    <a:cs typeface="宋体" panose="02010600030101010101" pitchFamily="2" charset="-122"/>
                  </a:endParaRPr>
                </a:p>
              </p:txBody>
            </p:sp>
          </p:grpSp>
          <p:sp>
            <p:nvSpPr>
              <p:cNvPr id="15" name="箭头: 右 12">
                <a:extLst>
                  <a:ext uri="{FF2B5EF4-FFF2-40B4-BE49-F238E27FC236}">
                    <a16:creationId xmlns:a16="http://schemas.microsoft.com/office/drawing/2014/main" id="{172EAC97-A914-3CB4-6B27-B44608201AA2}"/>
                  </a:ext>
                </a:extLst>
              </p:cNvPr>
              <p:cNvSpPr/>
              <p:nvPr/>
            </p:nvSpPr>
            <p:spPr>
              <a:xfrm rot="10800000">
                <a:off x="6059550" y="4821268"/>
                <a:ext cx="566917" cy="26883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8404C353-9320-B1FB-FA73-50DA63062C7F}"/>
                </a:ext>
              </a:extLst>
            </p:cNvPr>
            <p:cNvSpPr txBox="1"/>
            <p:nvPr/>
          </p:nvSpPr>
          <p:spPr>
            <a:xfrm>
              <a:off x="1642993" y="6210411"/>
              <a:ext cx="3779080" cy="272873"/>
            </a:xfrm>
            <a:prstGeom prst="rect">
              <a:avLst/>
            </a:prstGeom>
            <a:noFill/>
          </p:spPr>
          <p:txBody>
            <a:bodyPr wrap="square">
              <a:spAutoFit/>
            </a:bodyPr>
            <a:lstStyle/>
            <a:p>
              <a:pPr algn="ctr"/>
              <a:r>
                <a:rPr lang="en-US" altLang="zh-CN" sz="2000" dirty="0">
                  <a:latin typeface="Calibri" panose="020F0502020204030204" pitchFamily="34" charset="0"/>
                  <a:ea typeface="黑体" panose="02010609060101010101" pitchFamily="49" charset="-122"/>
                  <a:cs typeface="Calibri" panose="020F0502020204030204" pitchFamily="34" charset="0"/>
                </a:rPr>
                <a:t>1725 m</a:t>
              </a:r>
              <a:r>
                <a:rPr lang="en-US" altLang="zh-CN" sz="2000" baseline="30000" dirty="0">
                  <a:latin typeface="Calibri" panose="020F0502020204030204" pitchFamily="34" charset="0"/>
                  <a:ea typeface="黑体" panose="02010609060101010101" pitchFamily="49" charset="-122"/>
                  <a:cs typeface="Calibri" panose="020F0502020204030204" pitchFamily="34" charset="0"/>
                </a:rPr>
                <a:t>3</a:t>
              </a:r>
              <a:r>
                <a:rPr lang="zh-CN" altLang="en-US" sz="2000" dirty="0">
                  <a:latin typeface="Calibri" panose="020F0502020204030204" pitchFamily="34" charset="0"/>
                  <a:ea typeface="黑体" panose="02010609060101010101" pitchFamily="49" charset="-122"/>
                  <a:cs typeface="Calibri" panose="020F0502020204030204" pitchFamily="34" charset="0"/>
                </a:rPr>
                <a:t> </a:t>
              </a:r>
              <a:r>
                <a:rPr lang="en-US" altLang="zh-CN" sz="2000" dirty="0">
                  <a:latin typeface="Calibri" panose="020F0502020204030204" pitchFamily="34" charset="0"/>
                  <a:ea typeface="黑体" panose="02010609060101010101" pitchFamily="49" charset="-122"/>
                  <a:cs typeface="Calibri" panose="020F0502020204030204" pitchFamily="34" charset="0"/>
                </a:rPr>
                <a:t>Liquid Nitrogen</a:t>
              </a:r>
              <a:endParaRPr lang="zh-CN" altLang="en-US" sz="2000" dirty="0"/>
            </a:p>
          </p:txBody>
        </p:sp>
        <p:sp>
          <p:nvSpPr>
            <p:cNvPr id="10" name="文本框 9">
              <a:extLst>
                <a:ext uri="{FF2B5EF4-FFF2-40B4-BE49-F238E27FC236}">
                  <a16:creationId xmlns:a16="http://schemas.microsoft.com/office/drawing/2014/main" id="{73098555-EA44-6E45-DEE4-B15C70377FE2}"/>
                </a:ext>
              </a:extLst>
            </p:cNvPr>
            <p:cNvSpPr txBox="1"/>
            <p:nvPr/>
          </p:nvSpPr>
          <p:spPr>
            <a:xfrm>
              <a:off x="4941962" y="6197913"/>
              <a:ext cx="1879496" cy="272873"/>
            </a:xfrm>
            <a:prstGeom prst="rect">
              <a:avLst/>
            </a:prstGeom>
            <a:noFill/>
          </p:spPr>
          <p:txBody>
            <a:bodyPr wrap="square">
              <a:spAutoFit/>
            </a:bodyPr>
            <a:lstStyle>
              <a:defPPr>
                <a:defRPr lang="en-US"/>
              </a:defPPr>
              <a:lvl1pPr algn="ctr">
                <a:defRPr sz="1400" b="1">
                  <a:latin typeface="Calibri" panose="020F0502020204030204" pitchFamily="34" charset="0"/>
                  <a:ea typeface="黑体" panose="02010609060101010101" pitchFamily="49" charset="-122"/>
                  <a:cs typeface="Calibri" panose="020F0502020204030204" pitchFamily="34" charset="0"/>
                </a:defRPr>
              </a:lvl1pPr>
            </a:lstStyle>
            <a:p>
              <a:r>
                <a:rPr lang="en-US" altLang="zh-CN" sz="2000" b="0" dirty="0" err="1"/>
                <a:t>LAr</a:t>
              </a:r>
              <a:r>
                <a:rPr lang="en-US" altLang="zh-CN" sz="2000" b="0" dirty="0"/>
                <a:t> tube</a:t>
              </a:r>
              <a:endParaRPr lang="zh-CN" altLang="zh-CN" sz="2000" b="0" dirty="0"/>
            </a:p>
          </p:txBody>
        </p:sp>
        <p:sp>
          <p:nvSpPr>
            <p:cNvPr id="11" name="矩形 10">
              <a:extLst>
                <a:ext uri="{FF2B5EF4-FFF2-40B4-BE49-F238E27FC236}">
                  <a16:creationId xmlns:a16="http://schemas.microsoft.com/office/drawing/2014/main" id="{69FA8313-E9BF-F9CC-351E-CE29EEBC1C56}"/>
                </a:ext>
              </a:extLst>
            </p:cNvPr>
            <p:cNvSpPr/>
            <p:nvPr/>
          </p:nvSpPr>
          <p:spPr>
            <a:xfrm>
              <a:off x="7829188" y="6210410"/>
              <a:ext cx="2062643" cy="372704"/>
            </a:xfrm>
            <a:prstGeom prst="rect">
              <a:avLst/>
            </a:prstGeom>
            <a:noFill/>
          </p:spPr>
          <p:txBody>
            <a:bodyPr wrap="square">
              <a:spAutoFit/>
            </a:bodyPr>
            <a:lstStyle/>
            <a:p>
              <a:pPr algn="ctr"/>
              <a:r>
                <a:rPr lang="en-US" altLang="zh-CN" sz="2000" dirty="0">
                  <a:latin typeface="Calibri" panose="020F0502020204030204" pitchFamily="34" charset="0"/>
                  <a:ea typeface="黑体" panose="02010609060101010101" pitchFamily="49" charset="-122"/>
                  <a:cs typeface="Calibri" panose="020F0502020204030204" pitchFamily="34" charset="0"/>
                </a:rPr>
                <a:t>Enriched Ge array</a:t>
              </a:r>
              <a:endParaRPr lang="zh-CN" altLang="en-US" sz="2000" dirty="0">
                <a:latin typeface="Calibri" panose="020F0502020204030204" pitchFamily="34" charset="0"/>
                <a:ea typeface="黑体" panose="02010609060101010101" pitchFamily="49" charset="-122"/>
                <a:cs typeface="Calibri" panose="020F0502020204030204" pitchFamily="34" charset="0"/>
              </a:endParaRPr>
            </a:p>
          </p:txBody>
        </p:sp>
      </p:grpSp>
      <p:sp>
        <p:nvSpPr>
          <p:cNvPr id="28" name="箭头: 右 12">
            <a:extLst>
              <a:ext uri="{FF2B5EF4-FFF2-40B4-BE49-F238E27FC236}">
                <a16:creationId xmlns:a16="http://schemas.microsoft.com/office/drawing/2014/main" id="{C6CCA813-8A0F-4B30-9890-14634BFCC467}"/>
              </a:ext>
            </a:extLst>
          </p:cNvPr>
          <p:cNvSpPr/>
          <p:nvPr/>
        </p:nvSpPr>
        <p:spPr>
          <a:xfrm rot="10800000">
            <a:off x="4366848" y="4245303"/>
            <a:ext cx="702084" cy="32917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1801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0C913308-F349-4B6D-A68A-DD1791B4A57B}" type="slidenum">
              <a:rPr lang="zh-CN" altLang="en-US" smtClean="0"/>
              <a:t>18</a:t>
            </a:fld>
            <a:endParaRPr lang="zh-CN" altLang="en-US" dirty="0"/>
          </a:p>
        </p:txBody>
      </p:sp>
      <mc:AlternateContent xmlns:mc="http://schemas.openxmlformats.org/markup-compatibility/2006" xmlns:a14="http://schemas.microsoft.com/office/drawing/2010/main">
        <mc:Choice Requires="a14">
          <p:sp>
            <p:nvSpPr>
              <p:cNvPr id="8" name="标题 2">
                <a:extLst>
                  <a:ext uri="{FF2B5EF4-FFF2-40B4-BE49-F238E27FC236}">
                    <a16:creationId xmlns:a16="http://schemas.microsoft.com/office/drawing/2014/main" id="{5B36ACBE-5B7D-2FF6-FCA5-D7F8855AFC24}"/>
                  </a:ext>
                </a:extLst>
              </p:cNvPr>
              <p:cNvSpPr txBox="1">
                <a:spLocks/>
              </p:cNvSpPr>
              <p:nvPr/>
            </p:nvSpPr>
            <p:spPr>
              <a:xfrm>
                <a:off x="24680" y="-18256"/>
                <a:ext cx="12192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CN" sz="4000" b="1" dirty="0">
                    <a:solidFill>
                      <a:schemeClr val="tx1"/>
                    </a:solidFill>
                    <a:latin typeface="+mn-lt"/>
                    <a:ea typeface="+mn-ea"/>
                  </a:rPr>
                  <a:t>CDEX-300</a:t>
                </a:r>
                <a14:m>
                  <m:oMath xmlns:m="http://schemas.openxmlformats.org/officeDocument/2006/math">
                    <m:r>
                      <a:rPr lang="en-US" altLang="zh-CN" sz="4000" b="1" i="1" smtClean="0">
                        <a:solidFill>
                          <a:schemeClr val="tx1"/>
                        </a:solidFill>
                        <a:latin typeface="Cambria Math" panose="02040503050406030204" pitchFamily="18" charset="0"/>
                        <a:ea typeface="+mn-ea"/>
                      </a:rPr>
                      <m:t>𝝂</m:t>
                    </m:r>
                  </m:oMath>
                </a14:m>
                <a:r>
                  <a:rPr lang="en-US" altLang="zh-CN" sz="4000" b="1" dirty="0">
                    <a:solidFill>
                      <a:schemeClr val="tx1"/>
                    </a:solidFill>
                    <a:latin typeface="+mn-lt"/>
                    <a:ea typeface="+mn-ea"/>
                  </a:rPr>
                  <a:t> </a:t>
                </a:r>
                <a:r>
                  <a:rPr lang="en-US" altLang="zh-CN" sz="4000" b="1" dirty="0">
                    <a:latin typeface="+mn-lt"/>
                    <a:ea typeface="+mn-ea"/>
                  </a:rPr>
                  <a:t>detector</a:t>
                </a:r>
                <a:endParaRPr lang="en-US" altLang="zh-CN" sz="4000" b="1" dirty="0">
                  <a:solidFill>
                    <a:schemeClr val="tx1"/>
                  </a:solidFill>
                  <a:latin typeface="+mn-lt"/>
                  <a:ea typeface="+mn-ea"/>
                </a:endParaRPr>
              </a:p>
            </p:txBody>
          </p:sp>
        </mc:Choice>
        <mc:Fallback xmlns="">
          <p:sp>
            <p:nvSpPr>
              <p:cNvPr id="8" name="标题 2">
                <a:extLst>
                  <a:ext uri="{FF2B5EF4-FFF2-40B4-BE49-F238E27FC236}">
                    <a16:creationId xmlns:a16="http://schemas.microsoft.com/office/drawing/2014/main" id="{5B36ACBE-5B7D-2FF6-FCA5-D7F8855AFC24}"/>
                  </a:ext>
                </a:extLst>
              </p:cNvPr>
              <p:cNvSpPr txBox="1">
                <a:spLocks noRot="1" noChangeAspect="1" noMove="1" noResize="1" noEditPoints="1" noAdjustHandles="1" noChangeArrowheads="1" noChangeShapeType="1" noTextEdit="1"/>
              </p:cNvSpPr>
              <p:nvPr/>
            </p:nvSpPr>
            <p:spPr>
              <a:xfrm>
                <a:off x="24680" y="-18256"/>
                <a:ext cx="12192000" cy="1143000"/>
              </a:xfrm>
              <a:prstGeom prst="rect">
                <a:avLst/>
              </a:prstGeom>
              <a:blipFill>
                <a:blip r:embed="rId3"/>
                <a:stretch>
                  <a:fillRect b="-2128"/>
                </a:stretch>
              </a:blipFill>
            </p:spPr>
            <p:txBody>
              <a:bodyPr/>
              <a:lstStyle/>
              <a:p>
                <a:r>
                  <a:rPr lang="zh-CN" altLang="en-US">
                    <a:noFill/>
                  </a:rPr>
                  <a:t> </a:t>
                </a:r>
              </a:p>
            </p:txBody>
          </p:sp>
        </mc:Fallback>
      </mc:AlternateContent>
      <p:sp>
        <p:nvSpPr>
          <p:cNvPr id="7" name="矩形 5">
            <a:extLst>
              <a:ext uri="{FF2B5EF4-FFF2-40B4-BE49-F238E27FC236}">
                <a16:creationId xmlns:a16="http://schemas.microsoft.com/office/drawing/2014/main" id="{011EF161-F4C5-DA18-7253-1C6A74902458}"/>
              </a:ext>
            </a:extLst>
          </p:cNvPr>
          <p:cNvSpPr>
            <a:spLocks noChangeArrowheads="1"/>
          </p:cNvSpPr>
          <p:nvPr/>
        </p:nvSpPr>
        <p:spPr bwMode="auto">
          <a:xfrm>
            <a:off x="793597" y="1044115"/>
            <a:ext cx="1092072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a:spcBef>
                <a:spcPts val="0"/>
              </a:spcBef>
              <a:spcAft>
                <a:spcPts val="600"/>
              </a:spcAft>
              <a:buClr>
                <a:srgbClr val="FF0000"/>
              </a:buClr>
              <a:buNone/>
              <a:defRPr/>
            </a:pPr>
            <a:r>
              <a:rPr lang="en-US" altLang="zh-CN" sz="2400" dirty="0">
                <a:solidFill>
                  <a:schemeClr val="tx1"/>
                </a:solidFill>
                <a:latin typeface="+mn-lt"/>
                <a:ea typeface="+mn-ea"/>
              </a:rPr>
              <a:t> Ge-76 enriched </a:t>
            </a:r>
            <a:r>
              <a:rPr lang="en-US" altLang="zh-CN" sz="2400" dirty="0" err="1">
                <a:solidFill>
                  <a:schemeClr val="tx1"/>
                </a:solidFill>
                <a:latin typeface="+mn-lt"/>
                <a:ea typeface="+mn-ea"/>
              </a:rPr>
              <a:t>BEGe</a:t>
            </a:r>
            <a:r>
              <a:rPr lang="en-US" altLang="zh-CN" sz="2400" dirty="0">
                <a:solidFill>
                  <a:schemeClr val="tx1"/>
                </a:solidFill>
                <a:latin typeface="+mn-lt"/>
                <a:ea typeface="+mn-ea"/>
              </a:rPr>
              <a:t> detector units</a:t>
            </a:r>
          </a:p>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Structural parts: low quality and low background design, high purity electrolytic copper and high purity polytetrafluoroethylene</a:t>
            </a:r>
          </a:p>
          <a:p>
            <a:pPr marL="457200" indent="-457200">
              <a:spcBef>
                <a:spcPts val="0"/>
              </a:spcBef>
              <a:spcAft>
                <a:spcPts val="600"/>
              </a:spcAft>
              <a:buClr>
                <a:srgbClr val="FF0000"/>
              </a:buClr>
              <a:buFont typeface="Wingdings" panose="05000000000000000000" pitchFamily="2" charset="2"/>
              <a:buChar char="p"/>
              <a:defRPr/>
            </a:pPr>
            <a:r>
              <a:rPr lang="en-US" altLang="zh-CN" sz="2400" dirty="0">
                <a:solidFill>
                  <a:schemeClr val="tx1"/>
                </a:solidFill>
                <a:latin typeface="+mn-lt"/>
                <a:ea typeface="+mn-ea"/>
              </a:rPr>
              <a:t>Front-end electronics:  ASIC +Silicon Substrate</a:t>
            </a:r>
          </a:p>
        </p:txBody>
      </p:sp>
      <p:pic>
        <p:nvPicPr>
          <p:cNvPr id="28" name="图片 27">
            <a:extLst>
              <a:ext uri="{FF2B5EF4-FFF2-40B4-BE49-F238E27FC236}">
                <a16:creationId xmlns:a16="http://schemas.microsoft.com/office/drawing/2014/main" id="{AF68FEF8-5BFA-4DE4-9356-5985DE758F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3004611"/>
            <a:ext cx="1634537" cy="1650847"/>
          </a:xfrm>
          <a:prstGeom prst="rect">
            <a:avLst/>
          </a:prstGeom>
          <a:noFill/>
          <a:ln>
            <a:noFill/>
          </a:ln>
        </p:spPr>
      </p:pic>
      <p:pic>
        <p:nvPicPr>
          <p:cNvPr id="29" name="图片 28">
            <a:extLst>
              <a:ext uri="{FF2B5EF4-FFF2-40B4-BE49-F238E27FC236}">
                <a16:creationId xmlns:a16="http://schemas.microsoft.com/office/drawing/2014/main" id="{A02F279F-4D02-4CDF-B2D0-4FEDE14FB1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0813" y="4683759"/>
            <a:ext cx="1698203" cy="1500688"/>
          </a:xfrm>
          <a:prstGeom prst="rect">
            <a:avLst/>
          </a:prstGeom>
          <a:noFill/>
          <a:ln>
            <a:noFill/>
          </a:ln>
        </p:spPr>
      </p:pic>
      <p:pic>
        <p:nvPicPr>
          <p:cNvPr id="30" name="图片 29">
            <a:extLst>
              <a:ext uri="{FF2B5EF4-FFF2-40B4-BE49-F238E27FC236}">
                <a16:creationId xmlns:a16="http://schemas.microsoft.com/office/drawing/2014/main" id="{4351CDF7-D5B1-4539-82AD-0B933C5A2D95}"/>
              </a:ext>
            </a:extLst>
          </p:cNvPr>
          <p:cNvPicPr>
            <a:picLocks noChangeAspect="1"/>
          </p:cNvPicPr>
          <p:nvPr/>
        </p:nvPicPr>
        <p:blipFill rotWithShape="1">
          <a:blip r:embed="rId6"/>
          <a:srcRect l="1829" t="4114"/>
          <a:stretch/>
        </p:blipFill>
        <p:spPr>
          <a:xfrm>
            <a:off x="4007768" y="3017360"/>
            <a:ext cx="2688364" cy="3023544"/>
          </a:xfrm>
          <a:prstGeom prst="rect">
            <a:avLst/>
          </a:prstGeom>
        </p:spPr>
      </p:pic>
      <p:pic>
        <p:nvPicPr>
          <p:cNvPr id="31" name="图片 30">
            <a:extLst>
              <a:ext uri="{FF2B5EF4-FFF2-40B4-BE49-F238E27FC236}">
                <a16:creationId xmlns:a16="http://schemas.microsoft.com/office/drawing/2014/main" id="{C1B86C8F-0BDC-4E3B-A3D1-89FE22CCE1DD}"/>
              </a:ext>
            </a:extLst>
          </p:cNvPr>
          <p:cNvPicPr>
            <a:picLocks noChangeAspect="1"/>
          </p:cNvPicPr>
          <p:nvPr/>
        </p:nvPicPr>
        <p:blipFill>
          <a:blip r:embed="rId7"/>
          <a:stretch>
            <a:fillRect/>
          </a:stretch>
        </p:blipFill>
        <p:spPr>
          <a:xfrm>
            <a:off x="7824192" y="3004611"/>
            <a:ext cx="2538647" cy="3023545"/>
          </a:xfrm>
          <a:prstGeom prst="rect">
            <a:avLst/>
          </a:prstGeom>
        </p:spPr>
      </p:pic>
    </p:spTree>
    <p:extLst>
      <p:ext uri="{BB962C8B-B14F-4D97-AF65-F5344CB8AC3E}">
        <p14:creationId xmlns:p14="http://schemas.microsoft.com/office/powerpoint/2010/main" val="395096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FEBA4C2-2A59-4B49-A478-5E5B22990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FDE23-4523-4FE3-AE54-22B3F2CD86EC}" type="slidenum">
              <a:rPr kumimoji="0" lang="en-US" sz="675" b="0" i="0" u="none" strike="noStrike" kern="1200" cap="none" spc="0" normalizeH="0" baseline="0" noProof="0" smtClean="0">
                <a:ln>
                  <a:noFill/>
                </a:ln>
                <a:solidFill>
                  <a:srgbClr val="000000"/>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675" b="0" i="0" u="none" strike="noStrike" kern="1200" cap="none" spc="0" normalizeH="0" baseline="0" noProof="0">
              <a:ln>
                <a:noFill/>
              </a:ln>
              <a:solidFill>
                <a:srgbClr val="000000"/>
              </a:solidFill>
              <a:effectLst/>
              <a:uLnTx/>
              <a:uFillTx/>
              <a:latin typeface="Calibri"/>
              <a:ea typeface="黑体"/>
              <a:cs typeface="+mn-cs"/>
            </a:endParaRPr>
          </a:p>
        </p:txBody>
      </p:sp>
      <mc:AlternateContent xmlns:mc="http://schemas.openxmlformats.org/markup-compatibility/2006" xmlns:a14="http://schemas.microsoft.com/office/drawing/2010/main">
        <mc:Choice Requires="a14">
          <p:sp>
            <p:nvSpPr>
              <p:cNvPr id="23" name="Rectangle 4">
                <a:extLst>
                  <a:ext uri="{FF2B5EF4-FFF2-40B4-BE49-F238E27FC236}">
                    <a16:creationId xmlns:a16="http://schemas.microsoft.com/office/drawing/2014/main" id="{95D977AE-708B-40FB-84B5-5A116D7D2072}"/>
                  </a:ext>
                </a:extLst>
              </p:cNvPr>
              <p:cNvSpPr/>
              <p:nvPr/>
            </p:nvSpPr>
            <p:spPr>
              <a:xfrm>
                <a:off x="0" y="238964"/>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tx1"/>
                    </a:solidFill>
                    <a:latin typeface="+mn-lt"/>
                    <a:ea typeface="+mn-ea"/>
                  </a:rPr>
                  <a:t>CDEX-300</a:t>
                </a:r>
                <a14:m>
                  <m:oMath xmlns:m="http://schemas.openxmlformats.org/officeDocument/2006/math">
                    <m:r>
                      <a:rPr lang="en-US" altLang="zh-CN" sz="3600" b="1" i="1" smtClean="0">
                        <a:solidFill>
                          <a:schemeClr val="tx1"/>
                        </a:solidFill>
                        <a:latin typeface="Cambria Math" panose="02040503050406030204" pitchFamily="18" charset="0"/>
                        <a:ea typeface="+mn-ea"/>
                      </a:rPr>
                      <m:t>𝝂</m:t>
                    </m:r>
                  </m:oMath>
                </a14:m>
                <a:r>
                  <a:rPr lang="en-US" altLang="zh-CN" sz="3600" b="1" dirty="0">
                    <a:solidFill>
                      <a:schemeClr val="tx1"/>
                    </a:solidFill>
                    <a:latin typeface="+mn-lt"/>
                    <a:ea typeface="+mn-ea"/>
                  </a:rPr>
                  <a:t> </a:t>
                </a:r>
                <a:r>
                  <a:rPr kumimoji="0" lang="en-US" altLang="zh-CN" sz="3600" b="1"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Background Model and Simulation</a:t>
                </a:r>
              </a:p>
            </p:txBody>
          </p:sp>
        </mc:Choice>
        <mc:Fallback xmlns="">
          <p:sp>
            <p:nvSpPr>
              <p:cNvPr id="23" name="Rectangle 4">
                <a:extLst>
                  <a:ext uri="{FF2B5EF4-FFF2-40B4-BE49-F238E27FC236}">
                    <a16:creationId xmlns:a16="http://schemas.microsoft.com/office/drawing/2014/main" id="{95D977AE-708B-40FB-84B5-5A116D7D2072}"/>
                  </a:ext>
                </a:extLst>
              </p:cNvPr>
              <p:cNvSpPr>
                <a:spLocks noRot="1" noChangeAspect="1" noMove="1" noResize="1" noEditPoints="1" noAdjustHandles="1" noChangeArrowheads="1" noChangeShapeType="1" noTextEdit="1"/>
              </p:cNvSpPr>
              <p:nvPr/>
            </p:nvSpPr>
            <p:spPr>
              <a:xfrm>
                <a:off x="0" y="238964"/>
                <a:ext cx="12192000" cy="646331"/>
              </a:xfrm>
              <a:prstGeom prst="rect">
                <a:avLst/>
              </a:prstGeom>
              <a:blipFill>
                <a:blip r:embed="rId3"/>
                <a:stretch>
                  <a:fillRect t="-13462" b="-36538"/>
                </a:stretch>
              </a:blipFill>
            </p:spPr>
            <p:txBody>
              <a:bodyPr/>
              <a:lstStyle/>
              <a:p>
                <a:r>
                  <a:rPr lang="zh-CN" altLang="en-US">
                    <a:noFill/>
                  </a:rPr>
                  <a:t> </a:t>
                </a:r>
              </a:p>
            </p:txBody>
          </p:sp>
        </mc:Fallback>
      </mc:AlternateContent>
      <p:sp>
        <p:nvSpPr>
          <p:cNvPr id="2" name="矩形 1"/>
          <p:cNvSpPr/>
          <p:nvPr/>
        </p:nvSpPr>
        <p:spPr>
          <a:xfrm>
            <a:off x="335360" y="1245604"/>
            <a:ext cx="8568952" cy="150810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 Detector prototype: </a:t>
            </a:r>
            <a:r>
              <a:rPr kumimoji="0" lang="en-US" altLang="zh-CN" sz="2400" b="0" i="0" u="none" strike="noStrike" kern="1200" cap="none" spc="0" normalizeH="0" baseline="0" noProof="0" dirty="0" err="1">
                <a:ln>
                  <a:noFill/>
                </a:ln>
                <a:solidFill>
                  <a:srgbClr val="000000"/>
                </a:solidFill>
                <a:effectLst/>
                <a:uLnTx/>
                <a:uFillTx/>
                <a:latin typeface="Calibri"/>
                <a:ea typeface="黑体"/>
                <a:cs typeface="Calibri" panose="020F0502020204030204" pitchFamily="34" charset="0"/>
              </a:rPr>
              <a:t>BEGe</a:t>
            </a: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 / ICPC</a:t>
            </a:r>
          </a:p>
          <a:p>
            <a:pPr marL="0" marR="0" lvl="0" indent="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 Energy resolution:  0.12% FWHM@2.039MeV.</a:t>
            </a:r>
          </a:p>
          <a:p>
            <a:pPr marL="0" marR="0" lvl="0" indent="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 Background Index</a:t>
            </a:r>
            <a:r>
              <a:rPr kumimoji="0" lang="zh-CN" altLang="en-US"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a:t>
            </a: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1×10</a:t>
            </a:r>
            <a:r>
              <a:rPr kumimoji="0" lang="en-US" altLang="zh-CN" sz="2400" b="0" i="0" u="none" strike="noStrike" kern="1200" cap="none" spc="0" normalizeH="0" baseline="30000" noProof="0" dirty="0">
                <a:ln>
                  <a:noFill/>
                </a:ln>
                <a:solidFill>
                  <a:srgbClr val="000000"/>
                </a:solidFill>
                <a:effectLst/>
                <a:uLnTx/>
                <a:uFillTx/>
                <a:latin typeface="Calibri"/>
                <a:ea typeface="黑体"/>
                <a:cs typeface="Calibri" panose="020F0502020204030204" pitchFamily="34" charset="0"/>
              </a:rPr>
              <a:t>-4</a:t>
            </a: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 </a:t>
            </a:r>
            <a:r>
              <a:rPr kumimoji="0" lang="en-US" altLang="zh-CN" sz="2400" b="0" i="0" u="none" strike="noStrike" kern="1200" cap="none" spc="0" normalizeH="0" baseline="0" noProof="0" dirty="0" err="1">
                <a:ln>
                  <a:noFill/>
                </a:ln>
                <a:solidFill>
                  <a:srgbClr val="000000"/>
                </a:solidFill>
                <a:effectLst/>
                <a:uLnTx/>
                <a:uFillTx/>
                <a:latin typeface="Calibri"/>
                <a:ea typeface="黑体"/>
                <a:cs typeface="Calibri" panose="020F0502020204030204" pitchFamily="34" charset="0"/>
              </a:rPr>
              <a:t>cts</a:t>
            </a: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a:t>
            </a:r>
            <a:r>
              <a:rPr lang="en-US" altLang="zh-CN" sz="2400" dirty="0">
                <a:solidFill>
                  <a:schemeClr val="tx1"/>
                </a:solidFill>
                <a:latin typeface="+mn-lt"/>
                <a:ea typeface="+mn-ea"/>
              </a:rPr>
              <a:t>(</a:t>
            </a:r>
            <a:r>
              <a:rPr lang="en-US" altLang="zh-CN" sz="2400" dirty="0" err="1">
                <a:solidFill>
                  <a:schemeClr val="tx1"/>
                </a:solidFill>
                <a:latin typeface="+mn-lt"/>
                <a:ea typeface="+mn-ea"/>
              </a:rPr>
              <a:t>keV∙kg∙</a:t>
            </a:r>
            <a:r>
              <a:rPr lang="en-US" altLang="zh-CN" sz="2400" dirty="0" err="1"/>
              <a:t>year</a:t>
            </a:r>
            <a:r>
              <a:rPr lang="en-US" altLang="zh-CN" sz="2400" dirty="0">
                <a:solidFill>
                  <a:schemeClr val="tx1"/>
                </a:solidFill>
                <a:latin typeface="+mn-lt"/>
                <a:ea typeface="+mn-ea"/>
              </a:rPr>
              <a:t>)</a:t>
            </a: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 Q</a:t>
            </a:r>
            <a:r>
              <a:rPr kumimoji="0" lang="en-US" altLang="zh-CN" sz="2400" b="0" i="0" u="none" strike="noStrike" kern="1200" cap="none" spc="0" normalizeH="0" baseline="-25000" noProof="0" dirty="0">
                <a:ln>
                  <a:noFill/>
                </a:ln>
                <a:solidFill>
                  <a:srgbClr val="000000"/>
                </a:solidFill>
                <a:effectLst/>
                <a:uLnTx/>
                <a:uFillTx/>
                <a:latin typeface="Calibri"/>
                <a:ea typeface="黑体"/>
                <a:cs typeface="Calibri" panose="020F0502020204030204" pitchFamily="34" charset="0"/>
              </a:rPr>
              <a:t>ββ</a:t>
            </a:r>
            <a:r>
              <a:rPr kumimoji="0" lang="en-US" altLang="zh-CN" sz="2400" b="0"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rPr>
              <a:t>=2.039MeV.</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18" y="3114018"/>
            <a:ext cx="4437145" cy="3442536"/>
          </a:xfrm>
          <a:prstGeom prst="rect">
            <a:avLst/>
          </a:prstGeom>
        </p:spPr>
      </p:pic>
      <p:sp>
        <p:nvSpPr>
          <p:cNvPr id="9" name="矩形 8"/>
          <p:cNvSpPr/>
          <p:nvPr/>
        </p:nvSpPr>
        <p:spPr>
          <a:xfrm>
            <a:off x="6312024" y="3015193"/>
            <a:ext cx="3298613"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FF0000"/>
              </a:buClr>
              <a:buSzTx/>
              <a:buFontTx/>
              <a:buNone/>
              <a:tabLst/>
              <a:defRPr/>
            </a:pPr>
            <a:r>
              <a:rPr lang="en-US" altLang="zh-CN" b="1" dirty="0">
                <a:solidFill>
                  <a:srgbClr val="000000"/>
                </a:solidFill>
                <a:latin typeface="Calibri"/>
                <a:ea typeface="黑体"/>
                <a:cs typeface="Calibri" panose="020F0502020204030204" pitchFamily="34" charset="0"/>
              </a:rPr>
              <a:t>CDEX-300 background</a:t>
            </a:r>
            <a:endParaRPr kumimoji="0" lang="en-US" altLang="zh-CN" sz="1800" b="1" i="0" u="none" strike="noStrike" kern="1200" cap="none" spc="0" normalizeH="0" baseline="0" noProof="0" dirty="0">
              <a:ln>
                <a:noFill/>
              </a:ln>
              <a:solidFill>
                <a:srgbClr val="000000"/>
              </a:solidFill>
              <a:effectLst/>
              <a:uLnTx/>
              <a:uFillTx/>
              <a:latin typeface="Calibri"/>
              <a:ea typeface="黑体"/>
              <a:cs typeface="Calibri" panose="020F0502020204030204" pitchFamily="34" charset="0"/>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821" t="25987" r="19515" b="15469"/>
          <a:stretch/>
        </p:blipFill>
        <p:spPr>
          <a:xfrm>
            <a:off x="8832304" y="1227803"/>
            <a:ext cx="2581162" cy="1611747"/>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6758"/>
          <a:stretch/>
        </p:blipFill>
        <p:spPr>
          <a:xfrm>
            <a:off x="5475989" y="3384525"/>
            <a:ext cx="5075647" cy="3065470"/>
          </a:xfrm>
          <a:prstGeom prst="rect">
            <a:avLst/>
          </a:prstGeom>
        </p:spPr>
      </p:pic>
    </p:spTree>
    <p:extLst>
      <p:ext uri="{BB962C8B-B14F-4D97-AF65-F5344CB8AC3E}">
        <p14:creationId xmlns:p14="http://schemas.microsoft.com/office/powerpoint/2010/main" val="1972139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p:nvPr>
        </p:nvSpPr>
        <p:spPr>
          <a:xfrm>
            <a:off x="1487488" y="117679"/>
            <a:ext cx="8229600" cy="1143000"/>
          </a:xfrm>
        </p:spPr>
        <p:txBody>
          <a:bodyPr>
            <a:normAutofit/>
          </a:bodyPr>
          <a:lstStyle/>
          <a:p>
            <a:pPr>
              <a:defRPr/>
            </a:pPr>
            <a:r>
              <a:rPr lang="en-US" altLang="zh-CN" sz="5400" b="1" dirty="0">
                <a:solidFill>
                  <a:schemeClr val="tx1"/>
                </a:solidFill>
                <a:latin typeface="+mn-lt"/>
                <a:cs typeface="方正兰亭黑_GBK"/>
              </a:rPr>
              <a:t>Outline</a:t>
            </a:r>
            <a:endParaRPr lang="zh-CN" altLang="en-US" sz="5400" b="1" dirty="0">
              <a:solidFill>
                <a:schemeClr val="tx1"/>
              </a:solidFill>
              <a:latin typeface="+mn-lt"/>
              <a:cs typeface="方正兰亭黑_GBK"/>
            </a:endParaRPr>
          </a:p>
        </p:txBody>
      </p:sp>
      <mc:AlternateContent xmlns:mc="http://schemas.openxmlformats.org/markup-compatibility/2006" xmlns:a14="http://schemas.microsoft.com/office/drawing/2010/main">
        <mc:Choice Requires="a14">
          <p:sp>
            <p:nvSpPr>
              <p:cNvPr id="4" name="矩形 5"/>
              <p:cNvSpPr>
                <a:spLocks noChangeArrowheads="1"/>
              </p:cNvSpPr>
              <p:nvPr/>
            </p:nvSpPr>
            <p:spPr bwMode="auto">
              <a:xfrm>
                <a:off x="815820" y="1574357"/>
                <a:ext cx="10891210" cy="29091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342900" indent="-342900">
                  <a:lnSpc>
                    <a:spcPct val="200000"/>
                  </a:lnSpc>
                  <a:spcBef>
                    <a:spcPts val="0"/>
                  </a:spcBef>
                  <a:buClr>
                    <a:srgbClr val="FF0000"/>
                  </a:buClr>
                  <a:buFont typeface="Wingdings" panose="05000000000000000000" pitchFamily="2" charset="2"/>
                  <a:buChar char="l"/>
                  <a:defRPr/>
                </a:pPr>
                <a:r>
                  <a:rPr lang="en-US" altLang="zh-CN" sz="3200" dirty="0">
                    <a:solidFill>
                      <a:schemeClr val="tx1"/>
                    </a:solidFill>
                    <a:latin typeface="+mn-lt"/>
                    <a:ea typeface="+mn-ea"/>
                  </a:rPr>
                  <a:t>Introduction to CDEX</a:t>
                </a:r>
              </a:p>
              <a:p>
                <a:pPr marL="342900" indent="-342900">
                  <a:lnSpc>
                    <a:spcPct val="200000"/>
                  </a:lnSpc>
                  <a:spcBef>
                    <a:spcPts val="0"/>
                  </a:spcBef>
                  <a:buClr>
                    <a:srgbClr val="FF0000"/>
                  </a:buClr>
                  <a:buFont typeface="Wingdings" panose="05000000000000000000" pitchFamily="2" charset="2"/>
                  <a:buChar char="l"/>
                  <a:defRPr/>
                </a:pPr>
                <a:r>
                  <a:rPr lang="en-US" altLang="zh-CN" sz="3200" dirty="0">
                    <a:solidFill>
                      <a:schemeClr val="tx1"/>
                    </a:solidFill>
                    <a:latin typeface="+mn-lt"/>
                    <a:ea typeface="+mn-ea"/>
                  </a:rPr>
                  <a:t>CDEX-300</a:t>
                </a:r>
                <a14:m>
                  <m:oMath xmlns:m="http://schemas.openxmlformats.org/officeDocument/2006/math">
                    <m:r>
                      <a:rPr lang="en-US" altLang="zh-CN" sz="3200" b="0" i="1" smtClean="0">
                        <a:solidFill>
                          <a:schemeClr val="tx1"/>
                        </a:solidFill>
                        <a:latin typeface="Cambria Math" panose="02040503050406030204" pitchFamily="18" charset="0"/>
                        <a:ea typeface="+mn-ea"/>
                      </a:rPr>
                      <m:t>𝜈</m:t>
                    </m:r>
                  </m:oMath>
                </a14:m>
                <a:r>
                  <a:rPr lang="en-US" altLang="zh-CN" sz="3200" dirty="0">
                    <a:solidFill>
                      <a:schemeClr val="tx1"/>
                    </a:solidFill>
                    <a:latin typeface="+mn-lt"/>
                    <a:ea typeface="+mn-ea"/>
                  </a:rPr>
                  <a:t> @ CJPL-II</a:t>
                </a:r>
              </a:p>
              <a:p>
                <a:pPr marL="342900" indent="-342900">
                  <a:lnSpc>
                    <a:spcPct val="200000"/>
                  </a:lnSpc>
                  <a:spcBef>
                    <a:spcPts val="0"/>
                  </a:spcBef>
                  <a:buClr>
                    <a:srgbClr val="FF0000"/>
                  </a:buClr>
                  <a:buFont typeface="Wingdings" panose="05000000000000000000" pitchFamily="2" charset="2"/>
                  <a:buChar char="l"/>
                  <a:defRPr/>
                </a:pPr>
                <a:r>
                  <a:rPr lang="en-US" altLang="zh-CN" sz="3200" dirty="0">
                    <a:solidFill>
                      <a:schemeClr val="tx1"/>
                    </a:solidFill>
                    <a:latin typeface="+mn-lt"/>
                    <a:ea typeface="+mn-ea"/>
                  </a:rPr>
                  <a:t>Summary</a:t>
                </a:r>
              </a:p>
            </p:txBody>
          </p:sp>
        </mc:Choice>
        <mc:Fallback xmlns="">
          <p:sp>
            <p:nvSpPr>
              <p:cNvPr id="4" name="矩形 5"/>
              <p:cNvSpPr>
                <a:spLocks noRot="1" noChangeAspect="1" noMove="1" noResize="1" noEditPoints="1" noAdjustHandles="1" noChangeArrowheads="1" noChangeShapeType="1" noTextEdit="1"/>
              </p:cNvSpPr>
              <p:nvPr/>
            </p:nvSpPr>
            <p:spPr bwMode="auto">
              <a:xfrm>
                <a:off x="815820" y="1574357"/>
                <a:ext cx="10891210" cy="2909130"/>
              </a:xfrm>
              <a:prstGeom prst="rect">
                <a:avLst/>
              </a:prstGeom>
              <a:blipFill>
                <a:blip r:embed="rId3"/>
                <a:stretch>
                  <a:fillRect l="-1288" b="-608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 name="灯片编号占位符 2"/>
          <p:cNvSpPr>
            <a:spLocks noGrp="1"/>
          </p:cNvSpPr>
          <p:nvPr>
            <p:ph type="sldNum" sz="quarter" idx="12"/>
          </p:nvPr>
        </p:nvSpPr>
        <p:spPr/>
        <p:txBody>
          <a:bodyPr/>
          <a:lstStyle/>
          <a:p>
            <a:fld id="{0C913308-F349-4B6D-A68A-DD1791B4A57B}" type="slidenum">
              <a:rPr lang="zh-CN" altLang="en-US" smtClean="0"/>
              <a:t>2</a:t>
            </a:fld>
            <a:endParaRPr lang="zh-CN" altLang="en-US"/>
          </a:p>
        </p:txBody>
      </p:sp>
      <p:pic>
        <p:nvPicPr>
          <p:cNvPr id="6" name="图片 5"/>
          <p:cNvPicPr>
            <a:picLocks noChangeAspect="1"/>
          </p:cNvPicPr>
          <p:nvPr/>
        </p:nvPicPr>
        <p:blipFill>
          <a:blip r:embed="rId4"/>
          <a:stretch>
            <a:fillRect/>
          </a:stretch>
        </p:blipFill>
        <p:spPr>
          <a:xfrm>
            <a:off x="11315201" y="241287"/>
            <a:ext cx="698854" cy="648072"/>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5759" y="916448"/>
            <a:ext cx="690659" cy="287775"/>
          </a:xfrm>
          <a:prstGeom prst="rect">
            <a:avLst/>
          </a:prstGeom>
        </p:spPr>
      </p:pic>
    </p:spTree>
    <p:extLst>
      <p:ext uri="{BB962C8B-B14F-4D97-AF65-F5344CB8AC3E}">
        <p14:creationId xmlns:p14="http://schemas.microsoft.com/office/powerpoint/2010/main" val="215177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Rectangle 4">
                <a:extLst>
                  <a:ext uri="{FF2B5EF4-FFF2-40B4-BE49-F238E27FC236}">
                    <a16:creationId xmlns:a16="http://schemas.microsoft.com/office/drawing/2014/main" id="{95D977AE-708B-40FB-84B5-5A116D7D2072}"/>
                  </a:ext>
                </a:extLst>
              </p:cNvPr>
              <p:cNvSpPr/>
              <p:nvPr/>
            </p:nvSpPr>
            <p:spPr>
              <a:xfrm>
                <a:off x="0" y="190991"/>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CDEX-300</a:t>
                </a:r>
                <a14:m>
                  <m:oMath xmlns:m="http://schemas.openxmlformats.org/officeDocument/2006/math">
                    <m:r>
                      <a:rPr lang="en-US" altLang="zh-CN" sz="3600" b="1" i="1" smtClean="0">
                        <a:solidFill>
                          <a:schemeClr val="tx1"/>
                        </a:solidFill>
                        <a:latin typeface="Cambria Math" panose="02040503050406030204" pitchFamily="18" charset="0"/>
                        <a:ea typeface="+mn-ea"/>
                      </a:rPr>
                      <m:t>𝝂</m:t>
                    </m:r>
                  </m:oMath>
                </a14:m>
                <a:r>
                  <a:rPr kumimoji="0" lang="en-US" altLang="zh-CN" sz="3600" b="1"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 projected results</a:t>
                </a:r>
              </a:p>
            </p:txBody>
          </p:sp>
        </mc:Choice>
        <mc:Fallback xmlns="">
          <p:sp>
            <p:nvSpPr>
              <p:cNvPr id="23" name="Rectangle 4">
                <a:extLst>
                  <a:ext uri="{FF2B5EF4-FFF2-40B4-BE49-F238E27FC236}">
                    <a16:creationId xmlns:a16="http://schemas.microsoft.com/office/drawing/2014/main" id="{95D977AE-708B-40FB-84B5-5A116D7D2072}"/>
                  </a:ext>
                </a:extLst>
              </p:cNvPr>
              <p:cNvSpPr>
                <a:spLocks noRot="1" noChangeAspect="1" noMove="1" noResize="1" noEditPoints="1" noAdjustHandles="1" noChangeArrowheads="1" noChangeShapeType="1" noTextEdit="1"/>
              </p:cNvSpPr>
              <p:nvPr/>
            </p:nvSpPr>
            <p:spPr>
              <a:xfrm>
                <a:off x="0" y="190991"/>
                <a:ext cx="12192000" cy="646331"/>
              </a:xfrm>
              <a:prstGeom prst="rect">
                <a:avLst/>
              </a:prstGeom>
              <a:blipFill>
                <a:blip r:embed="rId3"/>
                <a:stretch>
                  <a:fillRect t="-14151" b="-34906"/>
                </a:stretch>
              </a:blipFill>
            </p:spPr>
            <p:txBody>
              <a:bodyPr/>
              <a:lstStyle/>
              <a:p>
                <a:r>
                  <a:rPr lang="zh-CN" altLang="en-US">
                    <a:noFill/>
                  </a:rPr>
                  <a:t> </a:t>
                </a:r>
              </a:p>
            </p:txBody>
          </p:sp>
        </mc:Fallback>
      </mc:AlternateContent>
      <p:sp>
        <p:nvSpPr>
          <p:cNvPr id="8" name="Content Placeholder 2">
            <a:extLst>
              <a:ext uri="{FF2B5EF4-FFF2-40B4-BE49-F238E27FC236}">
                <a16:creationId xmlns:a16="http://schemas.microsoft.com/office/drawing/2014/main" id="{6C511333-8CEE-42D6-A7F1-42BBE5E5C2B6}"/>
              </a:ext>
            </a:extLst>
          </p:cNvPr>
          <p:cNvSpPr txBox="1">
            <a:spLocks/>
          </p:cNvSpPr>
          <p:nvPr/>
        </p:nvSpPr>
        <p:spPr>
          <a:xfrm>
            <a:off x="479376" y="980728"/>
            <a:ext cx="9793088" cy="1382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60000" algn="l" defTabSz="914400" rtl="0" eaLnBrk="1" fontAlgn="auto" latinLnBrk="0" hangingPunct="1">
              <a:lnSpc>
                <a:spcPct val="120000"/>
              </a:lnSpc>
              <a:spcBef>
                <a:spcPts val="600"/>
              </a:spcBef>
              <a:spcAft>
                <a:spcPts val="0"/>
              </a:spcAft>
              <a:buClr>
                <a:srgbClr val="FF0000"/>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Construction time: 2021-2026, Run time: 2027-2031 (5 years)</a:t>
            </a:r>
          </a:p>
          <a:p>
            <a:pPr marL="324000" marR="0" lvl="0" indent="-360000" algn="l" defTabSz="914400" rtl="0" eaLnBrk="1" fontAlgn="auto" latinLnBrk="0" hangingPunct="1">
              <a:lnSpc>
                <a:spcPct val="120000"/>
              </a:lnSpc>
              <a:spcBef>
                <a:spcPts val="600"/>
              </a:spcBef>
              <a:spcAft>
                <a:spcPts val="0"/>
              </a:spcAft>
              <a:buClr>
                <a:srgbClr val="FF0000"/>
              </a:buClr>
              <a:buSzTx/>
              <a:buFont typeface="Wingdings" panose="05000000000000000000" pitchFamily="2" charset="2"/>
              <a:buChar char="p"/>
              <a:tabLst/>
              <a:defRPr/>
            </a:pPr>
            <a:r>
              <a:rPr kumimoji="0" lang="en-US" altLang="zh-CN" sz="2400" b="0"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An exposure for </a:t>
            </a:r>
            <a:r>
              <a:rPr kumimoji="0" lang="en-US" altLang="zh-CN" sz="2400" b="0" i="0" u="none" strike="noStrike" kern="1200" cap="none" spc="0" normalizeH="0" baseline="30000" noProof="0" dirty="0">
                <a:ln>
                  <a:noFill/>
                </a:ln>
                <a:solidFill>
                  <a:srgbClr val="000000"/>
                </a:solidFill>
                <a:effectLst/>
                <a:uLnTx/>
                <a:uFillTx/>
                <a:latin typeface="Calibri"/>
                <a:ea typeface="黑体" panose="02010609060101010101" pitchFamily="49" charset="-122"/>
                <a:cs typeface="Calibri" panose="020F0502020204030204" pitchFamily="34" charset="0"/>
              </a:rPr>
              <a:t>76</a:t>
            </a:r>
            <a:r>
              <a:rPr kumimoji="0" lang="en-US" altLang="zh-CN" sz="2400" b="0"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Ge 0νββ: &gt;1</a:t>
            </a:r>
            <a:r>
              <a:rPr kumimoji="0" lang="en-US" altLang="zh-CN" sz="2400" b="0" i="0" u="none" strike="noStrike" kern="100" cap="none" spc="0" normalizeH="0" baseline="0" noProof="0" dirty="0">
                <a:ln>
                  <a:noFill/>
                </a:ln>
                <a:solidFill>
                  <a:srgbClr val="000000"/>
                </a:solidFill>
                <a:effectLst/>
                <a:uLnTx/>
                <a:uFillTx/>
                <a:latin typeface="Calibri"/>
                <a:ea typeface="黑体"/>
                <a:cs typeface="Calibri" panose="020F0502020204030204" pitchFamily="34" charset="0"/>
              </a:rPr>
              <a:t>t·y,</a:t>
            </a:r>
            <a:r>
              <a:rPr kumimoji="0" lang="en-US" altLang="zh-CN" sz="2400" b="0"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  T</a:t>
            </a:r>
            <a:r>
              <a:rPr kumimoji="0" lang="en-US" altLang="zh-CN" sz="2400" b="0" i="0" u="none" strike="noStrike" kern="1200" cap="none" spc="0" normalizeH="0" baseline="-25000" noProof="0" dirty="0">
                <a:ln>
                  <a:noFill/>
                </a:ln>
                <a:solidFill>
                  <a:srgbClr val="000000"/>
                </a:solidFill>
                <a:effectLst/>
                <a:uLnTx/>
                <a:uFillTx/>
                <a:latin typeface="Calibri"/>
                <a:ea typeface="黑体" panose="02010609060101010101" pitchFamily="49" charset="-122"/>
                <a:cs typeface="Calibri" panose="020F0502020204030204" pitchFamily="34" charset="0"/>
              </a:rPr>
              <a:t>1/2 </a:t>
            </a:r>
            <a:r>
              <a:rPr kumimoji="0" lang="en-US" altLang="zh-CN" sz="2400" b="0"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&gt; 10</a:t>
            </a:r>
            <a:r>
              <a:rPr kumimoji="0" lang="en-US" altLang="zh-CN" sz="2400" b="0" i="0" u="none" strike="noStrike" kern="1200" cap="none" spc="0" normalizeH="0" baseline="30000" noProof="0" dirty="0">
                <a:ln>
                  <a:noFill/>
                </a:ln>
                <a:solidFill>
                  <a:srgbClr val="000000"/>
                </a:solidFill>
                <a:effectLst/>
                <a:uLnTx/>
                <a:uFillTx/>
                <a:latin typeface="Calibri"/>
                <a:ea typeface="黑体" panose="02010609060101010101" pitchFamily="49" charset="-122"/>
                <a:cs typeface="Calibri" panose="020F0502020204030204" pitchFamily="34" charset="0"/>
              </a:rPr>
              <a:t>27</a:t>
            </a:r>
            <a:r>
              <a:rPr kumimoji="0" lang="en-US" altLang="zh-CN" sz="2400" b="0" i="0" u="none" strike="noStrike" kern="1200" cap="none" spc="0" normalizeH="0" baseline="0" noProof="0" dirty="0">
                <a:ln>
                  <a:noFill/>
                </a:ln>
                <a:solidFill>
                  <a:srgbClr val="000000"/>
                </a:solidFill>
                <a:effectLst/>
                <a:uLnTx/>
                <a:uFillTx/>
                <a:latin typeface="Calibri"/>
                <a:ea typeface="黑体" panose="02010609060101010101" pitchFamily="49" charset="-122"/>
                <a:cs typeface="Calibri" panose="020F0502020204030204" pitchFamily="34" charset="0"/>
              </a:rPr>
              <a:t>y. </a:t>
            </a:r>
          </a:p>
          <a:p>
            <a:pPr marL="324000" marR="0" lvl="0" indent="-360000" algn="l" defTabSz="914400" rtl="0" eaLnBrk="1" fontAlgn="auto" latinLnBrk="0" hangingPunct="1">
              <a:lnSpc>
                <a:spcPct val="120000"/>
              </a:lnSpc>
              <a:spcBef>
                <a:spcPts val="600"/>
              </a:spcBef>
              <a:spcAft>
                <a:spcPts val="0"/>
              </a:spcAft>
              <a:buClr>
                <a:srgbClr val="FF0000"/>
              </a:buClr>
              <a:buSzTx/>
              <a:buFont typeface="Wingdings" panose="05000000000000000000" pitchFamily="2" charset="2"/>
              <a:buChar char="p"/>
              <a:tabLst/>
              <a:defRPr/>
            </a:pPr>
            <a:endParaRPr kumimoji="0" lang="en-US" altLang="zh-CN" sz="2400" b="1"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aphicFrame>
        <p:nvGraphicFramePr>
          <p:cNvPr id="11" name="表格 10">
            <a:extLst>
              <a:ext uri="{FF2B5EF4-FFF2-40B4-BE49-F238E27FC236}">
                <a16:creationId xmlns:a16="http://schemas.microsoft.com/office/drawing/2014/main" id="{044ED586-3C90-460C-AAA0-EAB55710CF1D}"/>
              </a:ext>
            </a:extLst>
          </p:cNvPr>
          <p:cNvGraphicFramePr>
            <a:graphicFrameLocks noGrp="1"/>
          </p:cNvGraphicFramePr>
          <p:nvPr>
            <p:extLst>
              <p:ext uri="{D42A27DB-BD31-4B8C-83A1-F6EECF244321}">
                <p14:modId xmlns:p14="http://schemas.microsoft.com/office/powerpoint/2010/main" val="744761677"/>
              </p:ext>
            </p:extLst>
          </p:nvPr>
        </p:nvGraphicFramePr>
        <p:xfrm>
          <a:off x="2063552" y="2204864"/>
          <a:ext cx="7632848" cy="4079488"/>
        </p:xfrm>
        <a:graphic>
          <a:graphicData uri="http://schemas.openxmlformats.org/drawingml/2006/table">
            <a:tbl>
              <a:tblPr firstRow="1" firstCol="1" bandRow="1">
                <a:tableStyleId>{5C22544A-7EE6-4342-B048-85BDC9FD1C3A}</a:tableStyleId>
              </a:tblPr>
              <a:tblGrid>
                <a:gridCol w="2587735">
                  <a:extLst>
                    <a:ext uri="{9D8B030D-6E8A-4147-A177-3AD203B41FA5}">
                      <a16:colId xmlns:a16="http://schemas.microsoft.com/office/drawing/2014/main" val="1910925524"/>
                    </a:ext>
                  </a:extLst>
                </a:gridCol>
                <a:gridCol w="5045113">
                  <a:extLst>
                    <a:ext uri="{9D8B030D-6E8A-4147-A177-3AD203B41FA5}">
                      <a16:colId xmlns:a16="http://schemas.microsoft.com/office/drawing/2014/main" val="3834204321"/>
                    </a:ext>
                  </a:extLst>
                </a:gridCol>
              </a:tblGrid>
              <a:tr h="509936">
                <a:tc>
                  <a:txBody>
                    <a:bodyPr/>
                    <a:lstStyle/>
                    <a:p>
                      <a:pPr algn="ctr">
                        <a:lnSpc>
                          <a:spcPct val="150000"/>
                        </a:lnSpc>
                        <a:spcBef>
                          <a:spcPts val="600"/>
                        </a:spcBef>
                        <a:spcAft>
                          <a:spcPts val="600"/>
                        </a:spcAft>
                      </a:pPr>
                      <a:r>
                        <a:rPr lang="en-US" altLang="zh-CN" sz="2000" kern="100" dirty="0">
                          <a:effectLst/>
                          <a:latin typeface="+mj-lt"/>
                          <a:ea typeface="+mn-ea"/>
                          <a:cs typeface="Calibri" panose="020F0502020204030204" pitchFamily="34" charset="0"/>
                        </a:rPr>
                        <a:t>Parameter</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50000"/>
                        </a:lnSpc>
                        <a:spcBef>
                          <a:spcPts val="600"/>
                        </a:spcBef>
                        <a:spcAft>
                          <a:spcPts val="600"/>
                        </a:spcAft>
                      </a:pPr>
                      <a:r>
                        <a:rPr lang="en-US" sz="2000" kern="100" dirty="0">
                          <a:effectLst/>
                          <a:latin typeface="+mj-lt"/>
                          <a:ea typeface="+mn-ea"/>
                          <a:cs typeface="Calibri" panose="020F0502020204030204" pitchFamily="34" charset="0"/>
                        </a:rPr>
                        <a:t>CDEX-300</a:t>
                      </a:r>
                      <a:endParaRPr lang="zh-CN" sz="2000" kern="100" dirty="0">
                        <a:effectLst/>
                        <a:latin typeface="+mj-lt"/>
                        <a:ea typeface="+mn-ea"/>
                        <a:cs typeface="Calibri" panose="020F0502020204030204" pitchFamily="34" charset="0"/>
                      </a:endParaRPr>
                    </a:p>
                  </a:txBody>
                  <a:tcPr marL="54016" marR="54016" marT="0" marB="0" anchor="ctr"/>
                </a:tc>
                <a:extLst>
                  <a:ext uri="{0D108BD9-81ED-4DB2-BD59-A6C34878D82A}">
                    <a16:rowId xmlns:a16="http://schemas.microsoft.com/office/drawing/2014/main" val="829907642"/>
                  </a:ext>
                </a:extLst>
              </a:tr>
              <a:tr h="509936">
                <a:tc>
                  <a:txBody>
                    <a:bodyPr/>
                    <a:lstStyle/>
                    <a:p>
                      <a:pPr algn="ctr">
                        <a:lnSpc>
                          <a:spcPct val="150000"/>
                        </a:lnSpc>
                        <a:spcBef>
                          <a:spcPts val="600"/>
                        </a:spcBef>
                        <a:spcAft>
                          <a:spcPts val="600"/>
                        </a:spcAft>
                      </a:pPr>
                      <a:r>
                        <a:rPr lang="en-US" altLang="zh-CN" sz="2000" kern="100" baseline="30000" dirty="0">
                          <a:effectLst/>
                          <a:latin typeface="+mj-lt"/>
                          <a:ea typeface="+mn-ea"/>
                          <a:cs typeface="Calibri" panose="020F0502020204030204" pitchFamily="34" charset="0"/>
                        </a:rPr>
                        <a:t>76</a:t>
                      </a:r>
                      <a:r>
                        <a:rPr lang="en-US" altLang="zh-CN" sz="2000" kern="100" baseline="0" dirty="0">
                          <a:effectLst/>
                          <a:latin typeface="+mj-lt"/>
                          <a:ea typeface="+mn-ea"/>
                          <a:cs typeface="Calibri" panose="020F0502020204030204" pitchFamily="34" charset="0"/>
                        </a:rPr>
                        <a:t>Ge mass</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50000"/>
                        </a:lnSpc>
                        <a:spcBef>
                          <a:spcPts val="600"/>
                        </a:spcBef>
                        <a:spcAft>
                          <a:spcPts val="600"/>
                        </a:spcAft>
                      </a:pPr>
                      <a:r>
                        <a:rPr lang="en-US" sz="2000" kern="100" dirty="0">
                          <a:effectLst/>
                          <a:latin typeface="+mj-lt"/>
                          <a:ea typeface="+mn-ea"/>
                          <a:cs typeface="Calibri" panose="020F0502020204030204" pitchFamily="34" charset="0"/>
                        </a:rPr>
                        <a:t>&gt;225 kg </a:t>
                      </a:r>
                      <a:endParaRPr lang="zh-CN" sz="2000" kern="100" dirty="0">
                        <a:effectLst/>
                        <a:latin typeface="+mj-lt"/>
                        <a:ea typeface="+mn-ea"/>
                        <a:cs typeface="Calibri" panose="020F0502020204030204" pitchFamily="34" charset="0"/>
                      </a:endParaRPr>
                    </a:p>
                  </a:txBody>
                  <a:tcPr marL="54016" marR="54016" marT="0" marB="0" anchor="ctr"/>
                </a:tc>
                <a:extLst>
                  <a:ext uri="{0D108BD9-81ED-4DB2-BD59-A6C34878D82A}">
                    <a16:rowId xmlns:a16="http://schemas.microsoft.com/office/drawing/2014/main" val="2131164187"/>
                  </a:ext>
                </a:extLst>
              </a:tr>
              <a:tr h="509936">
                <a:tc>
                  <a:txBody>
                    <a:bodyPr/>
                    <a:lstStyle/>
                    <a:p>
                      <a:pPr algn="ctr">
                        <a:lnSpc>
                          <a:spcPct val="150000"/>
                        </a:lnSpc>
                        <a:spcBef>
                          <a:spcPts val="600"/>
                        </a:spcBef>
                        <a:spcAft>
                          <a:spcPts val="600"/>
                        </a:spcAft>
                      </a:pPr>
                      <a:r>
                        <a:rPr lang="en-US" altLang="zh-CN" sz="2000" kern="100" dirty="0">
                          <a:effectLst/>
                          <a:latin typeface="+mj-lt"/>
                          <a:ea typeface="+mn-ea"/>
                          <a:cs typeface="Calibri" panose="020F0502020204030204" pitchFamily="34" charset="0"/>
                        </a:rPr>
                        <a:t>BI@2039keV</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50000"/>
                        </a:lnSpc>
                        <a:spcBef>
                          <a:spcPts val="600"/>
                        </a:spcBef>
                        <a:spcAft>
                          <a:spcPts val="600"/>
                        </a:spcAft>
                      </a:pPr>
                      <a:r>
                        <a:rPr lang="en-US" sz="2000" kern="100" dirty="0">
                          <a:effectLst/>
                          <a:latin typeface="+mj-lt"/>
                          <a:ea typeface="+mn-ea"/>
                          <a:cs typeface="Calibri" panose="020F0502020204030204" pitchFamily="34" charset="0"/>
                        </a:rPr>
                        <a:t>10</a:t>
                      </a:r>
                      <a:r>
                        <a:rPr lang="en-US" sz="2000" kern="100" baseline="30000" dirty="0">
                          <a:effectLst/>
                          <a:latin typeface="+mj-lt"/>
                          <a:ea typeface="+mn-ea"/>
                          <a:cs typeface="Calibri" panose="020F0502020204030204" pitchFamily="34" charset="0"/>
                        </a:rPr>
                        <a:t>-4</a:t>
                      </a:r>
                      <a:r>
                        <a:rPr lang="en-US" sz="2000" kern="100" dirty="0">
                          <a:effectLst/>
                          <a:latin typeface="+mj-lt"/>
                          <a:ea typeface="+mn-ea"/>
                          <a:cs typeface="Calibri" panose="020F0502020204030204" pitchFamily="34" charset="0"/>
                        </a:rPr>
                        <a:t> </a:t>
                      </a:r>
                      <a:r>
                        <a:rPr lang="en-US" sz="2000" kern="100" dirty="0" err="1">
                          <a:effectLst/>
                          <a:latin typeface="+mj-lt"/>
                          <a:ea typeface="+mn-ea"/>
                          <a:cs typeface="Calibri" panose="020F0502020204030204" pitchFamily="34" charset="0"/>
                        </a:rPr>
                        <a:t>cpkky</a:t>
                      </a:r>
                      <a:endParaRPr lang="zh-CN" sz="2000" kern="100" dirty="0">
                        <a:effectLst/>
                        <a:latin typeface="+mj-lt"/>
                        <a:ea typeface="+mn-ea"/>
                        <a:cs typeface="Calibri" panose="020F0502020204030204" pitchFamily="34" charset="0"/>
                      </a:endParaRPr>
                    </a:p>
                  </a:txBody>
                  <a:tcPr marL="54016" marR="54016" marT="0" marB="0" anchor="ctr"/>
                </a:tc>
                <a:extLst>
                  <a:ext uri="{0D108BD9-81ED-4DB2-BD59-A6C34878D82A}">
                    <a16:rowId xmlns:a16="http://schemas.microsoft.com/office/drawing/2014/main" val="1767097202"/>
                  </a:ext>
                </a:extLst>
              </a:tr>
              <a:tr h="509936">
                <a:tc>
                  <a:txBody>
                    <a:bodyPr/>
                    <a:lstStyle/>
                    <a:p>
                      <a:pPr algn="ctr">
                        <a:lnSpc>
                          <a:spcPct val="150000"/>
                        </a:lnSpc>
                        <a:spcBef>
                          <a:spcPts val="600"/>
                        </a:spcBef>
                        <a:spcAft>
                          <a:spcPts val="600"/>
                        </a:spcAft>
                      </a:pPr>
                      <a:r>
                        <a:rPr lang="en-US" altLang="zh-CN" sz="2000" kern="100" dirty="0">
                          <a:effectLst/>
                          <a:latin typeface="+mj-lt"/>
                          <a:ea typeface="+mn-ea"/>
                          <a:cs typeface="Calibri" panose="020F0502020204030204" pitchFamily="34" charset="0"/>
                        </a:rPr>
                        <a:t>E</a:t>
                      </a:r>
                      <a:r>
                        <a:rPr lang="en-US" altLang="zh-CN" sz="2000" kern="100" baseline="-25000" dirty="0">
                          <a:effectLst/>
                          <a:latin typeface="+mj-lt"/>
                          <a:ea typeface="+mn-ea"/>
                          <a:cs typeface="Calibri" panose="020F0502020204030204" pitchFamily="34" charset="0"/>
                        </a:rPr>
                        <a:t>R</a:t>
                      </a:r>
                      <a:r>
                        <a:rPr lang="en-US" altLang="zh-CN" sz="2000" kern="100" dirty="0">
                          <a:effectLst/>
                          <a:latin typeface="+mj-lt"/>
                          <a:ea typeface="+mn-ea"/>
                          <a:cs typeface="Calibri" panose="020F0502020204030204" pitchFamily="34" charset="0"/>
                        </a:rPr>
                        <a:t>@2039keV</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50000"/>
                        </a:lnSpc>
                        <a:spcBef>
                          <a:spcPts val="600"/>
                        </a:spcBef>
                        <a:spcAft>
                          <a:spcPts val="600"/>
                        </a:spcAft>
                      </a:pPr>
                      <a:r>
                        <a:rPr lang="en-US" sz="2000" kern="100" dirty="0">
                          <a:effectLst/>
                          <a:latin typeface="+mj-lt"/>
                          <a:ea typeface="+mn-ea"/>
                          <a:cs typeface="Calibri" panose="020F0502020204030204" pitchFamily="34" charset="0"/>
                        </a:rPr>
                        <a:t>2.5 </a:t>
                      </a:r>
                      <a:r>
                        <a:rPr lang="en-US" sz="2000" kern="100" dirty="0" err="1">
                          <a:effectLst/>
                          <a:latin typeface="+mj-lt"/>
                          <a:ea typeface="+mn-ea"/>
                          <a:cs typeface="Calibri" panose="020F0502020204030204" pitchFamily="34" charset="0"/>
                        </a:rPr>
                        <a:t>keV</a:t>
                      </a:r>
                      <a:r>
                        <a:rPr lang="en-US" sz="2000" kern="100" dirty="0">
                          <a:effectLst/>
                          <a:latin typeface="+mj-lt"/>
                          <a:ea typeface="+mn-ea"/>
                          <a:cs typeface="Calibri" panose="020F0502020204030204" pitchFamily="34" charset="0"/>
                        </a:rPr>
                        <a:t> (FWHM)</a:t>
                      </a:r>
                      <a:r>
                        <a:rPr lang="zh-CN" sz="2000" kern="100" dirty="0">
                          <a:effectLst/>
                          <a:latin typeface="+mj-lt"/>
                          <a:ea typeface="+mn-ea"/>
                          <a:cs typeface="Calibri" panose="020F0502020204030204" pitchFamily="34" charset="0"/>
                        </a:rPr>
                        <a:t> </a:t>
                      </a:r>
                    </a:p>
                  </a:txBody>
                  <a:tcPr marL="54016" marR="54016" marT="0" marB="0" anchor="ctr"/>
                </a:tc>
                <a:extLst>
                  <a:ext uri="{0D108BD9-81ED-4DB2-BD59-A6C34878D82A}">
                    <a16:rowId xmlns:a16="http://schemas.microsoft.com/office/drawing/2014/main" val="3023366286"/>
                  </a:ext>
                </a:extLst>
              </a:tr>
              <a:tr h="509936">
                <a:tc>
                  <a:txBody>
                    <a:bodyPr/>
                    <a:lstStyle/>
                    <a:p>
                      <a:pPr algn="ctr">
                        <a:lnSpc>
                          <a:spcPct val="150000"/>
                        </a:lnSpc>
                        <a:spcBef>
                          <a:spcPts val="600"/>
                        </a:spcBef>
                        <a:spcAft>
                          <a:spcPts val="600"/>
                        </a:spcAft>
                      </a:pPr>
                      <a:r>
                        <a:rPr lang="en-US" altLang="zh-CN" sz="2000" kern="100" dirty="0">
                          <a:effectLst/>
                          <a:latin typeface="+mj-lt"/>
                          <a:ea typeface="+mn-ea"/>
                          <a:cs typeface="Calibri" panose="020F0502020204030204" pitchFamily="34" charset="0"/>
                        </a:rPr>
                        <a:t>Run</a:t>
                      </a:r>
                      <a:r>
                        <a:rPr lang="en-US" altLang="zh-CN" sz="2000" kern="100" baseline="0" dirty="0">
                          <a:effectLst/>
                          <a:latin typeface="+mj-lt"/>
                          <a:ea typeface="+mn-ea"/>
                          <a:cs typeface="Calibri" panose="020F0502020204030204" pitchFamily="34" charset="0"/>
                        </a:rPr>
                        <a:t> time</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00000"/>
                        </a:lnSpc>
                        <a:spcBef>
                          <a:spcPts val="0"/>
                        </a:spcBef>
                        <a:spcAft>
                          <a:spcPts val="0"/>
                        </a:spcAft>
                      </a:pPr>
                      <a:r>
                        <a:rPr lang="en-US" sz="2000" kern="100" dirty="0">
                          <a:effectLst/>
                          <a:latin typeface="+mj-lt"/>
                          <a:ea typeface="+mn-ea"/>
                          <a:cs typeface="Calibri" panose="020F0502020204030204" pitchFamily="34" charset="0"/>
                        </a:rPr>
                        <a:t>5 y (2027-2031)</a:t>
                      </a:r>
                      <a:endParaRPr lang="zh-CN" sz="2000" kern="100" dirty="0">
                        <a:effectLst/>
                        <a:latin typeface="+mj-lt"/>
                        <a:ea typeface="+mn-ea"/>
                        <a:cs typeface="Calibri" panose="020F0502020204030204" pitchFamily="34" charset="0"/>
                      </a:endParaRPr>
                    </a:p>
                  </a:txBody>
                  <a:tcPr marL="54016" marR="54016" marT="0" marB="0" anchor="ctr"/>
                </a:tc>
                <a:extLst>
                  <a:ext uri="{0D108BD9-81ED-4DB2-BD59-A6C34878D82A}">
                    <a16:rowId xmlns:a16="http://schemas.microsoft.com/office/drawing/2014/main" val="1977555838"/>
                  </a:ext>
                </a:extLst>
              </a:tr>
              <a:tr h="509936">
                <a:tc>
                  <a:txBody>
                    <a:bodyPr/>
                    <a:lstStyle/>
                    <a:p>
                      <a:pPr algn="ctr">
                        <a:lnSpc>
                          <a:spcPct val="150000"/>
                        </a:lnSpc>
                        <a:spcBef>
                          <a:spcPts val="600"/>
                        </a:spcBef>
                        <a:spcAft>
                          <a:spcPts val="600"/>
                        </a:spcAft>
                      </a:pPr>
                      <a:r>
                        <a:rPr lang="en-US" altLang="zh-CN" sz="2000" kern="100" dirty="0">
                          <a:effectLst/>
                          <a:latin typeface="+mj-lt"/>
                          <a:ea typeface="+mn-ea"/>
                          <a:cs typeface="Calibri" panose="020F0502020204030204" pitchFamily="34" charset="0"/>
                        </a:rPr>
                        <a:t>Exposure</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50000"/>
                        </a:lnSpc>
                        <a:spcBef>
                          <a:spcPts val="600"/>
                        </a:spcBef>
                        <a:spcAft>
                          <a:spcPts val="600"/>
                        </a:spcAft>
                      </a:pPr>
                      <a:r>
                        <a:rPr lang="en-US" sz="2000" kern="100" dirty="0">
                          <a:effectLst/>
                          <a:latin typeface="+mj-lt"/>
                          <a:ea typeface="+mn-ea"/>
                          <a:cs typeface="Calibri" panose="020F0502020204030204" pitchFamily="34" charset="0"/>
                        </a:rPr>
                        <a:t>1.125 </a:t>
                      </a:r>
                      <a:r>
                        <a:rPr lang="en-US" sz="2000" kern="100" dirty="0" err="1">
                          <a:effectLst/>
                          <a:latin typeface="+mj-lt"/>
                          <a:ea typeface="+mn-ea"/>
                          <a:cs typeface="Calibri" panose="020F0502020204030204" pitchFamily="34" charset="0"/>
                        </a:rPr>
                        <a:t>t·y</a:t>
                      </a:r>
                      <a:endParaRPr lang="zh-CN" sz="2000" kern="100" dirty="0">
                        <a:effectLst/>
                        <a:latin typeface="+mj-lt"/>
                        <a:ea typeface="+mn-ea"/>
                        <a:cs typeface="Calibri" panose="020F0502020204030204" pitchFamily="34" charset="0"/>
                      </a:endParaRPr>
                    </a:p>
                  </a:txBody>
                  <a:tcPr marL="54016" marR="54016" marT="0" marB="0" anchor="ctr"/>
                </a:tc>
                <a:extLst>
                  <a:ext uri="{0D108BD9-81ED-4DB2-BD59-A6C34878D82A}">
                    <a16:rowId xmlns:a16="http://schemas.microsoft.com/office/drawing/2014/main" val="4259908586"/>
                  </a:ext>
                </a:extLst>
              </a:tr>
              <a:tr h="509936">
                <a:tc>
                  <a:txBody>
                    <a:bodyPr/>
                    <a:lstStyle/>
                    <a:p>
                      <a:pPr algn="ctr">
                        <a:lnSpc>
                          <a:spcPct val="150000"/>
                        </a:lnSpc>
                        <a:spcBef>
                          <a:spcPts val="600"/>
                        </a:spcBef>
                        <a:spcAft>
                          <a:spcPts val="600"/>
                        </a:spcAft>
                      </a:pPr>
                      <a:r>
                        <a:rPr lang="en-US" altLang="zh-CN" sz="2000" kern="100" dirty="0">
                          <a:effectLst/>
                          <a:latin typeface="+mj-lt"/>
                          <a:ea typeface="+mn-ea"/>
                          <a:cs typeface="Calibri" panose="020F0502020204030204" pitchFamily="34" charset="0"/>
                        </a:rPr>
                        <a:t>T</a:t>
                      </a:r>
                      <a:r>
                        <a:rPr lang="en-US" altLang="zh-CN" sz="2000" kern="100" baseline="-25000" dirty="0">
                          <a:effectLst/>
                          <a:latin typeface="+mj-lt"/>
                          <a:ea typeface="+mn-ea"/>
                          <a:cs typeface="Calibri" panose="020F0502020204030204" pitchFamily="34" charset="0"/>
                        </a:rPr>
                        <a:t>1/2</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50000"/>
                        </a:lnSpc>
                        <a:spcBef>
                          <a:spcPts val="600"/>
                        </a:spcBef>
                        <a:spcAft>
                          <a:spcPts val="600"/>
                        </a:spcAft>
                      </a:pPr>
                      <a:r>
                        <a:rPr lang="en-US" sz="2000" kern="100" dirty="0">
                          <a:effectLst/>
                          <a:latin typeface="+mj-lt"/>
                          <a:ea typeface="+mn-ea"/>
                          <a:cs typeface="Calibri" panose="020F0502020204030204" pitchFamily="34" charset="0"/>
                        </a:rPr>
                        <a:t>&gt;1×10</a:t>
                      </a:r>
                      <a:r>
                        <a:rPr lang="en-US" sz="2000" kern="100" baseline="30000" dirty="0">
                          <a:effectLst/>
                          <a:latin typeface="+mj-lt"/>
                          <a:ea typeface="+mn-ea"/>
                          <a:cs typeface="Calibri" panose="020F0502020204030204" pitchFamily="34" charset="0"/>
                        </a:rPr>
                        <a:t>27</a:t>
                      </a:r>
                      <a:r>
                        <a:rPr lang="en-US" sz="2000" kern="100" dirty="0">
                          <a:effectLst/>
                          <a:latin typeface="+mj-lt"/>
                          <a:ea typeface="+mn-ea"/>
                          <a:cs typeface="Calibri" panose="020F0502020204030204" pitchFamily="34" charset="0"/>
                        </a:rPr>
                        <a:t>y</a:t>
                      </a:r>
                      <a:endParaRPr lang="zh-CN" sz="2000" kern="100" dirty="0">
                        <a:effectLst/>
                        <a:latin typeface="+mj-lt"/>
                        <a:ea typeface="+mn-ea"/>
                        <a:cs typeface="Calibri" panose="020F0502020204030204" pitchFamily="34" charset="0"/>
                      </a:endParaRPr>
                    </a:p>
                  </a:txBody>
                  <a:tcPr marL="54016" marR="54016" marT="0" marB="0" anchor="ctr">
                    <a:solidFill>
                      <a:srgbClr val="92D050"/>
                    </a:solidFill>
                  </a:tcPr>
                </a:tc>
                <a:extLst>
                  <a:ext uri="{0D108BD9-81ED-4DB2-BD59-A6C34878D82A}">
                    <a16:rowId xmlns:a16="http://schemas.microsoft.com/office/drawing/2014/main" val="3974729026"/>
                  </a:ext>
                </a:extLst>
              </a:tr>
              <a:tr h="509936">
                <a:tc>
                  <a:txBody>
                    <a:bodyPr/>
                    <a:lstStyle/>
                    <a:p>
                      <a:pPr algn="ctr">
                        <a:lnSpc>
                          <a:spcPct val="150000"/>
                        </a:lnSpc>
                        <a:spcBef>
                          <a:spcPts val="600"/>
                        </a:spcBef>
                        <a:spcAft>
                          <a:spcPts val="600"/>
                        </a:spcAft>
                      </a:pPr>
                      <a:r>
                        <a:rPr lang="en-US" altLang="zh-CN" sz="2000" kern="100" dirty="0">
                          <a:effectLst/>
                          <a:latin typeface="+mj-lt"/>
                          <a:ea typeface="+mn-ea"/>
                          <a:cs typeface="Calibri" panose="020F0502020204030204" pitchFamily="34" charset="0"/>
                        </a:rPr>
                        <a:t>m</a:t>
                      </a:r>
                      <a:r>
                        <a:rPr lang="en-US" altLang="zh-CN" sz="2000" kern="100" baseline="-25000" dirty="0">
                          <a:effectLst/>
                          <a:latin typeface="+mj-lt"/>
                          <a:ea typeface="+mn-ea"/>
                          <a:cs typeface="Calibri" panose="020F0502020204030204" pitchFamily="34" charset="0"/>
                        </a:rPr>
                        <a:t>ββ</a:t>
                      </a:r>
                      <a:endParaRPr lang="zh-CN" sz="2000" kern="100" dirty="0">
                        <a:effectLst/>
                        <a:latin typeface="+mj-lt"/>
                        <a:ea typeface="+mn-ea"/>
                        <a:cs typeface="Calibri" panose="020F0502020204030204" pitchFamily="34" charset="0"/>
                      </a:endParaRPr>
                    </a:p>
                  </a:txBody>
                  <a:tcPr marL="54016" marR="54016" marT="0" marB="0" anchor="ctr"/>
                </a:tc>
                <a:tc>
                  <a:txBody>
                    <a:bodyPr/>
                    <a:lstStyle/>
                    <a:p>
                      <a:pPr algn="ctr">
                        <a:lnSpc>
                          <a:spcPct val="150000"/>
                        </a:lnSpc>
                        <a:spcBef>
                          <a:spcPts val="600"/>
                        </a:spcBef>
                        <a:spcAft>
                          <a:spcPts val="600"/>
                        </a:spcAft>
                      </a:pPr>
                      <a:r>
                        <a:rPr lang="en-US" sz="2000" kern="100" dirty="0">
                          <a:effectLst/>
                          <a:latin typeface="+mj-lt"/>
                          <a:ea typeface="+mn-ea"/>
                          <a:cs typeface="Calibri" panose="020F0502020204030204" pitchFamily="34" charset="0"/>
                        </a:rPr>
                        <a:t>28.5~68.0 </a:t>
                      </a:r>
                      <a:r>
                        <a:rPr lang="en-US" sz="2000" kern="100" dirty="0" err="1">
                          <a:effectLst/>
                          <a:latin typeface="+mj-lt"/>
                          <a:ea typeface="+mn-ea"/>
                          <a:cs typeface="Calibri" panose="020F0502020204030204" pitchFamily="34" charset="0"/>
                        </a:rPr>
                        <a:t>meV</a:t>
                      </a:r>
                      <a:endParaRPr lang="zh-CN" sz="2000" kern="100" dirty="0">
                        <a:effectLst/>
                        <a:latin typeface="+mj-lt"/>
                        <a:ea typeface="+mn-ea"/>
                        <a:cs typeface="Calibri" panose="020F0502020204030204" pitchFamily="34" charset="0"/>
                      </a:endParaRPr>
                    </a:p>
                  </a:txBody>
                  <a:tcPr marL="54016" marR="54016" marT="0" marB="0" anchor="ctr">
                    <a:solidFill>
                      <a:srgbClr val="92D050"/>
                    </a:solidFill>
                  </a:tcPr>
                </a:tc>
                <a:extLst>
                  <a:ext uri="{0D108BD9-81ED-4DB2-BD59-A6C34878D82A}">
                    <a16:rowId xmlns:a16="http://schemas.microsoft.com/office/drawing/2014/main" val="169195559"/>
                  </a:ext>
                </a:extLst>
              </a:tr>
            </a:tbl>
          </a:graphicData>
        </a:graphic>
      </p:graphicFrame>
      <p:sp>
        <p:nvSpPr>
          <p:cNvPr id="4" name="灯片编号占位符 3">
            <a:extLst>
              <a:ext uri="{FF2B5EF4-FFF2-40B4-BE49-F238E27FC236}">
                <a16:creationId xmlns:a16="http://schemas.microsoft.com/office/drawing/2014/main" id="{7FEBA4C2-2A59-4B49-A478-5E5B22990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FDE23-4523-4FE3-AE54-22B3F2CD86EC}" type="slidenum">
              <a:rPr kumimoji="0" lang="en-US" sz="1400" b="0" i="0" u="none" strike="noStrike" kern="1200" cap="none" spc="0" normalizeH="0" baseline="0" noProof="0" smtClean="0">
                <a:ln>
                  <a:noFill/>
                </a:ln>
                <a:solidFill>
                  <a:srgbClr val="000000"/>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000000"/>
              </a:solidFill>
              <a:effectLst/>
              <a:uLnTx/>
              <a:uFillTx/>
              <a:latin typeface="Calibri"/>
              <a:ea typeface="黑体"/>
              <a:cs typeface="+mn-cs"/>
            </a:endParaRPr>
          </a:p>
        </p:txBody>
      </p:sp>
    </p:spTree>
    <p:extLst>
      <p:ext uri="{BB962C8B-B14F-4D97-AF65-F5344CB8AC3E}">
        <p14:creationId xmlns:p14="http://schemas.microsoft.com/office/powerpoint/2010/main" val="99279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a:srcRect l="3944" t="5849" r="8094" b="9629"/>
          <a:stretch>
            <a:fillRect/>
          </a:stretch>
        </p:blipFill>
        <p:spPr>
          <a:xfrm>
            <a:off x="9341311" y="3956551"/>
            <a:ext cx="2515329" cy="1469095"/>
          </a:xfrm>
          <a:prstGeom prst="rect">
            <a:avLst/>
          </a:prstGeom>
        </p:spPr>
      </p:pic>
      <p:sp>
        <p:nvSpPr>
          <p:cNvPr id="48" name="标题 2"/>
          <p:cNvSpPr>
            <a:spLocks noGrp="1"/>
          </p:cNvSpPr>
          <p:nvPr>
            <p:ph type="title"/>
          </p:nvPr>
        </p:nvSpPr>
        <p:spPr>
          <a:xfrm>
            <a:off x="661727" y="149642"/>
            <a:ext cx="10208175" cy="1079073"/>
          </a:xfrm>
        </p:spPr>
        <p:txBody>
          <a:bodyPr>
            <a:normAutofit/>
          </a:bodyPr>
          <a:lstStyle/>
          <a:p>
            <a:pPr>
              <a:defRPr/>
            </a:pPr>
            <a:r>
              <a:rPr kumimoji="1" lang="en-US" altLang="zh-CN" b="1" dirty="0">
                <a:solidFill>
                  <a:schemeClr val="tx1"/>
                </a:solidFill>
                <a:latin typeface="+mn-lt"/>
                <a:ea typeface="+mn-ea"/>
                <a:cs typeface="方正兰亭黑_GBK"/>
              </a:rPr>
              <a:t>Ge Detector Fabrication </a:t>
            </a:r>
            <a:endParaRPr lang="zh-CN" altLang="en-US" b="1" dirty="0">
              <a:solidFill>
                <a:schemeClr val="tx1"/>
              </a:solidFill>
              <a:latin typeface="+mn-lt"/>
              <a:ea typeface="+mn-ea"/>
              <a:cs typeface="方正兰亭黑_GBK"/>
            </a:endParaRPr>
          </a:p>
        </p:txBody>
      </p:sp>
      <p:sp>
        <p:nvSpPr>
          <p:cNvPr id="4" name="矩形 5"/>
          <p:cNvSpPr>
            <a:spLocks noChangeArrowheads="1"/>
          </p:cNvSpPr>
          <p:nvPr/>
        </p:nvSpPr>
        <p:spPr bwMode="auto">
          <a:xfrm>
            <a:off x="549219" y="1437744"/>
            <a:ext cx="1087322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457200" marR="0" lvl="0" indent="-457200" algn="l" defTabSz="914400" rtl="0" eaLnBrk="1" fontAlgn="auto" latinLnBrk="0" hangingPunct="1">
              <a:lnSpc>
                <a:spcPts val="3000"/>
              </a:lnSpc>
              <a:spcBef>
                <a:spcPts val="1800"/>
              </a:spcBef>
              <a:spcAft>
                <a:spcPts val="1200"/>
              </a:spcAft>
              <a:buClr>
                <a:srgbClr val="FF0000"/>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prstClr val="black"/>
                </a:solidFill>
                <a:effectLst/>
                <a:uLnTx/>
                <a:uFillTx/>
                <a:latin typeface="Calibri"/>
                <a:ea typeface="黑体"/>
              </a:rPr>
              <a:t>Home-made different Ge detectors by CDEX group;</a:t>
            </a:r>
          </a:p>
          <a:p>
            <a:pPr marL="457200" marR="0" lvl="0" indent="-457200" algn="l" defTabSz="914400" rtl="0" eaLnBrk="1" fontAlgn="auto" latinLnBrk="0" hangingPunct="1">
              <a:lnSpc>
                <a:spcPts val="3000"/>
              </a:lnSpc>
              <a:spcBef>
                <a:spcPts val="1800"/>
              </a:spcBef>
              <a:spcAft>
                <a:spcPts val="1200"/>
              </a:spcAft>
              <a:buClr>
                <a:srgbClr val="FF0000"/>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prstClr val="black"/>
                </a:solidFill>
                <a:effectLst/>
                <a:uLnTx/>
                <a:uFillTx/>
                <a:latin typeface="Calibri"/>
                <a:ea typeface="黑体"/>
              </a:rPr>
              <a:t>Detector performances are the same with commercial products with long-term stability.</a:t>
            </a:r>
          </a:p>
        </p:txBody>
      </p:sp>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黑体"/>
              <a:cs typeface="+mn-cs"/>
            </a:endParaRPr>
          </a:p>
        </p:txBody>
      </p:sp>
      <p:pic>
        <p:nvPicPr>
          <p:cNvPr id="6" name="内容占位符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5940" y="3844685"/>
            <a:ext cx="1028956" cy="102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727" y="3864496"/>
            <a:ext cx="922332" cy="109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8672" y="4887707"/>
            <a:ext cx="1145575" cy="121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5800" y="4916395"/>
            <a:ext cx="871440" cy="128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2"/>
          <p:cNvSpPr>
            <a:spLocks noChangeArrowheads="1"/>
          </p:cNvSpPr>
          <p:nvPr/>
        </p:nvSpPr>
        <p:spPr bwMode="auto">
          <a:xfrm>
            <a:off x="468050" y="6146625"/>
            <a:ext cx="128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Black" panose="020B0A04020102020204" pitchFamily="34" charset="0"/>
                <a:ea typeface="方正兰亭细黑_GBK"/>
                <a:cs typeface="方正兰亭细黑_GBK"/>
              </a:rPr>
              <a:t>Co-axial </a:t>
            </a:r>
            <a:endParaRPr kumimoji="0" lang="zh-CN" altLang="en-US" sz="1800" b="0" i="0" u="none" strike="noStrike" kern="1200" cap="none" spc="0" normalizeH="0" baseline="0" noProof="0" dirty="0">
              <a:ln>
                <a:noFill/>
              </a:ln>
              <a:solidFill>
                <a:prstClr val="black"/>
              </a:solidFill>
              <a:effectLst/>
              <a:uLnTx/>
              <a:uFillTx/>
              <a:latin typeface="Arial Black" panose="020B0A04020102020204" pitchFamily="34" charset="0"/>
              <a:ea typeface="方正兰亭细黑_GBK"/>
              <a:cs typeface="方正兰亭细黑_GBK"/>
            </a:endParaRPr>
          </a:p>
        </p:txBody>
      </p:sp>
      <p:sp>
        <p:nvSpPr>
          <p:cNvPr id="11" name="矩形 13"/>
          <p:cNvSpPr>
            <a:spLocks noChangeArrowheads="1"/>
          </p:cNvSpPr>
          <p:nvPr/>
        </p:nvSpPr>
        <p:spPr bwMode="auto">
          <a:xfrm>
            <a:off x="2307660" y="6104897"/>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Arial Black" panose="020B0A04020102020204" pitchFamily="34" charset="0"/>
                <a:ea typeface="方正兰亭细黑_GBK"/>
                <a:cs typeface="方正兰亭细黑_GBK"/>
              </a:rPr>
              <a:t>PCGe</a:t>
            </a:r>
            <a:r>
              <a:rPr kumimoji="0" lang="en-US" altLang="zh-CN" sz="1800" b="0" i="0" u="none" strike="noStrike" kern="1200" cap="none" spc="0" normalizeH="0" baseline="0" noProof="0" dirty="0">
                <a:ln>
                  <a:noFill/>
                </a:ln>
                <a:solidFill>
                  <a:prstClr val="black"/>
                </a:solidFill>
                <a:effectLst/>
                <a:uLnTx/>
                <a:uFillTx/>
                <a:latin typeface="Arial Black" panose="020B0A04020102020204" pitchFamily="34" charset="0"/>
                <a:ea typeface="方正兰亭细黑_GBK"/>
                <a:cs typeface="方正兰亭细黑_GBK"/>
              </a:rPr>
              <a:t> </a:t>
            </a:r>
            <a:endParaRPr kumimoji="0" lang="zh-CN" altLang="en-US" sz="1800" b="0" i="0" u="none" strike="noStrike" kern="1200" cap="none" spc="0" normalizeH="0" baseline="0" noProof="0" dirty="0">
              <a:ln>
                <a:noFill/>
              </a:ln>
              <a:solidFill>
                <a:prstClr val="black"/>
              </a:solidFill>
              <a:effectLst/>
              <a:uLnTx/>
              <a:uFillTx/>
              <a:latin typeface="Arial Black" panose="020B0A04020102020204" pitchFamily="34" charset="0"/>
              <a:ea typeface="方正兰亭细黑_GBK"/>
              <a:cs typeface="方正兰亭细黑_GBK"/>
            </a:endParaRPr>
          </a:p>
        </p:txBody>
      </p:sp>
      <p:sp>
        <p:nvSpPr>
          <p:cNvPr id="12" name="矩形 14"/>
          <p:cNvSpPr>
            <a:spLocks noChangeArrowheads="1"/>
          </p:cNvSpPr>
          <p:nvPr/>
        </p:nvSpPr>
        <p:spPr bwMode="auto">
          <a:xfrm>
            <a:off x="3718596" y="6116275"/>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Arial Black" panose="020B0A04020102020204" pitchFamily="34" charset="0"/>
                <a:ea typeface="方正兰亭细黑_GBK"/>
                <a:cs typeface="方正兰亭细黑_GBK"/>
              </a:rPr>
              <a:t>BEGe</a:t>
            </a:r>
            <a:endParaRPr kumimoji="0" lang="zh-CN" altLang="en-US" sz="1800" b="0" i="0" u="none" strike="noStrike" kern="1200" cap="none" spc="0" normalizeH="0" baseline="0" noProof="0" dirty="0">
              <a:ln>
                <a:noFill/>
              </a:ln>
              <a:solidFill>
                <a:prstClr val="black"/>
              </a:solidFill>
              <a:effectLst/>
              <a:uLnTx/>
              <a:uFillTx/>
              <a:latin typeface="Arial Black" panose="020B0A04020102020204" pitchFamily="34" charset="0"/>
              <a:ea typeface="方正兰亭细黑_GBK"/>
              <a:cs typeface="方正兰亭细黑_GBK"/>
            </a:endParaRPr>
          </a:p>
        </p:txBody>
      </p:sp>
      <p:pic>
        <p:nvPicPr>
          <p:cNvPr id="13" name="图片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205" y="3827777"/>
            <a:ext cx="1076507" cy="104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8411" y="3864496"/>
            <a:ext cx="1103921" cy="110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6205" y="5007267"/>
            <a:ext cx="1174369" cy="109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7633" y="5039132"/>
            <a:ext cx="1219859" cy="11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3"/>
          <p:cNvSpPr>
            <a:spLocks noChangeArrowheads="1"/>
          </p:cNvSpPr>
          <p:nvPr/>
        </p:nvSpPr>
        <p:spPr bwMode="auto">
          <a:xfrm>
            <a:off x="5005169" y="617300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Black" panose="020B0A04020102020204" pitchFamily="34" charset="0"/>
                <a:ea typeface="方正兰亭细黑_GBK"/>
                <a:cs typeface="方正兰亭细黑_GBK"/>
              </a:rPr>
              <a:t>ICPC </a:t>
            </a:r>
            <a:endParaRPr kumimoji="0" lang="zh-CN" altLang="en-US" sz="1800" b="0" i="0" u="none" strike="noStrike" kern="1200" cap="none" spc="0" normalizeH="0" baseline="0" noProof="0" dirty="0">
              <a:ln>
                <a:noFill/>
              </a:ln>
              <a:solidFill>
                <a:prstClr val="black"/>
              </a:solidFill>
              <a:effectLst/>
              <a:uLnTx/>
              <a:uFillTx/>
              <a:latin typeface="Arial Black" panose="020B0A04020102020204" pitchFamily="34" charset="0"/>
              <a:ea typeface="方正兰亭细黑_GBK"/>
              <a:cs typeface="方正兰亭细黑_GBK"/>
            </a:endParaRPr>
          </a:p>
        </p:txBody>
      </p:sp>
      <p:pic>
        <p:nvPicPr>
          <p:cNvPr id="18" name="图片 3"/>
          <p:cNvPicPr>
            <a:picLocks noChangeAspect="1"/>
          </p:cNvPicPr>
          <p:nvPr/>
        </p:nvPicPr>
        <p:blipFill>
          <a:blip r:embed="rId12"/>
          <a:stretch>
            <a:fillRect/>
          </a:stretch>
        </p:blipFill>
        <p:spPr>
          <a:xfrm>
            <a:off x="9137312" y="5009274"/>
            <a:ext cx="2965053" cy="1321859"/>
          </a:xfrm>
          <a:prstGeom prst="rect">
            <a:avLst/>
          </a:prstGeom>
        </p:spPr>
      </p:pic>
      <p:sp>
        <p:nvSpPr>
          <p:cNvPr id="19" name="TextBox 23"/>
          <p:cNvSpPr txBox="1"/>
          <p:nvPr/>
        </p:nvSpPr>
        <p:spPr>
          <a:xfrm>
            <a:off x="5985833" y="3956551"/>
            <a:ext cx="3260636" cy="2246769"/>
          </a:xfrm>
          <a:prstGeom prst="rect">
            <a:avLst/>
          </a:prstGeom>
          <a:noFill/>
          <a:ln w="25400">
            <a:solidFill>
              <a:srgbClr val="0033CC"/>
            </a:solidFill>
          </a:ln>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a:ea typeface="黑体"/>
                <a:cs typeface="Calibri" panose="020F0502020204030204" pitchFamily="34" charset="0"/>
              </a:rPr>
              <a:t>Commercial Ge crystal;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Structure machining;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Li-drift and B-implanted;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Home-made ASIC </a:t>
            </a:r>
            <a:r>
              <a:rPr kumimoji="0" lang="en-US" sz="2000" b="0" i="0" u="none" strike="noStrike" kern="1200" cap="none" spc="0" normalizeH="0" baseline="0" noProof="0" dirty="0" err="1">
                <a:ln>
                  <a:noFill/>
                </a:ln>
                <a:solidFill>
                  <a:srgbClr val="FF0000"/>
                </a:solidFill>
                <a:effectLst/>
                <a:uLnTx/>
                <a:uFillTx/>
                <a:latin typeface="Calibri"/>
                <a:ea typeface="黑体"/>
                <a:cs typeface="Calibri" panose="020F0502020204030204" pitchFamily="34" charset="0"/>
              </a:rPr>
              <a:t>PreAmp</a:t>
            </a: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Underground EF-Cu;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Underground</a:t>
            </a:r>
            <a:r>
              <a:rPr kumimoji="0" lang="en-US" sz="2000" b="0" i="0" u="none" strike="noStrike" kern="1200" cap="none" spc="0" normalizeH="0" baseline="0" noProof="0" dirty="0">
                <a:ln>
                  <a:noFill/>
                </a:ln>
                <a:solidFill>
                  <a:srgbClr val="0000FF"/>
                </a:solidFill>
                <a:effectLst/>
                <a:uLnTx/>
                <a:uFillTx/>
                <a:latin typeface="Calibri"/>
                <a:ea typeface="黑体"/>
                <a:cs typeface="Calibri" panose="020F0502020204030204" pitchFamily="34" charset="0"/>
              </a:rPr>
              <a:t> </a:t>
            </a: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assemble;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Calibri"/>
                <a:ea typeface="黑体"/>
                <a:cs typeface="Calibri" panose="020F0502020204030204" pitchFamily="34" charset="0"/>
              </a:rPr>
              <a:t>Underground testing…</a:t>
            </a:r>
          </a:p>
        </p:txBody>
      </p:sp>
      <p:pic>
        <p:nvPicPr>
          <p:cNvPr id="21" name="图片 20"/>
          <p:cNvPicPr>
            <a:picLocks noChangeAspect="1"/>
          </p:cNvPicPr>
          <p:nvPr/>
        </p:nvPicPr>
        <p:blipFill>
          <a:blip r:embed="rId13"/>
          <a:stretch>
            <a:fillRect/>
          </a:stretch>
        </p:blipFill>
        <p:spPr>
          <a:xfrm>
            <a:off x="11315201" y="241287"/>
            <a:ext cx="698854" cy="648072"/>
          </a:xfrm>
          <a:prstGeom prst="rect">
            <a:avLst/>
          </a:prstGeom>
        </p:spPr>
      </p:pic>
      <p:pic>
        <p:nvPicPr>
          <p:cNvPr id="22" name="图片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25759" y="916448"/>
            <a:ext cx="690659" cy="287775"/>
          </a:xfrm>
          <a:prstGeom prst="rect">
            <a:avLst/>
          </a:prstGeom>
        </p:spPr>
      </p:pic>
    </p:spTree>
    <p:extLst>
      <p:ext uri="{BB962C8B-B14F-4D97-AF65-F5344CB8AC3E}">
        <p14:creationId xmlns:p14="http://schemas.microsoft.com/office/powerpoint/2010/main" val="3944245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Ge_pulle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60" y="3146572"/>
            <a:ext cx="1731421" cy="23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Ge_pulle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560" y="3164500"/>
            <a:ext cx="1757070" cy="236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E:\2013年\实验记录\拉晶实验\2013.05.14\IMG_1690.JPG"/>
          <p:cNvPicPr>
            <a:picLocks noChangeAspect="1" noChangeArrowheads="1"/>
          </p:cNvPicPr>
          <p:nvPr/>
        </p:nvPicPr>
        <p:blipFill>
          <a:blip r:embed="rId5">
            <a:extLst>
              <a:ext uri="{28A0092B-C50C-407E-A947-70E740481C1C}">
                <a14:useLocalDpi xmlns:a14="http://schemas.microsoft.com/office/drawing/2010/main" val="0"/>
              </a:ext>
            </a:extLst>
          </a:blip>
          <a:srcRect t="4454" b="22192"/>
          <a:stretch>
            <a:fillRect/>
          </a:stretch>
        </p:blipFill>
        <p:spPr bwMode="auto">
          <a:xfrm>
            <a:off x="4409900" y="3166422"/>
            <a:ext cx="3135573" cy="213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530019"/>
            <a:ext cx="4061630" cy="132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02783" y="3120056"/>
            <a:ext cx="4589217" cy="36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7141" y="5342884"/>
            <a:ext cx="3386987" cy="13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黑体"/>
              <a:cs typeface="+mn-cs"/>
            </a:endParaRPr>
          </a:p>
        </p:txBody>
      </p:sp>
      <p:sp>
        <p:nvSpPr>
          <p:cNvPr id="10" name="文本框 9">
            <a:extLst>
              <a:ext uri="{FF2B5EF4-FFF2-40B4-BE49-F238E27FC236}">
                <a16:creationId xmlns:a16="http://schemas.microsoft.com/office/drawing/2014/main" id="{3B268686-E325-47B7-ADEE-D4647F7111DE}"/>
              </a:ext>
            </a:extLst>
          </p:cNvPr>
          <p:cNvSpPr txBox="1"/>
          <p:nvPr/>
        </p:nvSpPr>
        <p:spPr>
          <a:xfrm>
            <a:off x="335360" y="1247241"/>
            <a:ext cx="4226123" cy="1545038"/>
          </a:xfrm>
          <a:prstGeom prst="rect">
            <a:avLst/>
          </a:prstGeom>
          <a:noFill/>
        </p:spPr>
        <p:txBody>
          <a:bodyPr wrap="square" rtlCol="0">
            <a:spAutoFit/>
          </a:bodyPr>
          <a:lstStyle/>
          <a:p>
            <a:pPr marL="342900" marR="0" lvl="0" indent="-342900" algn="l" defTabSz="914400" rtl="0" eaLnBrk="1" fontAlgn="auto" latinLnBrk="0" hangingPunct="1">
              <a:lnSpc>
                <a:spcPct val="120000"/>
              </a:lnSpc>
              <a:buClr>
                <a:srgbClr val="0093AD"/>
              </a:buClr>
              <a:buSzTx/>
              <a:buFont typeface="Wingdings" panose="05000000000000000000" pitchFamily="2" charset="2"/>
              <a:buChar char="n"/>
              <a:tabLst/>
              <a:defRPr/>
            </a:pPr>
            <a:r>
              <a:rPr kumimoji="1"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Long-term work to grow Ge crystal at ground Lab by CDEX group;</a:t>
            </a:r>
          </a:p>
          <a:p>
            <a:pPr marL="342900" marR="0" lvl="0" indent="-342900" algn="l" defTabSz="914400" rtl="0" eaLnBrk="1" fontAlgn="auto" latinLnBrk="0" hangingPunct="1">
              <a:lnSpc>
                <a:spcPct val="120000"/>
              </a:lnSpc>
              <a:buClr>
                <a:srgbClr val="0093AD"/>
              </a:buClr>
              <a:buSzTx/>
              <a:buFont typeface="Wingdings" panose="05000000000000000000" pitchFamily="2" charset="2"/>
              <a:buChar char="n"/>
              <a:tabLst/>
              <a:defRPr/>
            </a:pPr>
            <a:r>
              <a:rPr kumimoji="1"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Ge crystal growth and detector fabrication at CJPL </a:t>
            </a:r>
            <a:r>
              <a:rPr kumimoji="1" lang="en-US" altLang="zh-CN" sz="2000" b="1" i="0" u="none" strike="noStrike" kern="1200" cap="none" spc="0" normalizeH="0" baseline="0" noProof="0" dirty="0">
                <a:ln>
                  <a:noFill/>
                </a:ln>
                <a:effectLst/>
                <a:uLnTx/>
                <a:uFillTx/>
                <a:latin typeface="Calibri" panose="020F0502020204030204" pitchFamily="34" charset="0"/>
                <a:ea typeface="黑体" panose="02010609060101010101" pitchFamily="49" charset="-122"/>
                <a:cs typeface="Calibri" panose="020F0502020204030204" pitchFamily="34" charset="0"/>
              </a:rPr>
              <a:t>funded</a:t>
            </a:r>
            <a:r>
              <a:rPr kumimoji="1"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a:t>
            </a:r>
            <a:endParaRPr kumimoji="1" lang="zh-CN" altLang="en-US" sz="20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2" name="标题 2"/>
          <p:cNvSpPr txBox="1">
            <a:spLocks/>
          </p:cNvSpPr>
          <p:nvPr/>
        </p:nvSpPr>
        <p:spPr>
          <a:xfrm>
            <a:off x="554895" y="78502"/>
            <a:ext cx="10728406" cy="10790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00CC"/>
                </a:solidFill>
                <a:latin typeface="黑体" panose="02010609060101010101" pitchFamily="49" charset="-122"/>
                <a:ea typeface="黑体" panose="02010609060101010101" pitchFamily="49"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48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rPr>
              <a:t>Ge Crystal Growth </a:t>
            </a:r>
            <a:endParaRPr kumimoji="0" lang="zh-CN" altLang="en-US" sz="48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endParaRPr>
          </a:p>
        </p:txBody>
      </p:sp>
      <p:pic>
        <p:nvPicPr>
          <p:cNvPr id="2" name="图片 1">
            <a:extLst>
              <a:ext uri="{FF2B5EF4-FFF2-40B4-BE49-F238E27FC236}">
                <a16:creationId xmlns:a16="http://schemas.microsoft.com/office/drawing/2014/main" id="{09274843-E7DD-FB4D-0E95-F09CCA86E2DE}"/>
              </a:ext>
            </a:extLst>
          </p:cNvPr>
          <p:cNvPicPr>
            <a:picLocks noChangeAspect="1"/>
          </p:cNvPicPr>
          <p:nvPr/>
        </p:nvPicPr>
        <p:blipFill rotWithShape="1">
          <a:blip r:embed="rId9"/>
          <a:srcRect l="46018" t="16671"/>
          <a:stretch/>
        </p:blipFill>
        <p:spPr>
          <a:xfrm>
            <a:off x="4799262" y="1171907"/>
            <a:ext cx="3135573" cy="2134787"/>
          </a:xfrm>
          <a:prstGeom prst="rect">
            <a:avLst/>
          </a:prstGeom>
        </p:spPr>
      </p:pic>
      <p:pic>
        <p:nvPicPr>
          <p:cNvPr id="4" name="图片 1">
            <a:extLst>
              <a:ext uri="{FF2B5EF4-FFF2-40B4-BE49-F238E27FC236}">
                <a16:creationId xmlns:a16="http://schemas.microsoft.com/office/drawing/2014/main" id="{F360D548-3D48-7F14-3609-4F55C061BDC6}"/>
              </a:ext>
            </a:extLst>
          </p:cNvPr>
          <p:cNvPicPr>
            <a:picLocks noChangeAspect="1"/>
          </p:cNvPicPr>
          <p:nvPr/>
        </p:nvPicPr>
        <p:blipFill rotWithShape="1">
          <a:blip r:embed="rId10"/>
          <a:srcRect r="48536"/>
          <a:stretch/>
        </p:blipFill>
        <p:spPr>
          <a:xfrm>
            <a:off x="8672467" y="1171907"/>
            <a:ext cx="2610834" cy="2134788"/>
          </a:xfrm>
          <a:prstGeom prst="rect">
            <a:avLst/>
          </a:prstGeom>
        </p:spPr>
      </p:pic>
      <p:cxnSp>
        <p:nvCxnSpPr>
          <p:cNvPr id="6" name="直线箭头连接符 5">
            <a:extLst>
              <a:ext uri="{FF2B5EF4-FFF2-40B4-BE49-F238E27FC236}">
                <a16:creationId xmlns:a16="http://schemas.microsoft.com/office/drawing/2014/main" id="{F30C23A9-8E47-B9D9-42A0-D7B360315C3A}"/>
              </a:ext>
            </a:extLst>
          </p:cNvPr>
          <p:cNvCxnSpPr>
            <a:stCxn id="2" idx="3"/>
            <a:endCxn id="4" idx="1"/>
          </p:cNvCxnSpPr>
          <p:nvPr/>
        </p:nvCxnSpPr>
        <p:spPr>
          <a:xfrm>
            <a:off x="7934835" y="2239301"/>
            <a:ext cx="7376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0568F596-EB25-84F6-8131-E378DCE0DBF9}"/>
              </a:ext>
            </a:extLst>
          </p:cNvPr>
          <p:cNvSpPr txBox="1"/>
          <p:nvPr/>
        </p:nvSpPr>
        <p:spPr>
          <a:xfrm>
            <a:off x="9522518" y="933818"/>
            <a:ext cx="1274964" cy="338554"/>
          </a:xfrm>
          <a:prstGeom prst="rect">
            <a:avLst/>
          </a:prstGeom>
          <a:noFill/>
        </p:spPr>
        <p:txBody>
          <a:bodyPr wrap="none" rtlCol="0">
            <a:spAutoFit/>
          </a:bodyPr>
          <a:lstStyle/>
          <a:p>
            <a:r>
              <a:rPr kumimoji="1" lang="en-US" altLang="zh-CN" sz="1600" dirty="0"/>
              <a:t>underground</a:t>
            </a:r>
            <a:endParaRPr kumimoji="1" lang="zh-CN" altLang="en-US" sz="1600" dirty="0"/>
          </a:p>
        </p:txBody>
      </p:sp>
      <p:sp>
        <p:nvSpPr>
          <p:cNvPr id="8" name="文本框 7">
            <a:extLst>
              <a:ext uri="{FF2B5EF4-FFF2-40B4-BE49-F238E27FC236}">
                <a16:creationId xmlns:a16="http://schemas.microsoft.com/office/drawing/2014/main" id="{054327F4-5A43-C0AB-8F6C-C4CBA5FC261C}"/>
              </a:ext>
            </a:extLst>
          </p:cNvPr>
          <p:cNvSpPr txBox="1"/>
          <p:nvPr/>
        </p:nvSpPr>
        <p:spPr>
          <a:xfrm>
            <a:off x="5729566" y="927441"/>
            <a:ext cx="1442896" cy="338554"/>
          </a:xfrm>
          <a:prstGeom prst="rect">
            <a:avLst/>
          </a:prstGeom>
          <a:noFill/>
        </p:spPr>
        <p:txBody>
          <a:bodyPr wrap="none" rtlCol="0">
            <a:spAutoFit/>
          </a:bodyPr>
          <a:lstStyle/>
          <a:p>
            <a:r>
              <a:rPr kumimoji="1" lang="en-US" altLang="zh-CN" sz="1600" dirty="0"/>
              <a:t>On the ground </a:t>
            </a:r>
            <a:endParaRPr kumimoji="1" lang="zh-CN" altLang="en-US" sz="1600" dirty="0"/>
          </a:p>
        </p:txBody>
      </p:sp>
    </p:spTree>
    <p:extLst>
      <p:ext uri="{BB962C8B-B14F-4D97-AF65-F5344CB8AC3E}">
        <p14:creationId xmlns:p14="http://schemas.microsoft.com/office/powerpoint/2010/main" val="11053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3B268686-E325-47B7-ADEE-D4647F7111DE}"/>
              </a:ext>
            </a:extLst>
          </p:cNvPr>
          <p:cNvSpPr txBox="1"/>
          <p:nvPr/>
        </p:nvSpPr>
        <p:spPr>
          <a:xfrm>
            <a:off x="451769" y="1296688"/>
            <a:ext cx="11305256"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1200"/>
              </a:spcAft>
              <a:buClr>
                <a:srgbClr val="FF0000"/>
              </a:buClr>
              <a:buSzTx/>
              <a:buFont typeface="Wingdings" panose="05000000000000000000" pitchFamily="2" charset="2"/>
              <a:buChar char="n"/>
              <a:tabLst/>
              <a:defRPr/>
            </a:pP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200kg </a:t>
            </a:r>
            <a:r>
              <a:rPr kumimoji="1" lang="en-US" altLang="zh-CN" sz="2400" b="0" i="0" u="none" strike="noStrike" kern="1200" cap="none" spc="0" normalizeH="0" baseline="3000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76</a:t>
            </a: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Ge (&gt;86%) stored at CJPL, half from Russia and half from China. </a:t>
            </a:r>
          </a:p>
          <a:p>
            <a:pPr marL="342900" marR="0" lvl="0" indent="-342900" algn="l" defTabSz="914400" rtl="0" eaLnBrk="1" fontAlgn="auto" latinLnBrk="0" hangingPunct="1">
              <a:lnSpc>
                <a:spcPct val="100000"/>
              </a:lnSpc>
              <a:spcBef>
                <a:spcPts val="1200"/>
              </a:spcBef>
              <a:spcAft>
                <a:spcPts val="1200"/>
              </a:spcAft>
              <a:buClr>
                <a:srgbClr val="FF0000"/>
              </a:buClr>
              <a:buSzTx/>
              <a:buFont typeface="Wingdings" panose="05000000000000000000" pitchFamily="2" charset="2"/>
              <a:buChar char="n"/>
              <a:tabLst/>
              <a:defRPr/>
            </a:pP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CDEX has the largest amount of </a:t>
            </a:r>
            <a:r>
              <a:rPr kumimoji="1" lang="en-US" altLang="zh-CN" sz="2400" b="0" i="0" u="none" strike="noStrike" kern="1200" cap="none" spc="0" normalizeH="0" baseline="3000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76</a:t>
            </a: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GeO</a:t>
            </a:r>
            <a:r>
              <a:rPr kumimoji="1" lang="en-US" altLang="zh-CN" sz="2400" b="0" i="0" u="none" strike="noStrike" kern="1200" cap="none" spc="0" normalizeH="0" baseline="-2500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2</a:t>
            </a: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 powder in hand now in the world.</a:t>
            </a:r>
          </a:p>
          <a:p>
            <a:pPr marL="342900" marR="0" lvl="0" indent="-342900" algn="l" defTabSz="914400" rtl="0" eaLnBrk="1" fontAlgn="auto" latinLnBrk="0" hangingPunct="1">
              <a:lnSpc>
                <a:spcPct val="100000"/>
              </a:lnSpc>
              <a:spcBef>
                <a:spcPts val="1200"/>
              </a:spcBef>
              <a:spcAft>
                <a:spcPts val="1200"/>
              </a:spcAft>
              <a:buClr>
                <a:srgbClr val="FF0000"/>
              </a:buClr>
              <a:buSzTx/>
              <a:buFont typeface="Wingdings" panose="05000000000000000000" pitchFamily="2" charset="2"/>
              <a:buChar char="n"/>
              <a:tabLst/>
              <a:defRPr/>
            </a:pP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The mass production power (Hundreds of kg each year) of enriched </a:t>
            </a:r>
            <a:r>
              <a:rPr kumimoji="1" lang="en-US" altLang="zh-CN" sz="2400" b="0" i="0" u="none" strike="noStrike" kern="1200" cap="none" spc="0" normalizeH="0" baseline="3000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76</a:t>
            </a: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Ge material has been setup in China and it is </a:t>
            </a:r>
            <a:r>
              <a:rPr kumimoji="1" lang="en-US" altLang="zh-CN" sz="2400" b="0"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rPr>
              <a:t>an important contribution to International </a:t>
            </a:r>
            <a:r>
              <a:rPr kumimoji="1" lang="en-US" altLang="zh-CN" sz="2400" b="0" i="0" u="none" strike="noStrike" kern="1200" cap="none" spc="0" normalizeH="0" baseline="3000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rPr>
              <a:t>76</a:t>
            </a:r>
            <a:r>
              <a:rPr kumimoji="1" lang="en-US" altLang="zh-CN" sz="2400" b="0"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Calibri" panose="020F0502020204030204" pitchFamily="34" charset="0"/>
              </a:rPr>
              <a:t>Ge 0νββ </a:t>
            </a:r>
            <a:r>
              <a:rPr kumimoji="1" lang="en-US" altLang="zh-CN" sz="24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experiment community.</a:t>
            </a:r>
          </a:p>
        </p:txBody>
      </p:sp>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8263" r="9837"/>
          <a:stretch/>
        </p:blipFill>
        <p:spPr>
          <a:xfrm>
            <a:off x="4898507" y="4267800"/>
            <a:ext cx="2611010" cy="2391067"/>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33201" b="9051"/>
          <a:stretch/>
        </p:blipFill>
        <p:spPr>
          <a:xfrm>
            <a:off x="7616913" y="4284646"/>
            <a:ext cx="4239396" cy="239343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3" y="4257906"/>
            <a:ext cx="4349048" cy="2549323"/>
          </a:xfrm>
          <a:prstGeom prst="rect">
            <a:avLst/>
          </a:prstGeom>
        </p:spPr>
      </p:pic>
      <p:sp>
        <p:nvSpPr>
          <p:cNvPr id="7" name="标题 2"/>
          <p:cNvSpPr txBox="1">
            <a:spLocks/>
          </p:cNvSpPr>
          <p:nvPr/>
        </p:nvSpPr>
        <p:spPr>
          <a:xfrm>
            <a:off x="442063" y="78502"/>
            <a:ext cx="10841238" cy="10790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00CC"/>
                </a:solidFill>
                <a:latin typeface="黑体" panose="02010609060101010101" pitchFamily="49" charset="-122"/>
                <a:ea typeface="黑体" panose="02010609060101010101" pitchFamily="49"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42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rPr>
              <a:t>Securing Enriched Ge Material Supply </a:t>
            </a:r>
            <a:endParaRPr kumimoji="0" lang="zh-CN" altLang="en-US" sz="42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endParaRPr>
          </a:p>
        </p:txBody>
      </p:sp>
      <p:sp>
        <p:nvSpPr>
          <p:cNvPr id="3" name="灯片编号占位符 2">
            <a:extLst>
              <a:ext uri="{FF2B5EF4-FFF2-40B4-BE49-F238E27FC236}">
                <a16:creationId xmlns:a16="http://schemas.microsoft.com/office/drawing/2014/main" id="{7C47075E-2AB8-A971-E8B0-0AC369115C81}"/>
              </a:ext>
            </a:extLst>
          </p:cNvPr>
          <p:cNvSpPr txBox="1">
            <a:spLocks/>
          </p:cNvSpPr>
          <p:nvPr/>
        </p:nvSpPr>
        <p:spPr>
          <a:xfrm>
            <a:off x="9347200" y="6442104"/>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z="1200" smtClean="0">
                <a:solidFill>
                  <a:prstClr val="black">
                    <a:tint val="75000"/>
                  </a:prstClr>
                </a:solidFill>
                <a:latin typeface="Calibri"/>
                <a:ea typeface="黑体"/>
              </a:rPr>
              <a:pPr algn="r"/>
              <a:t>23</a:t>
            </a:fld>
            <a:endParaRPr lang="zh-CN" altLang="en-US" sz="1200" dirty="0">
              <a:solidFill>
                <a:prstClr val="black">
                  <a:tint val="75000"/>
                </a:prstClr>
              </a:solidFill>
              <a:latin typeface="Calibri"/>
              <a:ea typeface="黑体"/>
            </a:endParaRPr>
          </a:p>
        </p:txBody>
      </p:sp>
    </p:spTree>
    <p:extLst>
      <p:ext uri="{BB962C8B-B14F-4D97-AF65-F5344CB8AC3E}">
        <p14:creationId xmlns:p14="http://schemas.microsoft.com/office/powerpoint/2010/main" val="2966395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95400" y="1502061"/>
            <a:ext cx="10587901" cy="1969767"/>
          </a:xfrm>
        </p:spPr>
        <p:txBody>
          <a:bodyPr>
            <a:noAutofit/>
          </a:bodyPr>
          <a:lstStyle/>
          <a:p>
            <a:pPr marL="233888" indent="-342900">
              <a:lnSpc>
                <a:spcPct val="100000"/>
              </a:lnSpc>
              <a:buClr>
                <a:srgbClr val="FF0000"/>
              </a:buClr>
              <a:buFont typeface="Wingdings" panose="05000000000000000000" pitchFamily="2" charset="2"/>
              <a:buChar char="p"/>
            </a:pPr>
            <a:r>
              <a:rPr lang="en-US" altLang="zh-CN" dirty="0">
                <a:latin typeface="+mn-lt"/>
              </a:rPr>
              <a:t>The first Ge+ASIC+LN</a:t>
            </a:r>
            <a:r>
              <a:rPr lang="en-US" altLang="zh-CN" baseline="-25000" dirty="0">
                <a:latin typeface="+mn-lt"/>
              </a:rPr>
              <a:t>2</a:t>
            </a:r>
            <a:r>
              <a:rPr lang="en-US" altLang="zh-CN" dirty="0">
                <a:latin typeface="+mn-lt"/>
              </a:rPr>
              <a:t> detector in the world:</a:t>
            </a:r>
          </a:p>
          <a:p>
            <a:pPr marL="0" indent="0">
              <a:lnSpc>
                <a:spcPct val="100000"/>
              </a:lnSpc>
              <a:buClr>
                <a:srgbClr val="FF0000"/>
              </a:buClr>
              <a:buNone/>
            </a:pPr>
            <a:r>
              <a:rPr lang="en-US" altLang="zh-CN" dirty="0">
                <a:latin typeface="+mn-lt"/>
              </a:rPr>
              <a:t>      </a:t>
            </a:r>
            <a:r>
              <a:rPr lang="en-US" altLang="zh-CN" dirty="0">
                <a:solidFill>
                  <a:srgbClr val="FF0000"/>
                </a:solidFill>
                <a:latin typeface="+mn-lt"/>
              </a:rPr>
              <a:t>500g Ge </a:t>
            </a:r>
            <a:r>
              <a:rPr lang="en-US" altLang="zh-CN" dirty="0">
                <a:latin typeface="+mn-lt"/>
              </a:rPr>
              <a:t>+</a:t>
            </a:r>
            <a:r>
              <a:rPr lang="en-US" altLang="zh-CN" dirty="0">
                <a:solidFill>
                  <a:srgbClr val="FF0000"/>
                </a:solidFill>
                <a:latin typeface="+mn-lt"/>
              </a:rPr>
              <a:t> home-made CMOS ASIC preamp immersed into LN</a:t>
            </a:r>
            <a:r>
              <a:rPr lang="en-US" altLang="zh-CN" baseline="-25000" dirty="0">
                <a:solidFill>
                  <a:srgbClr val="FF0000"/>
                </a:solidFill>
                <a:latin typeface="+mn-lt"/>
              </a:rPr>
              <a:t>2</a:t>
            </a:r>
            <a:endParaRPr lang="en-US" altLang="zh-CN" dirty="0">
              <a:latin typeface="+mn-lt"/>
            </a:endParaRPr>
          </a:p>
          <a:p>
            <a:pPr marL="233888" indent="-342900">
              <a:lnSpc>
                <a:spcPct val="100000"/>
              </a:lnSpc>
              <a:spcBef>
                <a:spcPts val="2400"/>
              </a:spcBef>
              <a:buClr>
                <a:srgbClr val="FF0000"/>
              </a:buClr>
              <a:buFont typeface="Wingdings" panose="05000000000000000000" pitchFamily="2" charset="2"/>
              <a:buChar char="p"/>
            </a:pPr>
            <a:r>
              <a:rPr lang="en-US" altLang="zh-CN" dirty="0">
                <a:latin typeface="+mn-lt"/>
              </a:rPr>
              <a:t>Works with expected performance!</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40A86-DCB0-4F28-AE5A-31B4CFAE2DDC}" type="slidenum">
              <a:rPr kumimoji="0" lang="zh-CN" altLang="en-US" sz="675" b="0" i="0" u="none" strike="noStrike" kern="1200" cap="none" spc="0" normalizeH="0" baseline="0" noProof="0" smtClean="0">
                <a:ln>
                  <a:noFill/>
                </a:ln>
                <a:solidFill>
                  <a:srgbClr val="000000"/>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675" b="0" i="0" u="none" strike="noStrike" kern="1200" cap="none" spc="0" normalizeH="0" baseline="0" noProof="0">
              <a:ln>
                <a:noFill/>
              </a:ln>
              <a:solidFill>
                <a:srgbClr val="000000"/>
              </a:solidFill>
              <a:effectLst/>
              <a:uLnTx/>
              <a:uFillTx/>
              <a:latin typeface="Calibri"/>
              <a:ea typeface="黑体"/>
              <a:cs typeface="+mn-cs"/>
            </a:endParaRPr>
          </a:p>
        </p:txBody>
      </p:sp>
      <p:sp>
        <p:nvSpPr>
          <p:cNvPr id="5" name="文本框 4"/>
          <p:cNvSpPr txBox="1"/>
          <p:nvPr/>
        </p:nvSpPr>
        <p:spPr>
          <a:xfrm>
            <a:off x="1000835" y="6356358"/>
            <a:ext cx="30555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黑体"/>
                <a:cs typeface="Calibri" panose="020F0502020204030204" pitchFamily="34" charset="0"/>
              </a:rPr>
              <a:t>Fabricated and Tested in CJPL-I</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黑体"/>
              <a:cs typeface="Calibri" panose="020F0502020204030204" pitchFamily="34" charset="0"/>
            </a:endParaRPr>
          </a:p>
        </p:txBody>
      </p:sp>
      <p:grpSp>
        <p:nvGrpSpPr>
          <p:cNvPr id="6" name="Group 5"/>
          <p:cNvGrpSpPr/>
          <p:nvPr/>
        </p:nvGrpSpPr>
        <p:grpSpPr>
          <a:xfrm>
            <a:off x="8203948" y="4337199"/>
            <a:ext cx="3868438" cy="2310615"/>
            <a:chOff x="344603" y="2782197"/>
            <a:chExt cx="4485873" cy="3141050"/>
          </a:xfrm>
        </p:grpSpPr>
        <p:pic>
          <p:nvPicPr>
            <p:cNvPr id="13" name="内容占位符 3">
              <a:extLst>
                <a:ext uri="{FF2B5EF4-FFF2-40B4-BE49-F238E27FC236}">
                  <a16:creationId xmlns:a16="http://schemas.microsoft.com/office/drawing/2014/main" id="{49C6E7BE-CA8F-408F-9376-F24C13602451}"/>
                </a:ext>
              </a:extLst>
            </p:cNvPr>
            <p:cNvPicPr>
              <a:picLocks/>
            </p:cNvPicPr>
            <p:nvPr/>
          </p:nvPicPr>
          <p:blipFill>
            <a:blip r:embed="rId3"/>
            <a:stretch>
              <a:fillRect/>
            </a:stretch>
          </p:blipFill>
          <p:spPr>
            <a:xfrm>
              <a:off x="344603" y="2782197"/>
              <a:ext cx="4291706" cy="2640539"/>
            </a:xfrm>
            <a:prstGeom prst="rect">
              <a:avLst/>
            </a:prstGeom>
            <a:ln>
              <a:noFill/>
            </a:ln>
          </p:spPr>
        </p:pic>
        <p:sp>
          <p:nvSpPr>
            <p:cNvPr id="14" name="矩形 79">
              <a:extLst>
                <a:ext uri="{FF2B5EF4-FFF2-40B4-BE49-F238E27FC236}">
                  <a16:creationId xmlns:a16="http://schemas.microsoft.com/office/drawing/2014/main" id="{480BB20B-0337-47FE-89F4-56B868E255E5}"/>
                </a:ext>
              </a:extLst>
            </p:cNvPr>
            <p:cNvSpPr/>
            <p:nvPr/>
          </p:nvSpPr>
          <p:spPr>
            <a:xfrm>
              <a:off x="735963" y="5531729"/>
              <a:ext cx="4094513" cy="391518"/>
            </a:xfrm>
            <a:prstGeom prst="rect">
              <a:avLst/>
            </a:prstGeom>
          </p:spPr>
          <p:txBody>
            <a:bodyPr wrap="square">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Background spectrum @CJPL</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黑体"/>
                <a:cs typeface="Calibri" panose="020F0502020204030204" pitchFamily="34" charset="0"/>
              </a:endParaRPr>
            </a:p>
          </p:txBody>
        </p:sp>
        <p:sp>
          <p:nvSpPr>
            <p:cNvPr id="15" name="文本框 75">
              <a:extLst>
                <a:ext uri="{FF2B5EF4-FFF2-40B4-BE49-F238E27FC236}">
                  <a16:creationId xmlns:a16="http://schemas.microsoft.com/office/drawing/2014/main" id="{D1711FC6-E87A-48FE-B306-09F3AD343F13}"/>
                </a:ext>
              </a:extLst>
            </p:cNvPr>
            <p:cNvSpPr txBox="1"/>
            <p:nvPr/>
          </p:nvSpPr>
          <p:spPr>
            <a:xfrm>
              <a:off x="1892241" y="2924942"/>
              <a:ext cx="2546878" cy="617624"/>
            </a:xfrm>
            <a:prstGeom prst="rect">
              <a:avLst/>
            </a:prstGeom>
            <a:noFill/>
            <a:ln>
              <a:solidFill>
                <a:srgbClr val="00478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0000"/>
                  </a:solidFill>
                  <a:effectLst/>
                  <a:uLnTx/>
                  <a:uFillTx/>
                  <a:latin typeface="Arial" panose="020B0604020202020204" pitchFamily="34" charset="0"/>
                  <a:ea typeface="黑体"/>
                  <a:cs typeface="Arial" panose="020B0604020202020204" pitchFamily="34" charset="0"/>
                </a:rPr>
                <a:t>201712 T1  (3.15d)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FF"/>
                  </a:solidFill>
                  <a:effectLst/>
                  <a:uLnTx/>
                  <a:uFillTx/>
                  <a:latin typeface="Arial" panose="020B0604020202020204" pitchFamily="34" charset="0"/>
                  <a:ea typeface="黑体"/>
                  <a:cs typeface="Arial" panose="020B0604020202020204" pitchFamily="34" charset="0"/>
                </a:rPr>
                <a:t>201809 T1  (8.83d)</a:t>
              </a:r>
              <a:endParaRPr kumimoji="0" lang="zh-CN" altLang="en-US" sz="1400" b="0" i="0" u="none" strike="noStrike" kern="1200" cap="none" spc="0" normalizeH="0" baseline="0" noProof="0" dirty="0">
                <a:ln>
                  <a:noFill/>
                </a:ln>
                <a:solidFill>
                  <a:srgbClr val="0000FF"/>
                </a:solidFill>
                <a:effectLst/>
                <a:uLnTx/>
                <a:uFillTx/>
                <a:latin typeface="Arial" panose="020B0604020202020204" pitchFamily="34" charset="0"/>
                <a:ea typeface="黑体"/>
                <a:cs typeface="Arial" panose="020B0604020202020204" pitchFamily="34" charset="0"/>
              </a:endParaRPr>
            </a:p>
          </p:txBody>
        </p:sp>
        <p:sp>
          <p:nvSpPr>
            <p:cNvPr id="16" name="TextBox 15"/>
            <p:cNvSpPr txBox="1"/>
            <p:nvPr/>
          </p:nvSpPr>
          <p:spPr>
            <a:xfrm>
              <a:off x="803555" y="3590452"/>
              <a:ext cx="1871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anose="020F0502020204030204" pitchFamily="34" charset="0"/>
                  <a:ea typeface="黑体"/>
                  <a:cs typeface="Calibri" panose="020F0502020204030204" pitchFamily="34" charset="0"/>
                </a:rPr>
                <a:t>threshold ~300eV</a:t>
              </a:r>
            </a:p>
          </p:txBody>
        </p:sp>
        <p:sp>
          <p:nvSpPr>
            <p:cNvPr id="17" name="TextBox 16"/>
            <p:cNvSpPr txBox="1"/>
            <p:nvPr/>
          </p:nvSpPr>
          <p:spPr>
            <a:xfrm>
              <a:off x="2563794" y="3973740"/>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anose="020F0502020204030204" pitchFamily="34" charset="0"/>
                  <a:ea typeface="黑体"/>
                  <a:cs typeface="Calibri" panose="020F0502020204030204" pitchFamily="34" charset="0"/>
                </a:rPr>
                <a:t>Ge-68,71 KX</a:t>
              </a:r>
            </a:p>
          </p:txBody>
        </p:sp>
        <p:cxnSp>
          <p:nvCxnSpPr>
            <p:cNvPr id="18" name="Straight Arrow Connector 17"/>
            <p:cNvCxnSpPr/>
            <p:nvPr/>
          </p:nvCxnSpPr>
          <p:spPr bwMode="auto">
            <a:xfrm flipH="1">
              <a:off x="2783220" y="4278491"/>
              <a:ext cx="65199" cy="302345"/>
            </a:xfrm>
            <a:prstGeom prst="straightConnector1">
              <a:avLst/>
            </a:prstGeom>
            <a:solidFill>
              <a:schemeClr val="accent1"/>
            </a:solidFill>
            <a:ln w="254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803555" y="3885433"/>
              <a:ext cx="295584" cy="513360"/>
            </a:xfrm>
            <a:prstGeom prst="straightConnector1">
              <a:avLst/>
            </a:prstGeom>
            <a:solidFill>
              <a:schemeClr val="accent1"/>
            </a:solidFill>
            <a:ln w="254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标题 2"/>
          <p:cNvSpPr txBox="1">
            <a:spLocks/>
          </p:cNvSpPr>
          <p:nvPr/>
        </p:nvSpPr>
        <p:spPr>
          <a:xfrm>
            <a:off x="554895" y="78502"/>
            <a:ext cx="10728406" cy="10790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00CC"/>
                </a:solidFill>
                <a:latin typeface="黑体" panose="02010609060101010101" pitchFamily="49" charset="-122"/>
                <a:ea typeface="黑体" panose="02010609060101010101" pitchFamily="49"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42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rPr>
              <a:t>ASIC </a:t>
            </a:r>
            <a:r>
              <a:rPr kumimoji="1" lang="en-US" altLang="zh-CN" sz="4200" b="1" i="0" u="none" strike="noStrike" kern="1200" cap="none" spc="0" normalizeH="0" baseline="0" noProof="0" dirty="0" err="1">
                <a:ln>
                  <a:noFill/>
                </a:ln>
                <a:solidFill>
                  <a:srgbClr val="000000"/>
                </a:solidFill>
                <a:effectLst/>
                <a:uLnTx/>
                <a:uFillTx/>
                <a:latin typeface="Calibri"/>
                <a:ea typeface="黑体" panose="02010609060101010101" pitchFamily="49" charset="-122"/>
                <a:cs typeface="方正兰亭黑_GBK"/>
              </a:rPr>
              <a:t>PreAMP</a:t>
            </a:r>
            <a:r>
              <a:rPr kumimoji="1" lang="en-US" altLang="zh-CN" sz="42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rPr>
              <a:t> + LN</a:t>
            </a:r>
            <a:r>
              <a:rPr kumimoji="1" lang="en-US" altLang="zh-CN" sz="4200" b="1" i="0" u="none" strike="noStrike" kern="1200" cap="none" spc="0" normalizeH="0" baseline="-25000" noProof="0" dirty="0">
                <a:ln>
                  <a:noFill/>
                </a:ln>
                <a:solidFill>
                  <a:srgbClr val="000000"/>
                </a:solidFill>
                <a:effectLst/>
                <a:uLnTx/>
                <a:uFillTx/>
                <a:latin typeface="Calibri"/>
                <a:ea typeface="黑体" panose="02010609060101010101" pitchFamily="49" charset="-122"/>
                <a:cs typeface="方正兰亭黑_GBK"/>
              </a:rPr>
              <a:t>2</a:t>
            </a:r>
            <a:r>
              <a:rPr kumimoji="1" lang="en-US" altLang="zh-CN" sz="42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rPr>
              <a:t> Cryostat </a:t>
            </a:r>
            <a:endParaRPr kumimoji="0" lang="zh-CN" altLang="en-US" sz="4200" b="1" i="0" u="none" strike="noStrike" kern="1200" cap="none" spc="0" normalizeH="0" baseline="0" noProof="0" dirty="0">
              <a:ln>
                <a:noFill/>
              </a:ln>
              <a:solidFill>
                <a:srgbClr val="000000"/>
              </a:solidFill>
              <a:effectLst/>
              <a:uLnTx/>
              <a:uFillTx/>
              <a:latin typeface="Calibri"/>
              <a:ea typeface="黑体" panose="02010609060101010101" pitchFamily="49" charset="-122"/>
              <a:cs typeface="方正兰亭黑_GBK"/>
            </a:endParaRPr>
          </a:p>
        </p:txBody>
      </p:sp>
      <p:pic>
        <p:nvPicPr>
          <p:cNvPr id="24" name="图片 3">
            <a:extLst>
              <a:ext uri="{FF2B5EF4-FFF2-40B4-BE49-F238E27FC236}">
                <a16:creationId xmlns:a16="http://schemas.microsoft.com/office/drawing/2014/main" id="{DA8F68CE-328B-4990-A3CE-1588C5A71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274" y="4337200"/>
            <a:ext cx="2499205" cy="1874403"/>
          </a:xfrm>
          <a:prstGeom prst="rect">
            <a:avLst/>
          </a:prstGeom>
        </p:spPr>
      </p:pic>
      <p:pic>
        <p:nvPicPr>
          <p:cNvPr id="29" name="图片 9">
            <a:extLst>
              <a:ext uri="{FF2B5EF4-FFF2-40B4-BE49-F238E27FC236}">
                <a16:creationId xmlns:a16="http://schemas.microsoft.com/office/drawing/2014/main" id="{20D7485E-F8E2-4CCF-BBC1-844F7C326D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6871" y="4314952"/>
            <a:ext cx="2418961" cy="1896651"/>
          </a:xfrm>
          <a:prstGeom prst="rect">
            <a:avLst/>
          </a:prstGeom>
        </p:spPr>
      </p:pic>
      <p:sp>
        <p:nvSpPr>
          <p:cNvPr id="36" name="Rectangle 30">
            <a:extLst>
              <a:ext uri="{FF2B5EF4-FFF2-40B4-BE49-F238E27FC236}">
                <a16:creationId xmlns:a16="http://schemas.microsoft.com/office/drawing/2014/main" id="{C252BF20-1121-4CA4-936B-AEBB1763A950}"/>
              </a:ext>
            </a:extLst>
          </p:cNvPr>
          <p:cNvSpPr/>
          <p:nvPr/>
        </p:nvSpPr>
        <p:spPr>
          <a:xfrm>
            <a:off x="6109366" y="6362020"/>
            <a:ext cx="14704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ASIC</a:t>
            </a:r>
            <a:r>
              <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 </a:t>
            </a: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PreAMP</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rPr>
              <a:t> </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37" name="图片 4">
            <a:extLst>
              <a:ext uri="{FF2B5EF4-FFF2-40B4-BE49-F238E27FC236}">
                <a16:creationId xmlns:a16="http://schemas.microsoft.com/office/drawing/2014/main" id="{4F886D05-89C6-40D4-B206-101065C194E6}"/>
              </a:ext>
            </a:extLst>
          </p:cNvPr>
          <p:cNvPicPr>
            <a:picLocks noChangeAspect="1"/>
          </p:cNvPicPr>
          <p:nvPr/>
        </p:nvPicPr>
        <p:blipFill>
          <a:blip r:embed="rId6"/>
          <a:stretch>
            <a:fillRect/>
          </a:stretch>
        </p:blipFill>
        <p:spPr>
          <a:xfrm>
            <a:off x="5715318" y="4314951"/>
            <a:ext cx="2108873" cy="1900033"/>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26821" t="25987" r="19515" b="15469"/>
          <a:stretch/>
        </p:blipFill>
        <p:spPr>
          <a:xfrm>
            <a:off x="7392144" y="2677145"/>
            <a:ext cx="2118312" cy="1540591"/>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2628" y="2661849"/>
            <a:ext cx="2703206" cy="1574911"/>
          </a:xfrm>
          <a:prstGeom prst="rect">
            <a:avLst/>
          </a:prstGeom>
        </p:spPr>
      </p:pic>
      <p:sp>
        <p:nvSpPr>
          <p:cNvPr id="21" name="标题 2"/>
          <p:cNvSpPr txBox="1">
            <a:spLocks/>
          </p:cNvSpPr>
          <p:nvPr/>
        </p:nvSpPr>
        <p:spPr>
          <a:xfrm>
            <a:off x="1198618" y="792943"/>
            <a:ext cx="9645613" cy="1079073"/>
          </a:xfrm>
          <a:prstGeom prst="rect">
            <a:avLst/>
          </a:prstGeom>
        </p:spPr>
        <p:txBody>
          <a:bodyPr vert="horz" lIns="91440" tIns="45720" rIns="91440" bIns="45720" rtlCol="0" anchor="ctr">
            <a:normAutofit fontScale="97500"/>
          </a:bodyPr>
          <a:lstStyle>
            <a:lvl1pPr algn="ctr" defTabSz="514350" rtl="0" eaLnBrk="1" latinLnBrk="0" hangingPunct="1">
              <a:lnSpc>
                <a:spcPct val="90000"/>
              </a:lnSpc>
              <a:spcBef>
                <a:spcPct val="0"/>
              </a:spcBef>
              <a:buNone/>
              <a:defRPr sz="2250" kern="1200">
                <a:solidFill>
                  <a:schemeClr val="bg1"/>
                </a:solidFill>
                <a:latin typeface="Times New Roman" panose="02020603050405020304" pitchFamily="18" charset="0"/>
                <a:ea typeface="黑体" panose="02010609060101010101" pitchFamily="49" charset="-122"/>
                <a:cs typeface="Times New Roman" panose="02020603050405020304" pitchFamily="18" charset="0"/>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endParaRPr kumimoji="0" lang="zh-CN" altLang="en-US" sz="2250" b="1" i="0" u="none" strike="noStrike" kern="1200" cap="none" spc="0" normalizeH="0" baseline="0" noProof="0" dirty="0">
              <a:ln>
                <a:noFill/>
              </a:ln>
              <a:solidFill>
                <a:srgbClr val="000000"/>
              </a:solidFill>
              <a:effectLst/>
              <a:uLnTx/>
              <a:uFillTx/>
              <a:latin typeface="Calibri"/>
              <a:ea typeface="黑体"/>
              <a:cs typeface="方正兰亭黑_GBK"/>
            </a:endParaRPr>
          </a:p>
        </p:txBody>
      </p:sp>
    </p:spTree>
    <p:extLst>
      <p:ext uri="{BB962C8B-B14F-4D97-AF65-F5344CB8AC3E}">
        <p14:creationId xmlns:p14="http://schemas.microsoft.com/office/powerpoint/2010/main" val="582497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p:nvPr>
        </p:nvSpPr>
        <p:spPr>
          <a:xfrm>
            <a:off x="1765176" y="149642"/>
            <a:ext cx="8229600" cy="1079073"/>
          </a:xfrm>
        </p:spPr>
        <p:txBody>
          <a:bodyPr>
            <a:normAutofit/>
          </a:bodyPr>
          <a:lstStyle/>
          <a:p>
            <a:pPr>
              <a:lnSpc>
                <a:spcPts val="3000"/>
              </a:lnSpc>
              <a:spcBef>
                <a:spcPts val="1800"/>
              </a:spcBef>
              <a:spcAft>
                <a:spcPts val="1200"/>
              </a:spcAft>
              <a:buClr>
                <a:srgbClr val="FF0000"/>
              </a:buClr>
              <a:defRPr/>
            </a:pPr>
            <a:r>
              <a:rPr lang="en-US" altLang="zh-CN" sz="4000" b="1" dirty="0" err="1">
                <a:solidFill>
                  <a:schemeClr val="tx1"/>
                </a:solidFill>
                <a:latin typeface="+mn-lt"/>
              </a:rPr>
              <a:t>LAr</a:t>
            </a:r>
            <a:r>
              <a:rPr lang="en-US" altLang="zh-CN" sz="4000" b="1" dirty="0">
                <a:solidFill>
                  <a:schemeClr val="tx1"/>
                </a:solidFill>
                <a:latin typeface="+mn-lt"/>
              </a:rPr>
              <a:t> veto </a:t>
            </a:r>
          </a:p>
        </p:txBody>
      </p:sp>
      <p:pic>
        <p:nvPicPr>
          <p:cNvPr id="16" name="图片 15"/>
          <p:cNvPicPr>
            <a:picLocks noChangeAspect="1"/>
          </p:cNvPicPr>
          <p:nvPr/>
        </p:nvPicPr>
        <p:blipFill>
          <a:blip r:embed="rId3"/>
          <a:stretch>
            <a:fillRect/>
          </a:stretch>
        </p:blipFill>
        <p:spPr>
          <a:xfrm>
            <a:off x="11315201" y="241287"/>
            <a:ext cx="698854" cy="648072"/>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759" y="916448"/>
            <a:ext cx="690659" cy="287775"/>
          </a:xfrm>
          <a:prstGeom prst="rect">
            <a:avLst/>
          </a:prstGeom>
        </p:spPr>
      </p:pic>
      <p:sp>
        <p:nvSpPr>
          <p:cNvPr id="6" name="灯片编号占位符 2">
            <a:extLst>
              <a:ext uri="{FF2B5EF4-FFF2-40B4-BE49-F238E27FC236}">
                <a16:creationId xmlns:a16="http://schemas.microsoft.com/office/drawing/2014/main" id="{60572A04-33D3-8AA2-5C8B-03F5F838B1A1}"/>
              </a:ext>
            </a:extLst>
          </p:cNvPr>
          <p:cNvSpPr txBox="1">
            <a:spLocks/>
          </p:cNvSpPr>
          <p:nvPr/>
        </p:nvSpPr>
        <p:spPr>
          <a:xfrm>
            <a:off x="9347200" y="6442104"/>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C913308-F349-4B6D-A68A-DD1791B4A57B}" type="slidenum">
              <a:rPr lang="zh-CN" altLang="en-US" sz="1200" smtClean="0">
                <a:solidFill>
                  <a:prstClr val="black">
                    <a:tint val="75000"/>
                  </a:prstClr>
                </a:solidFill>
                <a:latin typeface="Calibri"/>
                <a:ea typeface="黑体"/>
              </a:rPr>
              <a:pPr algn="r"/>
              <a:t>25</a:t>
            </a:fld>
            <a:endParaRPr lang="zh-CN" altLang="en-US" sz="1200" dirty="0">
              <a:solidFill>
                <a:prstClr val="black">
                  <a:tint val="75000"/>
                </a:prstClr>
              </a:solidFill>
              <a:latin typeface="Calibri"/>
              <a:ea typeface="黑体"/>
            </a:endParaRPr>
          </a:p>
        </p:txBody>
      </p:sp>
      <p:pic>
        <p:nvPicPr>
          <p:cNvPr id="11" name="图片 10">
            <a:extLst>
              <a:ext uri="{FF2B5EF4-FFF2-40B4-BE49-F238E27FC236}">
                <a16:creationId xmlns:a16="http://schemas.microsoft.com/office/drawing/2014/main" id="{97BAB87A-4061-4BE4-B4DE-FA281DE0D7FC}"/>
              </a:ext>
            </a:extLst>
          </p:cNvPr>
          <p:cNvPicPr>
            <a:picLocks noChangeAspect="1"/>
          </p:cNvPicPr>
          <p:nvPr/>
        </p:nvPicPr>
        <p:blipFill>
          <a:blip r:embed="rId5"/>
          <a:stretch>
            <a:fillRect/>
          </a:stretch>
        </p:blipFill>
        <p:spPr>
          <a:xfrm>
            <a:off x="263352" y="2631024"/>
            <a:ext cx="6504127" cy="3681196"/>
          </a:xfrm>
          <a:prstGeom prst="rect">
            <a:avLst/>
          </a:prstGeom>
        </p:spPr>
      </p:pic>
      <p:pic>
        <p:nvPicPr>
          <p:cNvPr id="12" name="图片 11">
            <a:extLst>
              <a:ext uri="{FF2B5EF4-FFF2-40B4-BE49-F238E27FC236}">
                <a16:creationId xmlns:a16="http://schemas.microsoft.com/office/drawing/2014/main" id="{A2EAF9D3-9391-417C-A051-073AF09F942B}"/>
              </a:ext>
            </a:extLst>
          </p:cNvPr>
          <p:cNvPicPr>
            <a:picLocks noChangeAspect="1"/>
          </p:cNvPicPr>
          <p:nvPr/>
        </p:nvPicPr>
        <p:blipFill>
          <a:blip r:embed="rId6"/>
          <a:stretch>
            <a:fillRect/>
          </a:stretch>
        </p:blipFill>
        <p:spPr>
          <a:xfrm>
            <a:off x="7005104" y="2564904"/>
            <a:ext cx="4684192" cy="3999717"/>
          </a:xfrm>
          <a:prstGeom prst="rect">
            <a:avLst/>
          </a:prstGeom>
        </p:spPr>
      </p:pic>
      <p:pic>
        <p:nvPicPr>
          <p:cNvPr id="19" name="图片 18">
            <a:extLst>
              <a:ext uri="{FF2B5EF4-FFF2-40B4-BE49-F238E27FC236}">
                <a16:creationId xmlns:a16="http://schemas.microsoft.com/office/drawing/2014/main" id="{2DD82A3C-E506-427D-8F66-2383D2F916C0}"/>
              </a:ext>
            </a:extLst>
          </p:cNvPr>
          <p:cNvPicPr>
            <a:picLocks noChangeAspect="1"/>
          </p:cNvPicPr>
          <p:nvPr/>
        </p:nvPicPr>
        <p:blipFill>
          <a:blip r:embed="rId7"/>
          <a:stretch>
            <a:fillRect/>
          </a:stretch>
        </p:blipFill>
        <p:spPr>
          <a:xfrm>
            <a:off x="7005104" y="4564762"/>
            <a:ext cx="243024" cy="400050"/>
          </a:xfrm>
          <a:prstGeom prst="rect">
            <a:avLst/>
          </a:prstGeom>
        </p:spPr>
      </p:pic>
      <p:sp>
        <p:nvSpPr>
          <p:cNvPr id="4" name="矩形 5"/>
          <p:cNvSpPr>
            <a:spLocks noChangeArrowheads="1"/>
          </p:cNvSpPr>
          <p:nvPr/>
        </p:nvSpPr>
        <p:spPr bwMode="auto">
          <a:xfrm>
            <a:off x="335360" y="1046686"/>
            <a:ext cx="106571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457200" marR="0" lvl="0" indent="-457200" algn="l" defTabSz="914400" rtl="0" eaLnBrk="1" fontAlgn="auto" latinLnBrk="0" hangingPunct="1">
              <a:spcBef>
                <a:spcPts val="0"/>
              </a:spcBef>
              <a:buClr>
                <a:srgbClr val="FF0000"/>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prstClr val="black"/>
                </a:solidFill>
                <a:effectLst/>
                <a:uLnTx/>
                <a:uFillTx/>
                <a:latin typeface="Calibri"/>
                <a:ea typeface="黑体"/>
              </a:rPr>
              <a:t>Liquid argon volume (φ1.5 </a:t>
            </a:r>
            <a:r>
              <a:rPr kumimoji="0" lang="en-US" altLang="zh-CN" sz="2800" b="0" i="0" u="none" strike="noStrike" kern="1200" cap="none" spc="0" normalizeH="0" baseline="0" noProof="0" dirty="0" err="1">
                <a:ln>
                  <a:noFill/>
                </a:ln>
                <a:solidFill>
                  <a:prstClr val="black"/>
                </a:solidFill>
                <a:effectLst/>
                <a:uLnTx/>
                <a:uFillTx/>
                <a:latin typeface="Calibri"/>
                <a:ea typeface="黑体"/>
              </a:rPr>
              <a:t>m×H</a:t>
            </a:r>
            <a:r>
              <a:rPr kumimoji="0" lang="en-US" altLang="zh-CN" sz="2800" b="0" i="0" u="none" strike="noStrike" kern="1200" cap="none" spc="0" normalizeH="0" baseline="0" noProof="0" dirty="0">
                <a:ln>
                  <a:noFill/>
                </a:ln>
                <a:solidFill>
                  <a:prstClr val="black"/>
                </a:solidFill>
                <a:effectLst/>
                <a:uLnTx/>
                <a:uFillTx/>
                <a:latin typeface="Calibri"/>
                <a:ea typeface="黑体"/>
              </a:rPr>
              <a:t> 8 m) 14 m</a:t>
            </a:r>
            <a:r>
              <a:rPr kumimoji="0" lang="en-US" altLang="zh-CN" sz="2800" b="0" i="0" u="none" strike="noStrike" kern="1200" cap="none" spc="0" normalizeH="0" baseline="30000" noProof="0" dirty="0">
                <a:ln>
                  <a:noFill/>
                </a:ln>
                <a:solidFill>
                  <a:prstClr val="black"/>
                </a:solidFill>
                <a:effectLst/>
                <a:uLnTx/>
                <a:uFillTx/>
                <a:latin typeface="Calibri"/>
                <a:ea typeface="黑体"/>
              </a:rPr>
              <a:t>3</a:t>
            </a:r>
            <a:r>
              <a:rPr kumimoji="0" lang="en-US" altLang="zh-CN" sz="2800" b="0" i="0" u="none" strike="noStrike" kern="1200" cap="none" spc="0" normalizeH="0" baseline="0" noProof="0" dirty="0">
                <a:ln>
                  <a:noFill/>
                </a:ln>
                <a:solidFill>
                  <a:prstClr val="black"/>
                </a:solidFill>
                <a:effectLst/>
                <a:uLnTx/>
                <a:uFillTx/>
                <a:latin typeface="Calibri"/>
                <a:ea typeface="黑体"/>
              </a:rPr>
              <a:t>, readout by optical fiber;</a:t>
            </a:r>
          </a:p>
          <a:p>
            <a:pPr marL="457200" marR="0" lvl="0" indent="-457200" algn="l" defTabSz="914400" rtl="0" eaLnBrk="1" fontAlgn="auto" latinLnBrk="0" hangingPunct="1">
              <a:spcBef>
                <a:spcPts val="0"/>
              </a:spcBef>
              <a:buClr>
                <a:srgbClr val="FF0000"/>
              </a:buClr>
              <a:buSzTx/>
              <a:buFont typeface="Wingdings" panose="05000000000000000000" pitchFamily="2" charset="2"/>
              <a:buChar char="p"/>
              <a:tabLst/>
              <a:defRPr/>
            </a:pPr>
            <a:r>
              <a:rPr kumimoji="0" lang="en-US" altLang="zh-CN" sz="2800" b="0" i="0" u="none" strike="noStrike" kern="1200" cap="none" spc="0" normalizeH="0" baseline="0" noProof="0" dirty="0">
                <a:ln>
                  <a:noFill/>
                </a:ln>
                <a:solidFill>
                  <a:prstClr val="black"/>
                </a:solidFill>
                <a:effectLst/>
                <a:uLnTx/>
                <a:uFillTx/>
                <a:latin typeface="Calibri"/>
                <a:ea typeface="黑体"/>
              </a:rPr>
              <a:t>The liquid argon purification system </a:t>
            </a:r>
          </a:p>
          <a:p>
            <a:pPr marR="0" lvl="0" algn="l" defTabSz="914400" rtl="0" eaLnBrk="1" fontAlgn="auto" latinLnBrk="0" hangingPunct="1">
              <a:spcBef>
                <a:spcPts val="0"/>
              </a:spcBef>
              <a:buClr>
                <a:srgbClr val="FF0000"/>
              </a:buClr>
              <a:buSzTx/>
              <a:buNone/>
              <a:tabLst/>
              <a:defRPr/>
            </a:pPr>
            <a:r>
              <a:rPr lang="en-US" altLang="zh-CN" sz="2800" dirty="0">
                <a:solidFill>
                  <a:prstClr val="black"/>
                </a:solidFill>
                <a:latin typeface="Calibri"/>
                <a:ea typeface="黑体"/>
              </a:rPr>
              <a:t>      </a:t>
            </a:r>
            <a:r>
              <a:rPr kumimoji="0" lang="en-US" altLang="zh-CN" sz="2400" b="0" i="0" u="none" strike="noStrike" kern="1200" cap="none" spc="0" normalizeH="0" baseline="0" noProof="0" dirty="0">
                <a:ln>
                  <a:noFill/>
                </a:ln>
                <a:solidFill>
                  <a:prstClr val="black"/>
                </a:solidFill>
                <a:effectLst/>
                <a:uLnTx/>
                <a:uFillTx/>
                <a:latin typeface="Calibri"/>
                <a:ea typeface="黑体"/>
              </a:rPr>
              <a:t>reduces the concentration of impurities(H</a:t>
            </a:r>
            <a:r>
              <a:rPr kumimoji="0" lang="en-US" altLang="zh-CN" sz="2400" b="0" i="0" u="none" strike="noStrike" kern="1200" cap="small" spc="0" normalizeH="0" baseline="-25000" noProof="0" dirty="0">
                <a:ln>
                  <a:noFill/>
                </a:ln>
                <a:solidFill>
                  <a:prstClr val="black"/>
                </a:solidFill>
                <a:effectLst/>
                <a:uLnTx/>
                <a:uFillTx/>
                <a:latin typeface="Calibri"/>
                <a:ea typeface="黑体"/>
              </a:rPr>
              <a:t>2</a:t>
            </a:r>
            <a:r>
              <a:rPr kumimoji="0" lang="en-US" altLang="zh-CN" sz="2400" b="0" i="0" u="none" strike="noStrike" kern="1200" cap="none" spc="0" normalizeH="0" baseline="0" noProof="0" dirty="0">
                <a:ln>
                  <a:noFill/>
                </a:ln>
                <a:solidFill>
                  <a:prstClr val="black"/>
                </a:solidFill>
                <a:effectLst/>
                <a:uLnTx/>
                <a:uFillTx/>
                <a:latin typeface="Calibri"/>
                <a:ea typeface="黑体"/>
              </a:rPr>
              <a:t>O, O</a:t>
            </a:r>
            <a:r>
              <a:rPr lang="en-US" altLang="zh-CN" sz="2400" baseline="-25000" dirty="0">
                <a:solidFill>
                  <a:prstClr val="black"/>
                </a:solidFill>
                <a:latin typeface="Calibri"/>
                <a:ea typeface="黑体"/>
              </a:rPr>
              <a:t>2</a:t>
            </a:r>
            <a:r>
              <a:rPr kumimoji="0" lang="en-US" altLang="zh-CN" sz="2400" b="0" i="0" u="none" strike="noStrike" kern="1200" cap="none" spc="0" normalizeH="0" baseline="0" noProof="0" dirty="0">
                <a:ln>
                  <a:noFill/>
                </a:ln>
                <a:solidFill>
                  <a:prstClr val="black"/>
                </a:solidFill>
                <a:effectLst/>
                <a:uLnTx/>
                <a:uFillTx/>
                <a:latin typeface="Calibri"/>
                <a:ea typeface="黑体"/>
              </a:rPr>
              <a:t>, N</a:t>
            </a:r>
            <a:r>
              <a:rPr lang="en-US" altLang="zh-CN" sz="2400" baseline="-25000" dirty="0">
                <a:solidFill>
                  <a:prstClr val="black"/>
                </a:solidFill>
                <a:latin typeface="Calibri"/>
                <a:ea typeface="黑体"/>
              </a:rPr>
              <a:t>2</a:t>
            </a:r>
            <a:r>
              <a:rPr kumimoji="0" lang="en-US" altLang="zh-CN" sz="2400" b="0" i="0" u="none" strike="noStrike" kern="1200" cap="none" spc="0" normalizeH="0" baseline="0" noProof="0" dirty="0">
                <a:ln>
                  <a:noFill/>
                </a:ln>
                <a:solidFill>
                  <a:prstClr val="black"/>
                </a:solidFill>
                <a:effectLst/>
                <a:uLnTx/>
                <a:uFillTx/>
                <a:latin typeface="Calibri"/>
                <a:ea typeface="黑体"/>
              </a:rPr>
              <a:t>,</a:t>
            </a:r>
            <a:r>
              <a:rPr lang="en-US" altLang="zh-CN" sz="2400" baseline="30000" dirty="0">
                <a:solidFill>
                  <a:prstClr val="black"/>
                </a:solidFill>
                <a:latin typeface="Calibri"/>
                <a:ea typeface="黑体"/>
              </a:rPr>
              <a:t> </a:t>
            </a:r>
            <a:r>
              <a:rPr kumimoji="0" lang="en-US" altLang="zh-CN" sz="2400" b="0" i="0" u="none" strike="noStrike" kern="1200" cap="none" spc="0" normalizeH="0" baseline="0" noProof="0" dirty="0">
                <a:ln>
                  <a:noFill/>
                </a:ln>
                <a:solidFill>
                  <a:prstClr val="black"/>
                </a:solidFill>
                <a:effectLst/>
                <a:uLnTx/>
                <a:uFillTx/>
                <a:latin typeface="Calibri"/>
                <a:ea typeface="黑体"/>
              </a:rPr>
              <a:t>CO</a:t>
            </a:r>
            <a:r>
              <a:rPr lang="en-US" altLang="zh-CN" sz="2400" baseline="-25000" dirty="0">
                <a:solidFill>
                  <a:prstClr val="black"/>
                </a:solidFill>
                <a:latin typeface="Calibri"/>
                <a:ea typeface="黑体"/>
              </a:rPr>
              <a:t>2</a:t>
            </a:r>
            <a:r>
              <a:rPr kumimoji="0" lang="en-US" altLang="zh-CN" sz="2400" b="0" i="0" u="none" strike="noStrike" kern="1200" cap="none" spc="0" normalizeH="0" baseline="0" noProof="0" dirty="0">
                <a:ln>
                  <a:noFill/>
                </a:ln>
                <a:solidFill>
                  <a:prstClr val="black"/>
                </a:solidFill>
                <a:effectLst/>
                <a:uLnTx/>
                <a:uFillTx/>
                <a:latin typeface="Calibri"/>
                <a:ea typeface="黑体"/>
              </a:rPr>
              <a:t>) to less than 10ppb.</a:t>
            </a:r>
            <a:endParaRPr kumimoji="0" lang="en-US" altLang="zh-CN" sz="2800" b="0" i="0" u="none" strike="noStrike" kern="1200" cap="none" spc="0" normalizeH="0" baseline="0" noProof="0" dirty="0">
              <a:ln>
                <a:noFill/>
              </a:ln>
              <a:solidFill>
                <a:prstClr val="black"/>
              </a:solidFill>
              <a:effectLst/>
              <a:uLnTx/>
              <a:uFillTx/>
              <a:latin typeface="Calibri"/>
              <a:ea typeface="黑体"/>
            </a:endParaRPr>
          </a:p>
        </p:txBody>
      </p:sp>
    </p:spTree>
    <p:extLst>
      <p:ext uri="{BB962C8B-B14F-4D97-AF65-F5344CB8AC3E}">
        <p14:creationId xmlns:p14="http://schemas.microsoft.com/office/powerpoint/2010/main" val="2057828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p:nvPr>
        </p:nvSpPr>
        <p:spPr>
          <a:xfrm>
            <a:off x="1765176" y="149642"/>
            <a:ext cx="8229600" cy="1079073"/>
          </a:xfrm>
        </p:spPr>
        <p:txBody>
          <a:bodyPr>
            <a:normAutofit/>
          </a:bodyPr>
          <a:lstStyle/>
          <a:p>
            <a:pPr>
              <a:lnSpc>
                <a:spcPts val="3000"/>
              </a:lnSpc>
              <a:spcBef>
                <a:spcPts val="1800"/>
              </a:spcBef>
              <a:spcAft>
                <a:spcPts val="1200"/>
              </a:spcAft>
              <a:buClr>
                <a:srgbClr val="FF0000"/>
              </a:buClr>
              <a:defRPr/>
            </a:pPr>
            <a:r>
              <a:rPr lang="en-US" altLang="zh-CN" sz="4000" b="1" dirty="0">
                <a:solidFill>
                  <a:schemeClr val="tx1"/>
                </a:solidFill>
                <a:latin typeface="+mn-lt"/>
              </a:rPr>
              <a:t>Summary</a:t>
            </a:r>
          </a:p>
        </p:txBody>
      </p:sp>
      <p:pic>
        <p:nvPicPr>
          <p:cNvPr id="16" name="图片 15"/>
          <p:cNvPicPr>
            <a:picLocks noChangeAspect="1"/>
          </p:cNvPicPr>
          <p:nvPr/>
        </p:nvPicPr>
        <p:blipFill>
          <a:blip r:embed="rId3"/>
          <a:stretch>
            <a:fillRect/>
          </a:stretch>
        </p:blipFill>
        <p:spPr>
          <a:xfrm>
            <a:off x="11315201" y="241287"/>
            <a:ext cx="698854" cy="648072"/>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759" y="916448"/>
            <a:ext cx="690659" cy="287775"/>
          </a:xfrm>
          <a:prstGeom prst="rect">
            <a:avLst/>
          </a:prstGeom>
        </p:spPr>
      </p:pic>
      <p:sp>
        <p:nvSpPr>
          <p:cNvPr id="6" name="矩形 5">
            <a:extLst>
              <a:ext uri="{FF2B5EF4-FFF2-40B4-BE49-F238E27FC236}">
                <a16:creationId xmlns:a16="http://schemas.microsoft.com/office/drawing/2014/main" id="{B9F32B14-8BF5-2F05-98C0-03FDAF55623F}"/>
              </a:ext>
            </a:extLst>
          </p:cNvPr>
          <p:cNvSpPr/>
          <p:nvPr/>
        </p:nvSpPr>
        <p:spPr>
          <a:xfrm>
            <a:off x="947428" y="1123144"/>
            <a:ext cx="10297144" cy="4324261"/>
          </a:xfrm>
          <a:prstGeom prst="rect">
            <a:avLst/>
          </a:prstGeom>
        </p:spPr>
        <p:txBody>
          <a:bodyPr wrap="square">
            <a:spAutoFit/>
          </a:bodyPr>
          <a:lstStyle/>
          <a:p>
            <a:pPr marL="342900" indent="-342900">
              <a:spcAft>
                <a:spcPts val="600"/>
              </a:spcAft>
              <a:buFont typeface="Wingdings" panose="05000000000000000000" pitchFamily="2" charset="2"/>
              <a:buChar char="l"/>
            </a:pPr>
            <a:r>
              <a:rPr lang="en-US" altLang="zh-CN" sz="2400" dirty="0">
                <a:cs typeface="Times New Roman" panose="02020603050405020304" pitchFamily="18" charset="0"/>
              </a:rPr>
              <a:t>0νββ search: </a:t>
            </a:r>
            <a:r>
              <a:rPr lang="zh-CN" altLang="en-US" sz="2400" dirty="0">
                <a:cs typeface="Times New Roman" panose="02020603050405020304" pitchFamily="18" charset="0"/>
              </a:rPr>
              <a:t> </a:t>
            </a:r>
            <a:r>
              <a:rPr lang="en-US" altLang="zh-CN" sz="2400" dirty="0">
                <a:cs typeface="Times New Roman" panose="02020603050405020304" pitchFamily="18" charset="0"/>
              </a:rPr>
              <a:t>the top scientific questions in particle and </a:t>
            </a:r>
            <a:r>
              <a:rPr lang="en-US" altLang="zh-CN" sz="2400" dirty="0" err="1">
                <a:cs typeface="Times New Roman" panose="02020603050405020304" pitchFamily="18" charset="0"/>
              </a:rPr>
              <a:t>astroparticle</a:t>
            </a:r>
            <a:r>
              <a:rPr lang="en-US" altLang="zh-CN" sz="2400" dirty="0">
                <a:cs typeface="Times New Roman" panose="02020603050405020304" pitchFamily="18" charset="0"/>
              </a:rPr>
              <a:t> physics.</a:t>
            </a:r>
          </a:p>
          <a:p>
            <a:pPr marL="342900" indent="-342900">
              <a:spcAft>
                <a:spcPts val="600"/>
              </a:spcAft>
              <a:buFont typeface="Wingdings" panose="05000000000000000000" pitchFamily="2" charset="2"/>
              <a:buChar char="l"/>
            </a:pPr>
            <a:r>
              <a:rPr lang="en-US" altLang="zh-CN" sz="2400" dirty="0" err="1">
                <a:cs typeface="Times New Roman" panose="02020603050405020304" pitchFamily="18" charset="0"/>
              </a:rPr>
              <a:t>HPGe</a:t>
            </a:r>
            <a:r>
              <a:rPr lang="en-US" altLang="zh-CN" sz="2400" dirty="0">
                <a:cs typeface="Times New Roman" panose="02020603050405020304" pitchFamily="18" charset="0"/>
              </a:rPr>
              <a:t> is one of the most competitive techniques</a:t>
            </a:r>
          </a:p>
          <a:p>
            <a:pPr marL="342900" indent="-342900">
              <a:spcAft>
                <a:spcPts val="600"/>
              </a:spcAft>
              <a:buFont typeface="Wingdings" panose="05000000000000000000" pitchFamily="2" charset="2"/>
              <a:buChar char="l"/>
            </a:pPr>
            <a:r>
              <a:rPr lang="en-US" altLang="zh-CN" sz="2400" dirty="0">
                <a:cs typeface="Times New Roman" panose="02020603050405020304" pitchFamily="18" charset="0"/>
              </a:rPr>
              <a:t>CDEX is</a:t>
            </a:r>
            <a:r>
              <a:rPr lang="en-US" altLang="zh-CN" sz="2400" dirty="0">
                <a:latin typeface="+mn-lt"/>
                <a:cs typeface="Arial" panose="020B0604020202020204" pitchFamily="34" charset="0"/>
              </a:rPr>
              <a:t> establishing</a:t>
            </a:r>
            <a:r>
              <a:rPr lang="en-US" altLang="zh-CN" sz="2400" dirty="0">
                <a:cs typeface="Times New Roman" panose="02020603050405020304" pitchFamily="18" charset="0"/>
              </a:rPr>
              <a:t> a Large-Science-Facility </a:t>
            </a:r>
            <a:r>
              <a:rPr lang="en-US" altLang="zh-CN" sz="2400" dirty="0">
                <a:solidFill>
                  <a:srgbClr val="FF0000"/>
                </a:solidFill>
                <a:cs typeface="Times New Roman" panose="02020603050405020304" pitchFamily="18" charset="0"/>
              </a:rPr>
              <a:t>CDEX-300</a:t>
            </a:r>
            <a:r>
              <a:rPr lang="el-GR" altLang="zh-CN" sz="2400" dirty="0">
                <a:solidFill>
                  <a:srgbClr val="FF0000"/>
                </a:solidFill>
                <a:cs typeface="Times New Roman" panose="02020603050405020304" pitchFamily="18" charset="0"/>
              </a:rPr>
              <a:t>ν</a:t>
            </a:r>
            <a:endParaRPr lang="en-US" altLang="zh-CN" sz="2400" dirty="0">
              <a:cs typeface="Times New Roman" panose="02020603050405020304" pitchFamily="18" charset="0"/>
            </a:endParaRPr>
          </a:p>
          <a:p>
            <a:pPr marL="342900" indent="-342900">
              <a:spcAft>
                <a:spcPts val="600"/>
              </a:spcAft>
              <a:buFont typeface="Wingdings" panose="05000000000000000000" pitchFamily="2" charset="2"/>
              <a:buChar char="l"/>
            </a:pPr>
            <a:r>
              <a:rPr lang="en-US" altLang="zh-CN" sz="2400" dirty="0">
                <a:cs typeface="Times New Roman" panose="02020603050405020304" pitchFamily="18" charset="0"/>
              </a:rPr>
              <a:t>CDEX has made great contribution to the international Ge community including:</a:t>
            </a:r>
          </a:p>
          <a:p>
            <a:pPr marL="800100" lvl="1" indent="-342900">
              <a:spcAft>
                <a:spcPts val="600"/>
              </a:spcAft>
              <a:buFont typeface="Arial" panose="020B0604020202020204" pitchFamily="34" charset="0"/>
              <a:buChar char="•"/>
            </a:pPr>
            <a:r>
              <a:rPr lang="en-US" altLang="zh-CN" sz="2400" dirty="0">
                <a:solidFill>
                  <a:srgbClr val="3F90F2"/>
                </a:solidFill>
                <a:cs typeface="Times New Roman" panose="02020603050405020304" pitchFamily="18" charset="0"/>
              </a:rPr>
              <a:t>Large underground space at the deepest CJPL;</a:t>
            </a:r>
          </a:p>
          <a:p>
            <a:pPr marL="800100" lvl="1" indent="-342900">
              <a:spcAft>
                <a:spcPts val="600"/>
              </a:spcAft>
              <a:buFont typeface="Arial" panose="020B0604020202020204" pitchFamily="34" charset="0"/>
              <a:buChar char="•"/>
            </a:pPr>
            <a:r>
              <a:rPr lang="en-US" altLang="zh-CN" sz="2400" dirty="0">
                <a:solidFill>
                  <a:srgbClr val="3F90F2"/>
                </a:solidFill>
                <a:cs typeface="Times New Roman" panose="02020603050405020304" pitchFamily="18" charset="0"/>
              </a:rPr>
              <a:t>Mass production of </a:t>
            </a:r>
            <a:r>
              <a:rPr lang="en-US" altLang="zh-CN" sz="2400" baseline="30000" dirty="0">
                <a:solidFill>
                  <a:srgbClr val="3F90F2"/>
                </a:solidFill>
                <a:cs typeface="Times New Roman" panose="02020603050405020304" pitchFamily="18" charset="0"/>
              </a:rPr>
              <a:t>76</a:t>
            </a:r>
            <a:r>
              <a:rPr lang="en-US" altLang="zh-CN" sz="2400" dirty="0">
                <a:solidFill>
                  <a:srgbClr val="3F90F2"/>
                </a:solidFill>
                <a:cs typeface="Times New Roman" panose="02020603050405020304" pitchFamily="18" charset="0"/>
              </a:rPr>
              <a:t>Ge isotope material and Ge detectors;</a:t>
            </a:r>
          </a:p>
          <a:p>
            <a:pPr marL="800100" lvl="1" indent="-342900">
              <a:spcAft>
                <a:spcPts val="600"/>
              </a:spcAft>
              <a:buFont typeface="Arial" panose="020B0604020202020204" pitchFamily="34" charset="0"/>
              <a:buChar char="•"/>
            </a:pPr>
            <a:r>
              <a:rPr lang="en-US" altLang="zh-CN" sz="2400" dirty="0">
                <a:solidFill>
                  <a:srgbClr val="3F90F2"/>
                </a:solidFill>
                <a:cs typeface="Times New Roman" panose="02020603050405020304" pitchFamily="18" charset="0"/>
              </a:rPr>
              <a:t>ASIC-</a:t>
            </a:r>
            <a:r>
              <a:rPr lang="en-US" altLang="zh-CN" sz="2400" dirty="0" err="1">
                <a:solidFill>
                  <a:srgbClr val="3F90F2"/>
                </a:solidFill>
                <a:cs typeface="Times New Roman" panose="02020603050405020304" pitchFamily="18" charset="0"/>
              </a:rPr>
              <a:t>PreAMP</a:t>
            </a:r>
            <a:r>
              <a:rPr lang="en-US" altLang="zh-CN" sz="2400" dirty="0">
                <a:solidFill>
                  <a:srgbClr val="3F90F2"/>
                </a:solidFill>
                <a:cs typeface="Times New Roman" panose="02020603050405020304" pitchFamily="18" charset="0"/>
              </a:rPr>
              <a:t>-Ge detectors;</a:t>
            </a:r>
          </a:p>
          <a:p>
            <a:pPr marL="800100" lvl="1" indent="-342900">
              <a:spcAft>
                <a:spcPts val="600"/>
              </a:spcAft>
              <a:buFont typeface="Arial" panose="020B0604020202020204" pitchFamily="34" charset="0"/>
              <a:buChar char="•"/>
            </a:pPr>
            <a:r>
              <a:rPr lang="en-US" altLang="zh-CN" sz="2400" dirty="0">
                <a:solidFill>
                  <a:srgbClr val="3F90F2"/>
                </a:solidFill>
                <a:cs typeface="Times New Roman" panose="02020603050405020304" pitchFamily="18" charset="0"/>
              </a:rPr>
              <a:t>Underground Ge crystal growth and detector fabrication for cosmogenic background control.</a:t>
            </a:r>
          </a:p>
        </p:txBody>
      </p:sp>
    </p:spTree>
    <p:extLst>
      <p:ext uri="{BB962C8B-B14F-4D97-AF65-F5344CB8AC3E}">
        <p14:creationId xmlns:p14="http://schemas.microsoft.com/office/powerpoint/2010/main" val="3350248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3">
            <a:extLst>
              <a:ext uri="{FF2B5EF4-FFF2-40B4-BE49-F238E27FC236}">
                <a16:creationId xmlns:a16="http://schemas.microsoft.com/office/drawing/2014/main" id="{7094CDE7-933F-4C6B-92AB-AB3E5962D3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330484"/>
            <a:ext cx="12192000" cy="3528392"/>
          </a:xfrm>
          <a:prstGeom prst="rect">
            <a:avLst/>
          </a:prstGeom>
        </p:spPr>
      </p:pic>
      <p:sp>
        <p:nvSpPr>
          <p:cNvPr id="4" name="灯片编号占位符 3">
            <a:extLst>
              <a:ext uri="{FF2B5EF4-FFF2-40B4-BE49-F238E27FC236}">
                <a16:creationId xmlns:a16="http://schemas.microsoft.com/office/drawing/2014/main" id="{993D0851-CF80-6046-7EFC-30A15114B2C8}"/>
              </a:ext>
            </a:extLst>
          </p:cNvPr>
          <p:cNvSpPr>
            <a:spLocks noGrp="1"/>
          </p:cNvSpPr>
          <p:nvPr>
            <p:ph type="sldNum" sz="quarter" idx="12"/>
          </p:nvPr>
        </p:nvSpPr>
        <p:spPr/>
        <p:txBody>
          <a:bodyPr/>
          <a:lstStyle/>
          <a:p>
            <a:fld id="{30B40A86-DCB0-4F28-AE5A-31B4CFAE2DDC}" type="slidenum">
              <a:rPr lang="zh-CN" altLang="en-US" smtClean="0"/>
              <a:t>27</a:t>
            </a:fld>
            <a:endParaRPr lang="zh-CN" altLang="en-US"/>
          </a:p>
        </p:txBody>
      </p:sp>
      <p:sp>
        <p:nvSpPr>
          <p:cNvPr id="8" name="Text Box 5">
            <a:extLst>
              <a:ext uri="{FF2B5EF4-FFF2-40B4-BE49-F238E27FC236}">
                <a16:creationId xmlns:a16="http://schemas.microsoft.com/office/drawing/2014/main" id="{985656E7-8D62-6288-800C-C0A4A0119EB2}"/>
              </a:ext>
            </a:extLst>
          </p:cNvPr>
          <p:cNvSpPr txBox="1">
            <a:spLocks noChangeArrowheads="1"/>
          </p:cNvSpPr>
          <p:nvPr/>
        </p:nvSpPr>
        <p:spPr bwMode="auto">
          <a:xfrm>
            <a:off x="1199456" y="2348880"/>
            <a:ext cx="9469052" cy="121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algn="ctr">
              <a:lnSpc>
                <a:spcPct val="150000"/>
              </a:lnSpc>
              <a:spcBef>
                <a:spcPts val="0"/>
              </a:spcBef>
              <a:buNone/>
            </a:pPr>
            <a:r>
              <a:rPr lang="en-US" altLang="zh-CN" sz="5400" b="1" dirty="0">
                <a:ln w="22225">
                  <a:solidFill>
                    <a:schemeClr val="accent2"/>
                  </a:solidFill>
                  <a:prstDash val="solid"/>
                </a:ln>
                <a:solidFill>
                  <a:schemeClr val="accent2">
                    <a:lumMod val="40000"/>
                    <a:lumOff val="60000"/>
                  </a:schemeClr>
                </a:solidFill>
                <a:latin typeface="+mn-lt"/>
                <a:ea typeface="+mn-ea"/>
              </a:rPr>
              <a:t>Thanks for your attention!</a:t>
            </a:r>
          </a:p>
        </p:txBody>
      </p:sp>
    </p:spTree>
    <p:extLst>
      <p:ext uri="{BB962C8B-B14F-4D97-AF65-F5344CB8AC3E}">
        <p14:creationId xmlns:p14="http://schemas.microsoft.com/office/powerpoint/2010/main" val="397594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BB5B3E0-7706-14B1-4863-2BB3C438621D}"/>
              </a:ext>
            </a:extLst>
          </p:cNvPr>
          <p:cNvSpPr>
            <a:spLocks noGrp="1"/>
          </p:cNvSpPr>
          <p:nvPr>
            <p:ph type="sldNum" sz="quarter" idx="12"/>
          </p:nvPr>
        </p:nvSpPr>
        <p:spPr/>
        <p:txBody>
          <a:bodyPr/>
          <a:lstStyle/>
          <a:p>
            <a:fld id="{0C913308-F349-4B6D-A68A-DD1791B4A57B}" type="slidenum">
              <a:rPr lang="zh-CN" altLang="en-US" smtClean="0"/>
              <a:t>3</a:t>
            </a:fld>
            <a:endParaRPr lang="zh-CN" altLang="en-US"/>
          </a:p>
        </p:txBody>
      </p:sp>
      <p:sp>
        <p:nvSpPr>
          <p:cNvPr id="5" name="Text Box 5">
            <a:extLst>
              <a:ext uri="{FF2B5EF4-FFF2-40B4-BE49-F238E27FC236}">
                <a16:creationId xmlns:a16="http://schemas.microsoft.com/office/drawing/2014/main" id="{03921DDE-3980-7A83-FAE8-C60A7C837EA0}"/>
              </a:ext>
            </a:extLst>
          </p:cNvPr>
          <p:cNvSpPr txBox="1">
            <a:spLocks noChangeArrowheads="1"/>
          </p:cNvSpPr>
          <p:nvPr/>
        </p:nvSpPr>
        <p:spPr bwMode="auto">
          <a:xfrm>
            <a:off x="1127448" y="2399397"/>
            <a:ext cx="8366236" cy="100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342900" indent="-342900">
              <a:lnSpc>
                <a:spcPct val="150000"/>
              </a:lnSpc>
              <a:spcBef>
                <a:spcPts val="0"/>
              </a:spcBef>
              <a:buClr>
                <a:srgbClr val="FF0000"/>
              </a:buClr>
              <a:buFont typeface="Wingdings" panose="05000000000000000000" pitchFamily="2" charset="2"/>
              <a:buChar char="l"/>
              <a:defRPr/>
            </a:pPr>
            <a:r>
              <a:rPr lang="en-US" altLang="zh-CN" sz="4400" b="1" dirty="0">
                <a:solidFill>
                  <a:schemeClr val="tx1"/>
                </a:solidFill>
                <a:latin typeface="+mn-lt"/>
                <a:ea typeface="+mn-ea"/>
              </a:rPr>
              <a:t> Introduction to CDEX</a:t>
            </a:r>
          </a:p>
        </p:txBody>
      </p:sp>
      <p:pic>
        <p:nvPicPr>
          <p:cNvPr id="7" name="图片 6">
            <a:extLst>
              <a:ext uri="{FF2B5EF4-FFF2-40B4-BE49-F238E27FC236}">
                <a16:creationId xmlns:a16="http://schemas.microsoft.com/office/drawing/2014/main" id="{6DA6C3BA-BBC5-F5B0-C880-5A5E36191632}"/>
              </a:ext>
            </a:extLst>
          </p:cNvPr>
          <p:cNvPicPr>
            <a:picLocks noChangeAspect="1"/>
          </p:cNvPicPr>
          <p:nvPr/>
        </p:nvPicPr>
        <p:blipFill>
          <a:blip r:embed="rId3"/>
          <a:stretch>
            <a:fillRect/>
          </a:stretch>
        </p:blipFill>
        <p:spPr>
          <a:xfrm>
            <a:off x="450892" y="5592026"/>
            <a:ext cx="937107" cy="869012"/>
          </a:xfrm>
          <a:prstGeom prst="rect">
            <a:avLst/>
          </a:prstGeom>
        </p:spPr>
      </p:pic>
      <p:pic>
        <p:nvPicPr>
          <p:cNvPr id="8" name="图片 7">
            <a:extLst>
              <a:ext uri="{FF2B5EF4-FFF2-40B4-BE49-F238E27FC236}">
                <a16:creationId xmlns:a16="http://schemas.microsoft.com/office/drawing/2014/main" id="{15784A0F-FBA4-6E96-7AF9-DECFAF2A8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36" y="6461038"/>
            <a:ext cx="926118" cy="385883"/>
          </a:xfrm>
          <a:prstGeom prst="rect">
            <a:avLst/>
          </a:prstGeom>
        </p:spPr>
      </p:pic>
    </p:spTree>
    <p:extLst>
      <p:ext uri="{BB962C8B-B14F-4D97-AF65-F5344CB8AC3E}">
        <p14:creationId xmlns:p14="http://schemas.microsoft.com/office/powerpoint/2010/main" val="1951869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solidFill>
                  <a:srgbClr val="FF0000"/>
                </a:solidFill>
                <a:latin typeface="+mn-lt"/>
              </a:rPr>
              <a:t>C</a:t>
            </a:r>
            <a:r>
              <a:rPr lang="en-US" altLang="zh-CN" dirty="0">
                <a:latin typeface="+mn-lt"/>
              </a:rPr>
              <a:t>hina </a:t>
            </a:r>
            <a:r>
              <a:rPr lang="en-US" altLang="zh-CN" b="1" dirty="0">
                <a:solidFill>
                  <a:srgbClr val="FF0000"/>
                </a:solidFill>
                <a:latin typeface="+mn-lt"/>
              </a:rPr>
              <a:t>D</a:t>
            </a:r>
            <a:r>
              <a:rPr lang="en-US" altLang="zh-CN" dirty="0">
                <a:latin typeface="+mn-lt"/>
              </a:rPr>
              <a:t>ark matter </a:t>
            </a:r>
            <a:r>
              <a:rPr lang="en-US" altLang="zh-CN" b="1" dirty="0">
                <a:solidFill>
                  <a:srgbClr val="FF0000"/>
                </a:solidFill>
                <a:latin typeface="+mn-lt"/>
              </a:rPr>
              <a:t>Ex</a:t>
            </a:r>
            <a:r>
              <a:rPr lang="en-US" altLang="zh-CN" dirty="0">
                <a:latin typeface="+mn-lt"/>
              </a:rPr>
              <a:t>periment </a:t>
            </a:r>
            <a:endParaRPr lang="zh-CN" altLang="en-US" dirty="0">
              <a:solidFill>
                <a:schemeClr val="tx1"/>
              </a:solidFill>
              <a:latin typeface="+mn-lt"/>
              <a:cs typeface="方正兰亭黑_GBK"/>
            </a:endParaRPr>
          </a:p>
        </p:txBody>
      </p:sp>
      <p:sp>
        <p:nvSpPr>
          <p:cNvPr id="2" name="灯片编号占位符 1"/>
          <p:cNvSpPr>
            <a:spLocks noGrp="1"/>
          </p:cNvSpPr>
          <p:nvPr>
            <p:ph type="sldNum" sz="quarter" idx="4"/>
          </p:nvPr>
        </p:nvSpPr>
        <p:spPr/>
        <p:txBody>
          <a:bodyPr/>
          <a:lstStyle/>
          <a:p>
            <a:fld id="{0C913308-F349-4B6D-A68A-DD1791B4A57B}" type="slidenum">
              <a:rPr lang="zh-CN" altLang="en-US" smtClean="0"/>
              <a:t>4</a:t>
            </a:fld>
            <a:endParaRPr lang="zh-CN" altLang="en-US"/>
          </a:p>
        </p:txBody>
      </p:sp>
      <p:pic>
        <p:nvPicPr>
          <p:cNvPr id="3" name="图片 52">
            <a:extLst>
              <a:ext uri="{FF2B5EF4-FFF2-40B4-BE49-F238E27FC236}">
                <a16:creationId xmlns:a16="http://schemas.microsoft.com/office/drawing/2014/main" id="{5EFAEB07-55E2-2669-9A5F-78A9BC7AE8B7}"/>
              </a:ext>
            </a:extLst>
          </p:cNvPr>
          <p:cNvPicPr>
            <a:picLocks noChangeAspect="1"/>
          </p:cNvPicPr>
          <p:nvPr/>
        </p:nvPicPr>
        <p:blipFill>
          <a:blip r:embed="rId3"/>
          <a:stretch>
            <a:fillRect/>
          </a:stretch>
        </p:blipFill>
        <p:spPr>
          <a:xfrm>
            <a:off x="9404886" y="168386"/>
            <a:ext cx="844087" cy="782752"/>
          </a:xfrm>
          <a:prstGeom prst="rect">
            <a:avLst/>
          </a:prstGeom>
        </p:spPr>
      </p:pic>
      <p:sp>
        <p:nvSpPr>
          <p:cNvPr id="5" name="Rectangle 1">
            <a:extLst>
              <a:ext uri="{FF2B5EF4-FFF2-40B4-BE49-F238E27FC236}">
                <a16:creationId xmlns:a16="http://schemas.microsoft.com/office/drawing/2014/main" id="{B7AFFA45-E92B-7B1A-D867-D353E0FDCF3E}"/>
              </a:ext>
            </a:extLst>
          </p:cNvPr>
          <p:cNvSpPr/>
          <p:nvPr/>
        </p:nvSpPr>
        <p:spPr>
          <a:xfrm>
            <a:off x="8318156" y="1265399"/>
            <a:ext cx="3684952"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33CC"/>
                </a:solidFill>
                <a:effectLst/>
                <a:uLnTx/>
                <a:uFillTx/>
                <a:latin typeface="Arial" panose="020B0604020202020204" pitchFamily="34" charset="0"/>
                <a:ea typeface="等线" panose="02010600030101010101" pitchFamily="2" charset="-122"/>
                <a:cs typeface="Arial" panose="020B0604020202020204" pitchFamily="34" charset="0"/>
                <a:hlinkClick r:id="rId4"/>
              </a:rPr>
              <a:t>http://cdex.ep.tsinghua.edu.cn/</a:t>
            </a:r>
            <a:endParaRPr kumimoji="0" lang="zh-CN" altLang="en-US" sz="2000" b="0" i="0" u="none" strike="noStrike" kern="1200" cap="none" spc="0" normalizeH="0" baseline="0" noProof="0" dirty="0">
              <a:ln>
                <a:noFill/>
              </a:ln>
              <a:solidFill>
                <a:srgbClr val="0033CC"/>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6" name="图片 8">
            <a:extLst>
              <a:ext uri="{FF2B5EF4-FFF2-40B4-BE49-F238E27FC236}">
                <a16:creationId xmlns:a16="http://schemas.microsoft.com/office/drawing/2014/main" id="{D4B2C7F3-527E-141B-C98C-45FF0514B219}"/>
              </a:ext>
            </a:extLst>
          </p:cNvPr>
          <p:cNvPicPr>
            <a:picLocks noChangeAspect="1"/>
          </p:cNvPicPr>
          <p:nvPr/>
        </p:nvPicPr>
        <p:blipFill>
          <a:blip r:embed="rId5">
            <a:extLst>
              <a:ext uri="{28A0092B-C50C-407E-A947-70E740481C1C}">
                <a14:useLocalDpi xmlns:a14="http://schemas.microsoft.com/office/drawing/2010/main" val="0"/>
              </a:ext>
            </a:extLst>
          </a:blip>
          <a:srcRect t="12387" b="4031"/>
          <a:stretch>
            <a:fillRect/>
          </a:stretch>
        </p:blipFill>
        <p:spPr bwMode="auto">
          <a:xfrm>
            <a:off x="330764" y="2809945"/>
            <a:ext cx="8279268" cy="375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a:extLst>
              <a:ext uri="{FF2B5EF4-FFF2-40B4-BE49-F238E27FC236}">
                <a16:creationId xmlns:a16="http://schemas.microsoft.com/office/drawing/2014/main" id="{C2956888-9710-30B9-8322-FF2A25F5DAD0}"/>
              </a:ext>
            </a:extLst>
          </p:cNvPr>
          <p:cNvGrpSpPr/>
          <p:nvPr/>
        </p:nvGrpSpPr>
        <p:grpSpPr>
          <a:xfrm>
            <a:off x="8452888" y="1772779"/>
            <a:ext cx="3393053" cy="2073218"/>
            <a:chOff x="130571" y="2753810"/>
            <a:chExt cx="3393053" cy="2073218"/>
          </a:xfrm>
        </p:grpSpPr>
        <p:grpSp>
          <p:nvGrpSpPr>
            <p:cNvPr id="11" name="组合 10">
              <a:extLst>
                <a:ext uri="{FF2B5EF4-FFF2-40B4-BE49-F238E27FC236}">
                  <a16:creationId xmlns:a16="http://schemas.microsoft.com/office/drawing/2014/main" id="{7A14605A-E708-9156-9F46-114E6C5F9CF9}"/>
                </a:ext>
              </a:extLst>
            </p:cNvPr>
            <p:cNvGrpSpPr/>
            <p:nvPr/>
          </p:nvGrpSpPr>
          <p:grpSpPr>
            <a:xfrm>
              <a:off x="130571" y="2753810"/>
              <a:ext cx="3393053" cy="2071867"/>
              <a:chOff x="-865819" y="2866166"/>
              <a:chExt cx="3393053" cy="2071867"/>
            </a:xfrm>
          </p:grpSpPr>
          <p:pic>
            <p:nvPicPr>
              <p:cNvPr id="13" name="Picture 3">
                <a:extLst>
                  <a:ext uri="{FF2B5EF4-FFF2-40B4-BE49-F238E27FC236}">
                    <a16:creationId xmlns:a16="http://schemas.microsoft.com/office/drawing/2014/main" id="{8CF5EDDB-6A29-3D5C-CE6E-C08C18F60C88}"/>
                  </a:ext>
                </a:extLst>
              </p:cNvPr>
              <p:cNvPicPr/>
              <p:nvPr/>
            </p:nvPicPr>
            <p:blipFill>
              <a:blip r:embed="rId6"/>
              <a:stretch/>
            </p:blipFill>
            <p:spPr>
              <a:xfrm>
                <a:off x="1241789" y="3511448"/>
                <a:ext cx="1108589" cy="1426585"/>
              </a:xfrm>
              <a:prstGeom prst="rect">
                <a:avLst/>
              </a:prstGeom>
              <a:ln>
                <a:noFill/>
              </a:ln>
            </p:spPr>
          </p:pic>
          <p:sp>
            <p:nvSpPr>
              <p:cNvPr id="14" name="文本框 13">
                <a:extLst>
                  <a:ext uri="{FF2B5EF4-FFF2-40B4-BE49-F238E27FC236}">
                    <a16:creationId xmlns:a16="http://schemas.microsoft.com/office/drawing/2014/main" id="{58CDF4D9-AD77-5104-F1A0-DBED176D1A88}"/>
                  </a:ext>
                </a:extLst>
              </p:cNvPr>
              <p:cNvSpPr txBox="1"/>
              <p:nvPr/>
            </p:nvSpPr>
            <p:spPr>
              <a:xfrm>
                <a:off x="-865819" y="2866166"/>
                <a:ext cx="3393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P-type Point-Contact(PPC)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Germanium detector</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pic>
          <p:nvPicPr>
            <p:cNvPr id="12" name="图片 11">
              <a:extLst>
                <a:ext uri="{FF2B5EF4-FFF2-40B4-BE49-F238E27FC236}">
                  <a16:creationId xmlns:a16="http://schemas.microsoft.com/office/drawing/2014/main" id="{FC78EC41-B054-ED6D-788B-288A6D9D1404}"/>
                </a:ext>
              </a:extLst>
            </p:cNvPr>
            <p:cNvPicPr>
              <a:picLocks noChangeAspect="1"/>
            </p:cNvPicPr>
            <p:nvPr/>
          </p:nvPicPr>
          <p:blipFill>
            <a:blip r:embed="rId7"/>
            <a:stretch>
              <a:fillRect/>
            </a:stretch>
          </p:blipFill>
          <p:spPr>
            <a:xfrm>
              <a:off x="365971" y="3400444"/>
              <a:ext cx="1765545" cy="1426584"/>
            </a:xfrm>
            <a:prstGeom prst="rect">
              <a:avLst/>
            </a:prstGeom>
          </p:spPr>
        </p:pic>
      </p:grpSp>
      <p:sp>
        <p:nvSpPr>
          <p:cNvPr id="15" name="内容占位符 2">
            <a:extLst>
              <a:ext uri="{FF2B5EF4-FFF2-40B4-BE49-F238E27FC236}">
                <a16:creationId xmlns:a16="http://schemas.microsoft.com/office/drawing/2014/main" id="{6E997C86-FB72-7FC4-9892-916538526C9D}"/>
              </a:ext>
            </a:extLst>
          </p:cNvPr>
          <p:cNvSpPr txBox="1">
            <a:spLocks/>
          </p:cNvSpPr>
          <p:nvPr/>
        </p:nvSpPr>
        <p:spPr>
          <a:xfrm>
            <a:off x="270911" y="976193"/>
            <a:ext cx="11279216" cy="1458502"/>
          </a:xfrm>
          <a:prstGeom prst="rect">
            <a:avLst/>
          </a:prstGeom>
          <a:noFill/>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8310">
              <a:spcBef>
                <a:spcPts val="0"/>
              </a:spcBef>
              <a:spcAft>
                <a:spcPts val="600"/>
              </a:spcAft>
              <a:buClr>
                <a:srgbClr val="FF0000"/>
              </a:buClr>
              <a:buFont typeface="Wingdings" panose="05000000000000000000" pitchFamily="2" charset="2"/>
              <a:buChar char="p"/>
            </a:pPr>
            <a:r>
              <a:rPr lang="en-US" altLang="zh-CN" sz="2400" dirty="0">
                <a:ea typeface="+mj-ea"/>
              </a:rPr>
              <a:t> Established in 2009, 11 institutes, &gt;100 members.</a:t>
            </a:r>
          </a:p>
          <a:p>
            <a:pPr marL="448310">
              <a:spcBef>
                <a:spcPts val="0"/>
              </a:spcBef>
              <a:spcAft>
                <a:spcPts val="600"/>
              </a:spcAft>
              <a:buClr>
                <a:srgbClr val="FF0000"/>
              </a:buClr>
              <a:buFont typeface="Wingdings" panose="05000000000000000000" pitchFamily="2" charset="2"/>
              <a:buChar char="p"/>
            </a:pPr>
            <a:r>
              <a:rPr lang="en-US" altLang="zh-CN" sz="2400" dirty="0">
                <a:ea typeface="+mj-ea"/>
              </a:rPr>
              <a:t> DM and 0νββ experiment based on Ge detectors at CJPL.</a:t>
            </a:r>
            <a:r>
              <a:rPr lang="en-US" altLang="zh-CN" sz="2400" dirty="0"/>
              <a:t> </a:t>
            </a:r>
          </a:p>
          <a:p>
            <a:pPr marL="448310">
              <a:spcBef>
                <a:spcPts val="0"/>
              </a:spcBef>
              <a:spcAft>
                <a:spcPts val="600"/>
              </a:spcAft>
              <a:buClr>
                <a:srgbClr val="FF0000"/>
              </a:buClr>
              <a:buFont typeface="Wingdings" panose="05000000000000000000" pitchFamily="2" charset="2"/>
              <a:buChar char="p"/>
            </a:pPr>
            <a:r>
              <a:rPr lang="en-US" altLang="zh-CN" sz="2400" dirty="0"/>
              <a:t> Many world-level DM physics results published in last 10 years.</a:t>
            </a:r>
          </a:p>
          <a:p>
            <a:pPr marL="448310">
              <a:spcBef>
                <a:spcPts val="0"/>
              </a:spcBef>
              <a:spcAft>
                <a:spcPts val="600"/>
              </a:spcAft>
              <a:buClr>
                <a:srgbClr val="FF0000"/>
              </a:buClr>
              <a:buFont typeface="Wingdings" panose="05000000000000000000" pitchFamily="2" charset="2"/>
              <a:buChar char="p"/>
            </a:pPr>
            <a:endParaRPr lang="en-US" altLang="zh-CN" sz="2400" dirty="0">
              <a:ea typeface="+mj-ea"/>
            </a:endParaRPr>
          </a:p>
        </p:txBody>
      </p:sp>
      <p:sp>
        <p:nvSpPr>
          <p:cNvPr id="16" name="Content Placeholder 2">
            <a:extLst>
              <a:ext uri="{FF2B5EF4-FFF2-40B4-BE49-F238E27FC236}">
                <a16:creationId xmlns:a16="http://schemas.microsoft.com/office/drawing/2014/main" id="{5A7536E4-3B2A-C4CF-E8B1-9CCED1CCDFBF}"/>
              </a:ext>
            </a:extLst>
          </p:cNvPr>
          <p:cNvSpPr txBox="1">
            <a:spLocks/>
          </p:cNvSpPr>
          <p:nvPr/>
        </p:nvSpPr>
        <p:spPr>
          <a:xfrm>
            <a:off x="8798521" y="4218638"/>
            <a:ext cx="3393053" cy="1844345"/>
          </a:xfrm>
          <a:prstGeom prst="rect">
            <a:avLst/>
          </a:prstGeom>
          <a:ln>
            <a:noFill/>
          </a:ln>
        </p:spPr>
        <p:txBody>
          <a:bodyPr vert="horz" lIns="91440" tIns="45720" rIns="91440" bIns="45720" rtlCol="0">
            <a:noAutofit/>
          </a:bodyPr>
          <a:lstStyle>
            <a:lvl1pPr marL="128905" indent="-128905" algn="l" defTabSz="514350" rtl="0" eaLnBrk="1" latinLnBrk="0" hangingPunct="1">
              <a:lnSpc>
                <a:spcPct val="90000"/>
              </a:lnSpc>
              <a:spcBef>
                <a:spcPts val="565"/>
              </a:spcBef>
              <a:buClr>
                <a:srgbClr val="7030A0"/>
              </a:buClr>
              <a:buFont typeface="Arial" panose="020B0604020202020204" pitchFamily="34" charset="0"/>
              <a:buChar char="•"/>
              <a:defRPr sz="28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386080" indent="-128905" algn="l" defTabSz="514350" rtl="0" eaLnBrk="1" latinLnBrk="0" hangingPunct="1">
              <a:lnSpc>
                <a:spcPct val="90000"/>
              </a:lnSpc>
              <a:spcBef>
                <a:spcPts val="280"/>
              </a:spcBef>
              <a:buClr>
                <a:srgbClr val="7030A0"/>
              </a:buClr>
              <a:buFont typeface="Arial" panose="020B0604020202020204" pitchFamily="34" charset="0"/>
              <a:buChar char="•"/>
              <a:defRPr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643255" indent="-128905" algn="l" defTabSz="514350" rtl="0" eaLnBrk="1" latinLnBrk="0" hangingPunct="1">
              <a:lnSpc>
                <a:spcPct val="90000"/>
              </a:lnSpc>
              <a:spcBef>
                <a:spcPts val="280"/>
              </a:spcBef>
              <a:buClr>
                <a:srgbClr val="7030A0"/>
              </a:buClr>
              <a:buFont typeface="Arial" panose="020B0604020202020204" pitchFamily="34" charset="0"/>
              <a:buChar char="•"/>
              <a:defRPr sz="20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marL="900430" indent="-128905" algn="l" defTabSz="514350" rtl="0" eaLnBrk="1" latinLnBrk="0" hangingPunct="1">
              <a:lnSpc>
                <a:spcPct val="90000"/>
              </a:lnSpc>
              <a:spcBef>
                <a:spcPts val="280"/>
              </a:spcBef>
              <a:buClr>
                <a:srgbClr val="7030A0"/>
              </a:buClr>
              <a:buFont typeface="Arial" panose="020B0604020202020204" pitchFamily="34" charset="0"/>
              <a:buChar char="•"/>
              <a:defRPr sz="16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marL="1157605" indent="-128905" algn="l" defTabSz="514350" rtl="0" eaLnBrk="1" latinLnBrk="0" hangingPunct="1">
              <a:lnSpc>
                <a:spcPct val="90000"/>
              </a:lnSpc>
              <a:spcBef>
                <a:spcPts val="280"/>
              </a:spcBef>
              <a:buClr>
                <a:srgbClr val="7030A0"/>
              </a:buClr>
              <a:buFont typeface="Arial" panose="020B0604020202020204" pitchFamily="34" charset="0"/>
              <a:buChar char="•"/>
              <a:defRPr sz="16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vl6pPr marL="141478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a:lstStyle>
          <a:p>
            <a:pPr>
              <a:lnSpc>
                <a:spcPct val="100000"/>
              </a:lnSpc>
              <a:spcBef>
                <a:spcPts val="0"/>
              </a:spcBef>
              <a:spcAft>
                <a:spcPts val="600"/>
              </a:spcAft>
              <a:buClr>
                <a:srgbClr val="FF0000"/>
              </a:buClr>
              <a:buFont typeface="Wingdings" pitchFamily="2" charset="2"/>
              <a:buChar char="ü"/>
            </a:pPr>
            <a:r>
              <a:rPr lang="en-US" altLang="zh-CN" sz="2400" dirty="0">
                <a:solidFill>
                  <a:sysClr val="windowText" lastClr="000000"/>
                </a:solidFill>
                <a:latin typeface="+mn-lt"/>
              </a:rPr>
              <a:t> Best energy resolution (~200 eV @ 10.37 keV)</a:t>
            </a:r>
          </a:p>
          <a:p>
            <a:pPr>
              <a:lnSpc>
                <a:spcPct val="100000"/>
              </a:lnSpc>
              <a:spcBef>
                <a:spcPts val="0"/>
              </a:spcBef>
              <a:spcAft>
                <a:spcPts val="600"/>
              </a:spcAft>
              <a:buClr>
                <a:srgbClr val="FF0000"/>
              </a:buClr>
              <a:buFont typeface="Wingdings" pitchFamily="2" charset="2"/>
              <a:buChar char="ü"/>
            </a:pPr>
            <a:r>
              <a:rPr lang="en-US" altLang="zh-CN" sz="2400" dirty="0">
                <a:solidFill>
                  <a:sysClr val="windowText" lastClr="000000"/>
                </a:solidFill>
                <a:latin typeface="+mn-lt"/>
              </a:rPr>
              <a:t> Low energy threshold (~100 eV)</a:t>
            </a:r>
          </a:p>
          <a:p>
            <a:pPr>
              <a:lnSpc>
                <a:spcPct val="100000"/>
              </a:lnSpc>
              <a:spcBef>
                <a:spcPts val="0"/>
              </a:spcBef>
              <a:spcAft>
                <a:spcPts val="600"/>
              </a:spcAft>
              <a:buClr>
                <a:srgbClr val="FF0000"/>
              </a:buClr>
              <a:buFont typeface="Wingdings" pitchFamily="2" charset="2"/>
              <a:buChar char="ü"/>
            </a:pPr>
            <a:r>
              <a:rPr lang="en-US" altLang="zh-CN" sz="2400" dirty="0">
                <a:solidFill>
                  <a:sysClr val="windowText" lastClr="000000"/>
                </a:solidFill>
                <a:latin typeface="+mn-lt"/>
              </a:rPr>
              <a:t> Low background</a:t>
            </a:r>
          </a:p>
        </p:txBody>
      </p:sp>
      <p:pic>
        <p:nvPicPr>
          <p:cNvPr id="4" name="图片 3">
            <a:extLst>
              <a:ext uri="{FF2B5EF4-FFF2-40B4-BE49-F238E27FC236}">
                <a16:creationId xmlns:a16="http://schemas.microsoft.com/office/drawing/2014/main" id="{C4C911E9-DD47-1775-23F8-1D9677C91159}"/>
              </a:ext>
            </a:extLst>
          </p:cNvPr>
          <p:cNvPicPr>
            <a:picLocks noChangeAspect="1"/>
          </p:cNvPicPr>
          <p:nvPr/>
        </p:nvPicPr>
        <p:blipFill>
          <a:blip r:embed="rId8"/>
          <a:stretch>
            <a:fillRect/>
          </a:stretch>
        </p:blipFill>
        <p:spPr>
          <a:xfrm>
            <a:off x="1230038" y="2414313"/>
            <a:ext cx="6480720" cy="1741825"/>
          </a:xfrm>
          <a:prstGeom prst="rect">
            <a:avLst/>
          </a:prstGeom>
        </p:spPr>
      </p:pic>
    </p:spTree>
    <p:extLst>
      <p:ext uri="{BB962C8B-B14F-4D97-AF65-F5344CB8AC3E}">
        <p14:creationId xmlns:p14="http://schemas.microsoft.com/office/powerpoint/2010/main" val="218898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AC88EC0C-6309-4F05-B774-D1F4477CAFF7}"/>
              </a:ext>
            </a:extLst>
          </p:cNvPr>
          <p:cNvPicPr>
            <a:picLocks noChangeAspect="1"/>
          </p:cNvPicPr>
          <p:nvPr/>
        </p:nvPicPr>
        <p:blipFill rotWithShape="1">
          <a:blip r:embed="rId3"/>
          <a:srcRect l="614" r="1489" b="3052"/>
          <a:stretch/>
        </p:blipFill>
        <p:spPr>
          <a:xfrm>
            <a:off x="7148827" y="1025779"/>
            <a:ext cx="2767122" cy="1279165"/>
          </a:xfrm>
          <a:prstGeom prst="rect">
            <a:avLst/>
          </a:prstGeom>
        </p:spPr>
      </p:pic>
      <p:pic>
        <p:nvPicPr>
          <p:cNvPr id="30" name="图片 29">
            <a:extLst>
              <a:ext uri="{FF2B5EF4-FFF2-40B4-BE49-F238E27FC236}">
                <a16:creationId xmlns:a16="http://schemas.microsoft.com/office/drawing/2014/main" id="{BF393369-8054-4163-AC88-ACBEE42E088C}"/>
              </a:ext>
            </a:extLst>
          </p:cNvPr>
          <p:cNvPicPr>
            <a:picLocks noChangeAspect="1"/>
          </p:cNvPicPr>
          <p:nvPr/>
        </p:nvPicPr>
        <p:blipFill>
          <a:blip r:embed="rId4"/>
          <a:stretch>
            <a:fillRect/>
          </a:stretch>
        </p:blipFill>
        <p:spPr>
          <a:xfrm>
            <a:off x="10002442" y="1001023"/>
            <a:ext cx="1797495" cy="2502138"/>
          </a:xfrm>
          <a:prstGeom prst="rect">
            <a:avLst/>
          </a:prstGeom>
        </p:spPr>
      </p:pic>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solidFill>
                  <a:srgbClr val="FF0000"/>
                </a:solidFill>
                <a:latin typeface="+mn-lt"/>
              </a:rPr>
              <a:t>C</a:t>
            </a:r>
            <a:r>
              <a:rPr lang="en-US" altLang="zh-CN" b="1" dirty="0">
                <a:solidFill>
                  <a:schemeClr val="tx1"/>
                </a:solidFill>
                <a:latin typeface="+mn-lt"/>
              </a:rPr>
              <a:t>hina </a:t>
            </a:r>
            <a:r>
              <a:rPr lang="en-US" altLang="zh-CN" b="1" dirty="0" err="1">
                <a:solidFill>
                  <a:srgbClr val="FF0000"/>
                </a:solidFill>
                <a:latin typeface="+mn-lt"/>
              </a:rPr>
              <a:t>J</a:t>
            </a:r>
            <a:r>
              <a:rPr lang="en-US" altLang="zh-CN" b="1" dirty="0" err="1">
                <a:solidFill>
                  <a:schemeClr val="tx1"/>
                </a:solidFill>
                <a:latin typeface="+mn-lt"/>
              </a:rPr>
              <a:t>in</a:t>
            </a:r>
            <a:r>
              <a:rPr lang="en-US" altLang="zh-CN" b="1" dirty="0" err="1">
                <a:solidFill>
                  <a:srgbClr val="FF0000"/>
                </a:solidFill>
                <a:latin typeface="+mn-lt"/>
              </a:rPr>
              <a:t>P</a:t>
            </a:r>
            <a:r>
              <a:rPr lang="en-US" altLang="zh-CN" b="1" dirty="0" err="1">
                <a:solidFill>
                  <a:schemeClr val="tx1"/>
                </a:solidFill>
                <a:latin typeface="+mn-lt"/>
              </a:rPr>
              <a:t>ing</a:t>
            </a:r>
            <a:r>
              <a:rPr lang="en-US" altLang="zh-CN" b="1" dirty="0">
                <a:solidFill>
                  <a:schemeClr val="tx1"/>
                </a:solidFill>
                <a:latin typeface="+mn-lt"/>
              </a:rPr>
              <a:t> underground </a:t>
            </a:r>
            <a:r>
              <a:rPr lang="en-US" altLang="zh-CN" b="1" dirty="0">
                <a:solidFill>
                  <a:srgbClr val="FF0000"/>
                </a:solidFill>
                <a:latin typeface="+mn-lt"/>
              </a:rPr>
              <a:t>L</a:t>
            </a:r>
            <a:r>
              <a:rPr lang="en-US" altLang="zh-CN" b="1" dirty="0">
                <a:solidFill>
                  <a:schemeClr val="tx1"/>
                </a:solidFill>
                <a:latin typeface="+mn-lt"/>
              </a:rPr>
              <a:t>aboratory </a:t>
            </a:r>
            <a:endParaRPr lang="zh-CN" altLang="en-US" b="1" dirty="0">
              <a:solidFill>
                <a:schemeClr val="tx1"/>
              </a:solidFill>
              <a:latin typeface="+mn-lt"/>
              <a:cs typeface="方正兰亭黑_GBK"/>
            </a:endParaRPr>
          </a:p>
        </p:txBody>
      </p:sp>
      <p:sp>
        <p:nvSpPr>
          <p:cNvPr id="2" name="灯片编号占位符 1"/>
          <p:cNvSpPr>
            <a:spLocks noGrp="1"/>
          </p:cNvSpPr>
          <p:nvPr>
            <p:ph type="sldNum" sz="quarter" idx="4"/>
          </p:nvPr>
        </p:nvSpPr>
        <p:spPr/>
        <p:txBody>
          <a:bodyPr/>
          <a:lstStyle/>
          <a:p>
            <a:fld id="{0C913308-F349-4B6D-A68A-DD1791B4A57B}" type="slidenum">
              <a:rPr lang="zh-CN" altLang="en-US" smtClean="0"/>
              <a:t>5</a:t>
            </a:fld>
            <a:endParaRPr lang="zh-CN" altLang="en-US"/>
          </a:p>
        </p:txBody>
      </p:sp>
      <p:pic>
        <p:nvPicPr>
          <p:cNvPr id="9" name="图片 8">
            <a:extLst>
              <a:ext uri="{FF2B5EF4-FFF2-40B4-BE49-F238E27FC236}">
                <a16:creationId xmlns:a16="http://schemas.microsoft.com/office/drawing/2014/main" id="{670AF224-36E6-4C60-890F-D0426ADCE305}"/>
              </a:ext>
            </a:extLst>
          </p:cNvPr>
          <p:cNvPicPr>
            <a:picLocks noChangeAspect="1"/>
          </p:cNvPicPr>
          <p:nvPr/>
        </p:nvPicPr>
        <p:blipFill>
          <a:blip r:embed="rId5"/>
          <a:stretch>
            <a:fillRect/>
          </a:stretch>
        </p:blipFill>
        <p:spPr>
          <a:xfrm>
            <a:off x="10488488" y="167378"/>
            <a:ext cx="1000125" cy="781050"/>
          </a:xfrm>
          <a:prstGeom prst="rect">
            <a:avLst/>
          </a:prstGeom>
        </p:spPr>
      </p:pic>
      <p:sp>
        <p:nvSpPr>
          <p:cNvPr id="10" name="Content Placeholder 2">
            <a:extLst>
              <a:ext uri="{FF2B5EF4-FFF2-40B4-BE49-F238E27FC236}">
                <a16:creationId xmlns:a16="http://schemas.microsoft.com/office/drawing/2014/main" id="{26CB246B-AF2D-456F-8E75-2542D15FA934}"/>
              </a:ext>
            </a:extLst>
          </p:cNvPr>
          <p:cNvSpPr txBox="1">
            <a:spLocks/>
          </p:cNvSpPr>
          <p:nvPr/>
        </p:nvSpPr>
        <p:spPr>
          <a:xfrm>
            <a:off x="432149" y="1004068"/>
            <a:ext cx="11472796" cy="485353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37600">
              <a:lnSpc>
                <a:spcPct val="120000"/>
              </a:lnSpc>
            </a:pPr>
            <a:r>
              <a:rPr lang="en-US" altLang="zh-CN" b="1" dirty="0">
                <a:solidFill>
                  <a:srgbClr val="FF0000"/>
                </a:solidFill>
                <a:latin typeface="Calibri" panose="020F0502020204030204" pitchFamily="34" charset="0"/>
                <a:cs typeface="Calibri" panose="020F0502020204030204" pitchFamily="34" charset="0"/>
              </a:rPr>
              <a:t>CJPL-I </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Constructed by THU and Yalong Hydropower Company</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Completed in 2010</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Near </a:t>
            </a:r>
            <a:r>
              <a:rPr lang="en-US" altLang="zh-CN" sz="2000" dirty="0" err="1">
                <a:latin typeface="Calibri" panose="020F0502020204030204" pitchFamily="34" charset="0"/>
                <a:cs typeface="Calibri" panose="020F0502020204030204" pitchFamily="34" charset="0"/>
              </a:rPr>
              <a:t>Xichang</a:t>
            </a:r>
            <a:r>
              <a:rPr lang="en-US" altLang="zh-CN" sz="2000" dirty="0">
                <a:latin typeface="Calibri" panose="020F0502020204030204" pitchFamily="34" charset="0"/>
                <a:cs typeface="Calibri" panose="020F0502020204030204" pitchFamily="34" charset="0"/>
              </a:rPr>
              <a:t> city, Sichuan Province, Southwest China</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Rock overburden: 2400m (~6720 m. w. e.)</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Low Muon flux and environmental background</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CJPL-I Main Hall: 6.5m(W) x 6.5m(H) x 42m(L), Total space: ~4000 m</a:t>
            </a:r>
            <a:r>
              <a:rPr lang="en-US" altLang="zh-CN" sz="2000" baseline="30000" dirty="0">
                <a:latin typeface="Calibri" panose="020F0502020204030204" pitchFamily="34" charset="0"/>
                <a:cs typeface="Calibri" panose="020F0502020204030204" pitchFamily="34" charset="0"/>
              </a:rPr>
              <a:t>3</a:t>
            </a:r>
          </a:p>
        </p:txBody>
      </p:sp>
      <p:grpSp>
        <p:nvGrpSpPr>
          <p:cNvPr id="11" name="组合 27">
            <a:extLst>
              <a:ext uri="{FF2B5EF4-FFF2-40B4-BE49-F238E27FC236}">
                <a16:creationId xmlns:a16="http://schemas.microsoft.com/office/drawing/2014/main" id="{20A07809-3745-4646-898E-F3398A6D3B75}"/>
              </a:ext>
            </a:extLst>
          </p:cNvPr>
          <p:cNvGrpSpPr/>
          <p:nvPr/>
        </p:nvGrpSpPr>
        <p:grpSpPr>
          <a:xfrm>
            <a:off x="134521" y="3541019"/>
            <a:ext cx="4441929" cy="2587709"/>
            <a:chOff x="5620706" y="3165997"/>
            <a:chExt cx="5893113" cy="3468375"/>
          </a:xfrm>
        </p:grpSpPr>
        <p:grpSp>
          <p:nvGrpSpPr>
            <p:cNvPr id="12" name="组合 16">
              <a:extLst>
                <a:ext uri="{FF2B5EF4-FFF2-40B4-BE49-F238E27FC236}">
                  <a16:creationId xmlns:a16="http://schemas.microsoft.com/office/drawing/2014/main" id="{1D478001-0EE0-494F-AA02-12E6608BF32A}"/>
                </a:ext>
              </a:extLst>
            </p:cNvPr>
            <p:cNvGrpSpPr/>
            <p:nvPr/>
          </p:nvGrpSpPr>
          <p:grpSpPr>
            <a:xfrm>
              <a:off x="5620706" y="3165997"/>
              <a:ext cx="5893113" cy="3468375"/>
              <a:chOff x="5818826" y="2794519"/>
              <a:chExt cx="5893113" cy="3468375"/>
            </a:xfrm>
          </p:grpSpPr>
          <p:grpSp>
            <p:nvGrpSpPr>
              <p:cNvPr id="16" name="组合 7">
                <a:extLst>
                  <a:ext uri="{FF2B5EF4-FFF2-40B4-BE49-F238E27FC236}">
                    <a16:creationId xmlns:a16="http://schemas.microsoft.com/office/drawing/2014/main" id="{9EC9C2D6-AD68-4BA6-A258-4FF618051B19}"/>
                  </a:ext>
                </a:extLst>
              </p:cNvPr>
              <p:cNvGrpSpPr/>
              <p:nvPr/>
            </p:nvGrpSpPr>
            <p:grpSpPr>
              <a:xfrm>
                <a:off x="5914548" y="2802141"/>
                <a:ext cx="5797391" cy="3460753"/>
                <a:chOff x="2599849" y="3500423"/>
                <a:chExt cx="5431632" cy="3246577"/>
              </a:xfrm>
            </p:grpSpPr>
            <p:pic>
              <p:nvPicPr>
                <p:cNvPr id="18" name="图片 6">
                  <a:extLst>
                    <a:ext uri="{FF2B5EF4-FFF2-40B4-BE49-F238E27FC236}">
                      <a16:creationId xmlns:a16="http://schemas.microsoft.com/office/drawing/2014/main" id="{CA6930B1-53C7-438D-92BF-5B2F2424C0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849" y="3500423"/>
                  <a:ext cx="5431632" cy="3246577"/>
                </a:xfrm>
                <a:prstGeom prst="rect">
                  <a:avLst/>
                </a:prstGeom>
              </p:spPr>
            </p:pic>
            <p:pic>
              <p:nvPicPr>
                <p:cNvPr id="19" name="图片 24">
                  <a:extLst>
                    <a:ext uri="{FF2B5EF4-FFF2-40B4-BE49-F238E27FC236}">
                      <a16:creationId xmlns:a16="http://schemas.microsoft.com/office/drawing/2014/main" id="{0A694787-3637-4B1B-902E-1F152E3E61DC}"/>
                    </a:ext>
                  </a:extLst>
                </p:cNvPr>
                <p:cNvPicPr>
                  <a:picLocks noChangeAspect="1"/>
                </p:cNvPicPr>
                <p:nvPr/>
              </p:nvPicPr>
              <p:blipFill rotWithShape="1">
                <a:blip r:embed="rId7"/>
                <a:srcRect l="76163" b="77154"/>
                <a:stretch/>
              </p:blipFill>
              <p:spPr>
                <a:xfrm>
                  <a:off x="6789278" y="3500423"/>
                  <a:ext cx="1242203" cy="893553"/>
                </a:xfrm>
                <a:prstGeom prst="rect">
                  <a:avLst/>
                </a:prstGeom>
              </p:spPr>
            </p:pic>
          </p:grpSp>
          <p:sp>
            <p:nvSpPr>
              <p:cNvPr id="17" name="文本框 16">
                <a:extLst>
                  <a:ext uri="{FF2B5EF4-FFF2-40B4-BE49-F238E27FC236}">
                    <a16:creationId xmlns:a16="http://schemas.microsoft.com/office/drawing/2014/main" id="{61E5D451-AE20-463E-A188-334168FD9DD7}"/>
                  </a:ext>
                </a:extLst>
              </p:cNvPr>
              <p:cNvSpPr txBox="1"/>
              <p:nvPr/>
            </p:nvSpPr>
            <p:spPr>
              <a:xfrm>
                <a:off x="5818826" y="2794519"/>
                <a:ext cx="4859354" cy="825042"/>
              </a:xfrm>
              <a:prstGeom prst="rect">
                <a:avLst/>
              </a:prstGeom>
              <a:noFill/>
            </p:spPr>
            <p:txBody>
              <a:bodyPr wrap="none" rtlCol="0">
                <a:spAutoFit/>
              </a:bodyPr>
              <a:lstStyle/>
              <a:p>
                <a:pPr algn="ctr"/>
                <a:r>
                  <a:rPr lang="en-US" altLang="zh-CN" sz="1700" b="1" dirty="0">
                    <a:latin typeface="Calibri" panose="020F0502020204030204" pitchFamily="34" charset="0"/>
                    <a:cs typeface="Calibri" panose="020F0502020204030204" pitchFamily="34" charset="0"/>
                  </a:rPr>
                  <a:t>China Jinping Underground Laboratory</a:t>
                </a:r>
              </a:p>
              <a:p>
                <a:pPr algn="ctr"/>
                <a:r>
                  <a:rPr lang="en-US" altLang="zh-CN" sz="1700" b="1" dirty="0">
                    <a:latin typeface="Calibri" panose="020F0502020204030204" pitchFamily="34" charset="0"/>
                    <a:cs typeface="Calibri" panose="020F0502020204030204" pitchFamily="34" charset="0"/>
                  </a:rPr>
                  <a:t>(CJPL)</a:t>
                </a:r>
                <a:endParaRPr lang="zh-CN" altLang="en-US" sz="1700" b="1" dirty="0">
                  <a:latin typeface="Calibri" panose="020F0502020204030204" pitchFamily="34" charset="0"/>
                  <a:cs typeface="Calibri" panose="020F0502020204030204" pitchFamily="34" charset="0"/>
                </a:endParaRPr>
              </a:p>
            </p:txBody>
          </p:sp>
        </p:grpSp>
        <p:sp>
          <p:nvSpPr>
            <p:cNvPr id="13" name="文本框 22">
              <a:extLst>
                <a:ext uri="{FF2B5EF4-FFF2-40B4-BE49-F238E27FC236}">
                  <a16:creationId xmlns:a16="http://schemas.microsoft.com/office/drawing/2014/main" id="{D1C74A5D-CF96-4C36-ACED-25ECB5FC02C2}"/>
                </a:ext>
              </a:extLst>
            </p:cNvPr>
            <p:cNvSpPr txBox="1"/>
            <p:nvPr/>
          </p:nvSpPr>
          <p:spPr>
            <a:xfrm>
              <a:off x="6751320" y="5891480"/>
              <a:ext cx="727828"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cs typeface="Calibri" panose="020F0502020204030204" pitchFamily="34" charset="0"/>
                </a:rPr>
                <a:t>CJPL-I</a:t>
              </a:r>
              <a:endParaRPr lang="zh-CN" altLang="en-US" dirty="0">
                <a:solidFill>
                  <a:srgbClr val="FF0000"/>
                </a:solidFill>
                <a:latin typeface="Calibri" panose="020F0502020204030204" pitchFamily="34" charset="0"/>
                <a:cs typeface="Calibri" panose="020F0502020204030204" pitchFamily="34" charset="0"/>
              </a:endParaRPr>
            </a:p>
          </p:txBody>
        </p:sp>
      </p:grpSp>
      <p:pic>
        <p:nvPicPr>
          <p:cNvPr id="20" name="Picture 14">
            <a:extLst>
              <a:ext uri="{FF2B5EF4-FFF2-40B4-BE49-F238E27FC236}">
                <a16:creationId xmlns:a16="http://schemas.microsoft.com/office/drawing/2014/main" id="{8FA4F4A4-273E-4D64-9AA4-364808BB6000}"/>
              </a:ext>
            </a:extLst>
          </p:cNvPr>
          <p:cNvPicPr>
            <a:picLocks noChangeAspect="1"/>
          </p:cNvPicPr>
          <p:nvPr/>
        </p:nvPicPr>
        <p:blipFill>
          <a:blip r:embed="rId8"/>
          <a:stretch>
            <a:fillRect/>
          </a:stretch>
        </p:blipFill>
        <p:spPr>
          <a:xfrm>
            <a:off x="8468568" y="3530981"/>
            <a:ext cx="3682792" cy="2597746"/>
          </a:xfrm>
          <a:prstGeom prst="rect">
            <a:avLst/>
          </a:prstGeom>
        </p:spPr>
      </p:pic>
      <p:pic>
        <p:nvPicPr>
          <p:cNvPr id="21" name="Picture 15">
            <a:extLst>
              <a:ext uri="{FF2B5EF4-FFF2-40B4-BE49-F238E27FC236}">
                <a16:creationId xmlns:a16="http://schemas.microsoft.com/office/drawing/2014/main" id="{BAE62094-8B83-491A-A375-12EF749AA07A}"/>
              </a:ext>
            </a:extLst>
          </p:cNvPr>
          <p:cNvPicPr>
            <a:picLocks noChangeAspect="1"/>
          </p:cNvPicPr>
          <p:nvPr/>
        </p:nvPicPr>
        <p:blipFill>
          <a:blip r:embed="rId9"/>
          <a:stretch>
            <a:fillRect/>
          </a:stretch>
        </p:blipFill>
        <p:spPr>
          <a:xfrm>
            <a:off x="4680905" y="3530981"/>
            <a:ext cx="3787663" cy="1439551"/>
          </a:xfrm>
          <a:prstGeom prst="rect">
            <a:avLst/>
          </a:prstGeom>
        </p:spPr>
      </p:pic>
      <p:pic>
        <p:nvPicPr>
          <p:cNvPr id="22" name="Picture 16">
            <a:extLst>
              <a:ext uri="{FF2B5EF4-FFF2-40B4-BE49-F238E27FC236}">
                <a16:creationId xmlns:a16="http://schemas.microsoft.com/office/drawing/2014/main" id="{A6C0982E-CBC2-4671-B354-A878600AE3ED}"/>
              </a:ext>
            </a:extLst>
          </p:cNvPr>
          <p:cNvPicPr>
            <a:picLocks noChangeAspect="1"/>
          </p:cNvPicPr>
          <p:nvPr/>
        </p:nvPicPr>
        <p:blipFill>
          <a:blip r:embed="rId10"/>
          <a:stretch>
            <a:fillRect/>
          </a:stretch>
        </p:blipFill>
        <p:spPr>
          <a:xfrm>
            <a:off x="6494864" y="4993501"/>
            <a:ext cx="1970618" cy="1435354"/>
          </a:xfrm>
          <a:prstGeom prst="rect">
            <a:avLst/>
          </a:prstGeom>
        </p:spPr>
      </p:pic>
      <p:pic>
        <p:nvPicPr>
          <p:cNvPr id="23" name="Picture 17">
            <a:extLst>
              <a:ext uri="{FF2B5EF4-FFF2-40B4-BE49-F238E27FC236}">
                <a16:creationId xmlns:a16="http://schemas.microsoft.com/office/drawing/2014/main" id="{EA33FDB6-092B-4DA4-8E9E-4B3C543EB87A}"/>
              </a:ext>
            </a:extLst>
          </p:cNvPr>
          <p:cNvPicPr>
            <a:picLocks noChangeAspect="1"/>
          </p:cNvPicPr>
          <p:nvPr/>
        </p:nvPicPr>
        <p:blipFill>
          <a:blip r:embed="rId11"/>
          <a:stretch>
            <a:fillRect/>
          </a:stretch>
        </p:blipFill>
        <p:spPr>
          <a:xfrm>
            <a:off x="4680905" y="4995628"/>
            <a:ext cx="1864759" cy="1433227"/>
          </a:xfrm>
          <a:prstGeom prst="rect">
            <a:avLst/>
          </a:prstGeom>
        </p:spPr>
      </p:pic>
      <p:sp>
        <p:nvSpPr>
          <p:cNvPr id="24" name="TextBox 12">
            <a:extLst>
              <a:ext uri="{FF2B5EF4-FFF2-40B4-BE49-F238E27FC236}">
                <a16:creationId xmlns:a16="http://schemas.microsoft.com/office/drawing/2014/main" id="{C69F2A86-9DA5-4028-930D-ADB0B34029DC}"/>
              </a:ext>
            </a:extLst>
          </p:cNvPr>
          <p:cNvSpPr txBox="1"/>
          <p:nvPr/>
        </p:nvSpPr>
        <p:spPr>
          <a:xfrm>
            <a:off x="9683257" y="3689379"/>
            <a:ext cx="207659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~60 muons/m</a:t>
            </a:r>
            <a:r>
              <a:rPr lang="en-US" altLang="zh-CN" baseline="30000" dirty="0">
                <a:latin typeface="Calibri" panose="020F0502020204030204" pitchFamily="34" charset="0"/>
                <a:cs typeface="Calibri" panose="020F0502020204030204" pitchFamily="34" charset="0"/>
              </a:rPr>
              <a:t>2</a:t>
            </a:r>
            <a:r>
              <a:rPr lang="en-US" altLang="zh-CN" dirty="0">
                <a:latin typeface="Calibri" panose="020F0502020204030204" pitchFamily="34" charset="0"/>
                <a:cs typeface="Calibri" panose="020F0502020204030204" pitchFamily="34" charset="0"/>
              </a:rPr>
              <a:t>/year</a:t>
            </a:r>
            <a:endParaRPr lang="zh-CN" altLang="en-US" dirty="0">
              <a:latin typeface="Calibri" panose="020F0502020204030204" pitchFamily="34" charset="0"/>
              <a:cs typeface="Calibri" panose="020F0502020204030204" pitchFamily="34" charset="0"/>
            </a:endParaRPr>
          </a:p>
        </p:txBody>
      </p:sp>
      <p:sp>
        <p:nvSpPr>
          <p:cNvPr id="25" name="Rectangle 19">
            <a:extLst>
              <a:ext uri="{FF2B5EF4-FFF2-40B4-BE49-F238E27FC236}">
                <a16:creationId xmlns:a16="http://schemas.microsoft.com/office/drawing/2014/main" id="{1BDD156B-BF85-42FF-8476-53C0DACB02FA}"/>
              </a:ext>
            </a:extLst>
          </p:cNvPr>
          <p:cNvSpPr/>
          <p:nvPr/>
        </p:nvSpPr>
        <p:spPr>
          <a:xfrm>
            <a:off x="8704438" y="6186790"/>
            <a:ext cx="3158942" cy="338554"/>
          </a:xfrm>
          <a:prstGeom prst="rect">
            <a:avLst/>
          </a:prstGeom>
        </p:spPr>
        <p:txBody>
          <a:bodyPr wrap="none">
            <a:spAutoFit/>
          </a:bodyPr>
          <a:lstStyle/>
          <a:p>
            <a:r>
              <a:rPr lang="en-US" altLang="zh-CN" sz="1600" dirty="0">
                <a:latin typeface="Calibri" panose="020F0502020204030204" pitchFamily="34" charset="0"/>
                <a:ea typeface="微软雅黑" panose="020B0503020204020204" pitchFamily="34" charset="-122"/>
              </a:rPr>
              <a:t>Chinese Physics C 37:086001 (2013)</a:t>
            </a:r>
            <a:endParaRPr lang="zh-CN" altLang="en-US" sz="1600" dirty="0"/>
          </a:p>
        </p:txBody>
      </p:sp>
      <p:sp>
        <p:nvSpPr>
          <p:cNvPr id="26" name="Rectangle 20">
            <a:extLst>
              <a:ext uri="{FF2B5EF4-FFF2-40B4-BE49-F238E27FC236}">
                <a16:creationId xmlns:a16="http://schemas.microsoft.com/office/drawing/2014/main" id="{864F0675-FA61-427E-BC6C-AA29FCEAF1C1}"/>
              </a:ext>
            </a:extLst>
          </p:cNvPr>
          <p:cNvSpPr/>
          <p:nvPr/>
        </p:nvSpPr>
        <p:spPr>
          <a:xfrm>
            <a:off x="152400" y="6186790"/>
            <a:ext cx="4585166" cy="338554"/>
          </a:xfrm>
          <a:prstGeom prst="rect">
            <a:avLst/>
          </a:prstGeom>
        </p:spPr>
        <p:txBody>
          <a:bodyPr wrap="none">
            <a:spAutoFit/>
          </a:bodyPr>
          <a:lstStyle/>
          <a:p>
            <a:r>
              <a:rPr lang="fr-FR" altLang="zh-CN" sz="1600" dirty="0">
                <a:latin typeface="Calibri" panose="020F0502020204030204" pitchFamily="34" charset="0"/>
                <a:ea typeface="微软雅黑" panose="020B0503020204020204" pitchFamily="34" charset="-122"/>
              </a:rPr>
              <a:t>Cheng et al., </a:t>
            </a:r>
            <a:r>
              <a:rPr lang="fr-FR" altLang="zh-CN" sz="1600" dirty="0" err="1">
                <a:latin typeface="Calibri" panose="020F0502020204030204" pitchFamily="34" charset="0"/>
                <a:ea typeface="微软雅黑" panose="020B0503020204020204" pitchFamily="34" charset="-122"/>
              </a:rPr>
              <a:t>Annu</a:t>
            </a:r>
            <a:r>
              <a:rPr lang="fr-FR" altLang="zh-CN" sz="1600" dirty="0">
                <a:latin typeface="Calibri" panose="020F0502020204030204" pitchFamily="34" charset="0"/>
                <a:ea typeface="微软雅黑" panose="020B0503020204020204" pitchFamily="34" charset="-122"/>
              </a:rPr>
              <a:t>. </a:t>
            </a:r>
            <a:r>
              <a:rPr lang="fr-FR" altLang="zh-CN" sz="1600" dirty="0" err="1">
                <a:latin typeface="Calibri" panose="020F0502020204030204" pitchFamily="34" charset="0"/>
                <a:ea typeface="微软雅黑" panose="020B0503020204020204" pitchFamily="34" charset="-122"/>
              </a:rPr>
              <a:t>Rev</a:t>
            </a:r>
            <a:r>
              <a:rPr lang="fr-FR" altLang="zh-CN" sz="1600" dirty="0">
                <a:latin typeface="Calibri" panose="020F0502020204030204" pitchFamily="34" charset="0"/>
                <a:ea typeface="微软雅黑" panose="020B0503020204020204" pitchFamily="34" charset="-122"/>
              </a:rPr>
              <a:t>. </a:t>
            </a:r>
            <a:r>
              <a:rPr lang="fr-FR" altLang="zh-CN" sz="1600" dirty="0" err="1">
                <a:latin typeface="Calibri" panose="020F0502020204030204" pitchFamily="34" charset="0"/>
                <a:ea typeface="微软雅黑" panose="020B0503020204020204" pitchFamily="34" charset="-122"/>
              </a:rPr>
              <a:t>Nucl</a:t>
            </a:r>
            <a:r>
              <a:rPr lang="fr-FR" altLang="zh-CN" sz="1600" dirty="0">
                <a:latin typeface="Calibri" panose="020F0502020204030204" pitchFamily="34" charset="0"/>
                <a:ea typeface="微软雅黑" panose="020B0503020204020204" pitchFamily="34" charset="-122"/>
              </a:rPr>
              <a:t>. Part. </a:t>
            </a:r>
            <a:r>
              <a:rPr lang="fr-FR" altLang="zh-CN" sz="1600" dirty="0" err="1">
                <a:latin typeface="Calibri" panose="020F0502020204030204" pitchFamily="34" charset="0"/>
                <a:ea typeface="微软雅黑" panose="020B0503020204020204" pitchFamily="34" charset="-122"/>
              </a:rPr>
              <a:t>Sci</a:t>
            </a:r>
            <a:r>
              <a:rPr lang="fr-FR" altLang="zh-CN" sz="1600" dirty="0">
                <a:latin typeface="Calibri" panose="020F0502020204030204" pitchFamily="34" charset="0"/>
                <a:ea typeface="微软雅黑" panose="020B0503020204020204" pitchFamily="34" charset="-122"/>
              </a:rPr>
              <a:t>. 67:231 (2017)</a:t>
            </a:r>
            <a:endParaRPr lang="zh-CN" altLang="en-US" sz="1600" dirty="0"/>
          </a:p>
        </p:txBody>
      </p:sp>
      <p:cxnSp>
        <p:nvCxnSpPr>
          <p:cNvPr id="28" name="直接连接符 27">
            <a:extLst>
              <a:ext uri="{FF2B5EF4-FFF2-40B4-BE49-F238E27FC236}">
                <a16:creationId xmlns:a16="http://schemas.microsoft.com/office/drawing/2014/main" id="{AB799215-3AD9-497C-9FEF-B67F57F2FEBF}"/>
              </a:ext>
            </a:extLst>
          </p:cNvPr>
          <p:cNvCxnSpPr>
            <a:cxnSpLocks/>
          </p:cNvCxnSpPr>
          <p:nvPr/>
        </p:nvCxnSpPr>
        <p:spPr>
          <a:xfrm flipH="1" flipV="1">
            <a:off x="9915949" y="2303932"/>
            <a:ext cx="721571" cy="107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F2DBC50-C3F4-4842-B0D1-FAF1B930CC25}"/>
              </a:ext>
            </a:extLst>
          </p:cNvPr>
          <p:cNvCxnSpPr>
            <a:cxnSpLocks/>
          </p:cNvCxnSpPr>
          <p:nvPr/>
        </p:nvCxnSpPr>
        <p:spPr>
          <a:xfrm>
            <a:off x="7148827" y="2304944"/>
            <a:ext cx="3572727" cy="1583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86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descr="20160617-二期各个洞用途.jpeg">
            <a:extLst>
              <a:ext uri="{FF2B5EF4-FFF2-40B4-BE49-F238E27FC236}">
                <a16:creationId xmlns:a16="http://schemas.microsoft.com/office/drawing/2014/main" id="{29FFAAF6-6219-46B1-84D7-D309DE4898FC}"/>
              </a:ext>
            </a:extLst>
          </p:cNvPr>
          <p:cNvPicPr/>
          <p:nvPr/>
        </p:nvPicPr>
        <p:blipFill rotWithShape="1">
          <a:blip r:embed="rId3" cstate="print">
            <a:extLst>
              <a:ext uri="{28A0092B-C50C-407E-A947-70E740481C1C}">
                <a14:useLocalDpi xmlns:a14="http://schemas.microsoft.com/office/drawing/2010/main"/>
              </a:ext>
            </a:extLst>
          </a:blip>
          <a:srcRect t="8507"/>
          <a:stretch/>
        </p:blipFill>
        <p:spPr bwMode="auto">
          <a:xfrm>
            <a:off x="4334132" y="2853862"/>
            <a:ext cx="7738532" cy="3071152"/>
          </a:xfrm>
          <a:prstGeom prst="rect">
            <a:avLst/>
          </a:prstGeom>
          <a:noFill/>
          <a:ln>
            <a:solidFill>
              <a:schemeClr val="tx1"/>
            </a:solidFill>
          </a:ln>
        </p:spPr>
      </p:pic>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solidFill>
                  <a:srgbClr val="FF0000"/>
                </a:solidFill>
                <a:latin typeface="+mn-lt"/>
              </a:rPr>
              <a:t>C</a:t>
            </a:r>
            <a:r>
              <a:rPr lang="en-US" altLang="zh-CN" b="1" dirty="0">
                <a:solidFill>
                  <a:schemeClr val="tx1"/>
                </a:solidFill>
                <a:latin typeface="+mn-lt"/>
              </a:rPr>
              <a:t>hina </a:t>
            </a:r>
            <a:r>
              <a:rPr lang="en-US" altLang="zh-CN" b="1" dirty="0" err="1">
                <a:solidFill>
                  <a:srgbClr val="FF0000"/>
                </a:solidFill>
                <a:latin typeface="+mn-lt"/>
              </a:rPr>
              <a:t>J</a:t>
            </a:r>
            <a:r>
              <a:rPr lang="en-US" altLang="zh-CN" b="1" dirty="0" err="1">
                <a:solidFill>
                  <a:schemeClr val="tx1"/>
                </a:solidFill>
                <a:latin typeface="+mn-lt"/>
              </a:rPr>
              <a:t>in</a:t>
            </a:r>
            <a:r>
              <a:rPr lang="en-US" altLang="zh-CN" b="1" dirty="0" err="1">
                <a:solidFill>
                  <a:srgbClr val="FF0000"/>
                </a:solidFill>
                <a:latin typeface="+mn-lt"/>
              </a:rPr>
              <a:t>P</a:t>
            </a:r>
            <a:r>
              <a:rPr lang="en-US" altLang="zh-CN" b="1" dirty="0" err="1">
                <a:solidFill>
                  <a:schemeClr val="tx1"/>
                </a:solidFill>
                <a:latin typeface="+mn-lt"/>
              </a:rPr>
              <a:t>ing</a:t>
            </a:r>
            <a:r>
              <a:rPr lang="en-US" altLang="zh-CN" b="1" dirty="0">
                <a:solidFill>
                  <a:schemeClr val="tx1"/>
                </a:solidFill>
                <a:latin typeface="+mn-lt"/>
              </a:rPr>
              <a:t> underground </a:t>
            </a:r>
            <a:r>
              <a:rPr lang="en-US" altLang="zh-CN" b="1" dirty="0">
                <a:solidFill>
                  <a:srgbClr val="FF0000"/>
                </a:solidFill>
                <a:latin typeface="+mn-lt"/>
              </a:rPr>
              <a:t>L</a:t>
            </a:r>
            <a:r>
              <a:rPr lang="en-US" altLang="zh-CN" b="1" dirty="0">
                <a:solidFill>
                  <a:schemeClr val="tx1"/>
                </a:solidFill>
                <a:latin typeface="+mn-lt"/>
              </a:rPr>
              <a:t>aboratory </a:t>
            </a:r>
            <a:endParaRPr lang="zh-CN" altLang="en-US" b="1" dirty="0">
              <a:solidFill>
                <a:schemeClr val="tx1"/>
              </a:solidFill>
              <a:latin typeface="+mn-lt"/>
              <a:cs typeface="方正兰亭黑_GBK"/>
            </a:endParaRPr>
          </a:p>
        </p:txBody>
      </p:sp>
      <p:sp>
        <p:nvSpPr>
          <p:cNvPr id="2" name="灯片编号占位符 1"/>
          <p:cNvSpPr>
            <a:spLocks noGrp="1"/>
          </p:cNvSpPr>
          <p:nvPr>
            <p:ph type="sldNum" sz="quarter" idx="4"/>
          </p:nvPr>
        </p:nvSpPr>
        <p:spPr/>
        <p:txBody>
          <a:bodyPr/>
          <a:lstStyle/>
          <a:p>
            <a:fld id="{0C913308-F349-4B6D-A68A-DD1791B4A57B}" type="slidenum">
              <a:rPr lang="zh-CN" altLang="en-US" smtClean="0"/>
              <a:t>6</a:t>
            </a:fld>
            <a:endParaRPr lang="zh-CN" altLang="en-US"/>
          </a:p>
        </p:txBody>
      </p:sp>
      <p:pic>
        <p:nvPicPr>
          <p:cNvPr id="9" name="图片 8">
            <a:extLst>
              <a:ext uri="{FF2B5EF4-FFF2-40B4-BE49-F238E27FC236}">
                <a16:creationId xmlns:a16="http://schemas.microsoft.com/office/drawing/2014/main" id="{670AF224-36E6-4C60-890F-D0426ADCE305}"/>
              </a:ext>
            </a:extLst>
          </p:cNvPr>
          <p:cNvPicPr>
            <a:picLocks noChangeAspect="1"/>
          </p:cNvPicPr>
          <p:nvPr/>
        </p:nvPicPr>
        <p:blipFill>
          <a:blip r:embed="rId4"/>
          <a:stretch>
            <a:fillRect/>
          </a:stretch>
        </p:blipFill>
        <p:spPr>
          <a:xfrm>
            <a:off x="10488488" y="167378"/>
            <a:ext cx="1000125" cy="781050"/>
          </a:xfrm>
          <a:prstGeom prst="rect">
            <a:avLst/>
          </a:prstGeom>
        </p:spPr>
      </p:pic>
      <p:sp>
        <p:nvSpPr>
          <p:cNvPr id="10" name="Content Placeholder 2">
            <a:extLst>
              <a:ext uri="{FF2B5EF4-FFF2-40B4-BE49-F238E27FC236}">
                <a16:creationId xmlns:a16="http://schemas.microsoft.com/office/drawing/2014/main" id="{26CB246B-AF2D-456F-8E75-2542D15FA934}"/>
              </a:ext>
            </a:extLst>
          </p:cNvPr>
          <p:cNvSpPr txBox="1">
            <a:spLocks/>
          </p:cNvSpPr>
          <p:nvPr/>
        </p:nvSpPr>
        <p:spPr>
          <a:xfrm>
            <a:off x="432149" y="1004068"/>
            <a:ext cx="11472796" cy="485353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37600">
              <a:lnSpc>
                <a:spcPct val="120000"/>
              </a:lnSpc>
            </a:pPr>
            <a:r>
              <a:rPr lang="en-US" altLang="zh-CN" b="1" dirty="0">
                <a:solidFill>
                  <a:srgbClr val="FF0000"/>
                </a:solidFill>
                <a:latin typeface="Calibri" panose="020F0502020204030204" pitchFamily="34" charset="0"/>
                <a:cs typeface="Calibri" panose="020F0502020204030204" pitchFamily="34" charset="0"/>
              </a:rPr>
              <a:t>CJPL-II</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Construction of started on Nov, 2014</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expected to be completed in 2024</a:t>
            </a:r>
          </a:p>
          <a:p>
            <a:pPr marL="597600" lvl="1" indent="-342000">
              <a:lnSpc>
                <a:spcPct val="120000"/>
              </a:lnSpc>
              <a:spcBef>
                <a:spcPts val="0"/>
              </a:spcBef>
              <a:buFont typeface="Wingdings" panose="05000000000000000000" pitchFamily="2" charset="2"/>
              <a:buChar char="ü"/>
            </a:pPr>
            <a:r>
              <a:rPr lang="en-US" altLang="zh-CN" sz="2000" dirty="0">
                <a:latin typeface="Calibri" panose="020F0502020204030204" pitchFamily="34" charset="0"/>
                <a:cs typeface="Calibri" panose="020F0502020204030204" pitchFamily="34" charset="0"/>
              </a:rPr>
              <a:t>CJPL-I to CJPL-II</a:t>
            </a:r>
            <a:r>
              <a:rPr lang="zh-CN" altLang="en-US" sz="2000" dirty="0">
                <a:latin typeface="Calibri" panose="020F0502020204030204" pitchFamily="34" charset="0"/>
                <a:cs typeface="Calibri" panose="020F0502020204030204" pitchFamily="34" charset="0"/>
              </a:rPr>
              <a:t>，</a:t>
            </a:r>
            <a:r>
              <a:rPr lang="en-US" altLang="zh-CN" sz="2000" dirty="0">
                <a:latin typeface="Calibri" panose="020F0502020204030204" pitchFamily="34" charset="0"/>
                <a:cs typeface="Calibri" panose="020F0502020204030204" pitchFamily="34" charset="0"/>
              </a:rPr>
              <a:t>Volume: 4000 m</a:t>
            </a:r>
            <a:r>
              <a:rPr lang="en-US" altLang="zh-CN" sz="2000" baseline="30000" dirty="0">
                <a:latin typeface="Calibri" panose="020F0502020204030204" pitchFamily="34" charset="0"/>
                <a:cs typeface="Calibri" panose="020F0502020204030204" pitchFamily="34" charset="0"/>
              </a:rPr>
              <a:t>3</a:t>
            </a:r>
            <a:r>
              <a:rPr lang="en-US" altLang="zh-CN" sz="2000" dirty="0">
                <a:latin typeface="Calibri" panose="020F0502020204030204" pitchFamily="34" charset="0"/>
                <a:cs typeface="Calibri" panose="020F0502020204030204" pitchFamily="34" charset="0"/>
              </a:rPr>
              <a:t>  to 300,000 m</a:t>
            </a:r>
            <a:r>
              <a:rPr lang="en-US" altLang="zh-CN" sz="2000" baseline="30000" dirty="0">
                <a:latin typeface="Calibri" panose="020F0502020204030204" pitchFamily="34" charset="0"/>
                <a:cs typeface="Calibri" panose="020F0502020204030204" pitchFamily="34" charset="0"/>
              </a:rPr>
              <a:t>3</a:t>
            </a:r>
            <a:r>
              <a:rPr lang="en-US" altLang="zh-CN" sz="2000" dirty="0">
                <a:latin typeface="Calibri" panose="020F0502020204030204" pitchFamily="34" charset="0"/>
                <a:cs typeface="Calibri" panose="020F0502020204030204" pitchFamily="34" charset="0"/>
              </a:rPr>
              <a:t>;  1 main hall (6.5x6.5x42m) to 8 main halls (14x14x60m each);</a:t>
            </a:r>
          </a:p>
          <a:p>
            <a:pPr marL="597600" lvl="1" indent="-342000">
              <a:lnSpc>
                <a:spcPct val="120000"/>
              </a:lnSpc>
              <a:spcBef>
                <a:spcPts val="0"/>
              </a:spcBef>
              <a:buFont typeface="Wingdings" panose="05000000000000000000" pitchFamily="2" charset="2"/>
              <a:buChar char="ü"/>
            </a:pPr>
            <a:endParaRPr lang="en-US" altLang="zh-CN" sz="2000" dirty="0">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34E8C4DA-411D-4718-AEF0-A2D061D947A7}"/>
              </a:ext>
            </a:extLst>
          </p:cNvPr>
          <p:cNvPicPr>
            <a:picLocks noChangeAspect="1"/>
          </p:cNvPicPr>
          <p:nvPr/>
        </p:nvPicPr>
        <p:blipFill>
          <a:blip r:embed="rId5"/>
          <a:stretch>
            <a:fillRect/>
          </a:stretch>
        </p:blipFill>
        <p:spPr>
          <a:xfrm>
            <a:off x="119336" y="3218930"/>
            <a:ext cx="3724682" cy="2640956"/>
          </a:xfrm>
          <a:prstGeom prst="rect">
            <a:avLst/>
          </a:prstGeom>
        </p:spPr>
      </p:pic>
      <p:sp>
        <p:nvSpPr>
          <p:cNvPr id="12" name="文本框 11">
            <a:extLst>
              <a:ext uri="{FF2B5EF4-FFF2-40B4-BE49-F238E27FC236}">
                <a16:creationId xmlns:a16="http://schemas.microsoft.com/office/drawing/2014/main" id="{D2430BCA-F962-446B-A321-E022AB221B02}"/>
              </a:ext>
            </a:extLst>
          </p:cNvPr>
          <p:cNvSpPr txBox="1"/>
          <p:nvPr/>
        </p:nvSpPr>
        <p:spPr>
          <a:xfrm>
            <a:off x="581228" y="5785129"/>
            <a:ext cx="292667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Narrow" panose="020B0606020202030204" pitchFamily="34" charset="0"/>
                <a:ea typeface="黑体"/>
                <a:cs typeface="+mn-cs"/>
              </a:rPr>
              <a:t>CJPL-II with normal scale</a:t>
            </a:r>
            <a:endParaRPr kumimoji="0" lang="zh-CN" altLang="en-US" sz="1800" b="1" i="0" u="none" strike="noStrike" kern="1200" cap="none" spc="0" normalizeH="0" baseline="0" noProof="0" dirty="0">
              <a:ln>
                <a:noFill/>
              </a:ln>
              <a:solidFill>
                <a:srgbClr val="FF0000"/>
              </a:solidFill>
              <a:effectLst/>
              <a:uLnTx/>
              <a:uFillTx/>
              <a:latin typeface="Arial Narrow" panose="020B0606020202030204" pitchFamily="34" charset="0"/>
              <a:ea typeface="黑体"/>
              <a:cs typeface="+mn-cs"/>
            </a:endParaRPr>
          </a:p>
        </p:txBody>
      </p:sp>
      <p:cxnSp>
        <p:nvCxnSpPr>
          <p:cNvPr id="8" name="直接箭头连接符 7">
            <a:extLst>
              <a:ext uri="{FF2B5EF4-FFF2-40B4-BE49-F238E27FC236}">
                <a16:creationId xmlns:a16="http://schemas.microsoft.com/office/drawing/2014/main" id="{ABC1FB7F-0F0A-4429-8D35-764827280AC9}"/>
              </a:ext>
            </a:extLst>
          </p:cNvPr>
          <p:cNvCxnSpPr>
            <a:cxnSpLocks/>
            <a:endCxn id="11" idx="1"/>
          </p:cNvCxnSpPr>
          <p:nvPr/>
        </p:nvCxnSpPr>
        <p:spPr>
          <a:xfrm flipV="1">
            <a:off x="1981039" y="4389438"/>
            <a:ext cx="2353093" cy="983778"/>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文本框 14">
            <a:extLst>
              <a:ext uri="{FF2B5EF4-FFF2-40B4-BE49-F238E27FC236}">
                <a16:creationId xmlns:a16="http://schemas.microsoft.com/office/drawing/2014/main" id="{12EAF4A3-958F-4962-8DDD-0663E086A133}"/>
              </a:ext>
            </a:extLst>
          </p:cNvPr>
          <p:cNvSpPr txBox="1"/>
          <p:nvPr/>
        </p:nvSpPr>
        <p:spPr>
          <a:xfrm>
            <a:off x="1981039" y="4022469"/>
            <a:ext cx="1152128" cy="369332"/>
          </a:xfrm>
          <a:prstGeom prst="rect">
            <a:avLst/>
          </a:prstGeom>
          <a:noFill/>
        </p:spPr>
        <p:txBody>
          <a:bodyPr wrap="square" rtlCol="0">
            <a:spAutoFit/>
          </a:bodyPr>
          <a:lstStyle/>
          <a:p>
            <a:r>
              <a:rPr lang="en-US" altLang="zh-CN" b="1" dirty="0">
                <a:solidFill>
                  <a:schemeClr val="bg1"/>
                </a:solidFill>
              </a:rPr>
              <a:t>2400m</a:t>
            </a:r>
            <a:endParaRPr lang="zh-CN" altLang="en-US" b="1" dirty="0">
              <a:solidFill>
                <a:schemeClr val="bg1"/>
              </a:solidFill>
            </a:endParaRPr>
          </a:p>
        </p:txBody>
      </p:sp>
    </p:spTree>
    <p:extLst>
      <p:ext uri="{BB962C8B-B14F-4D97-AF65-F5344CB8AC3E}">
        <p14:creationId xmlns:p14="http://schemas.microsoft.com/office/powerpoint/2010/main" val="143897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645E7-9A2C-42BE-92E6-E6F83FA2022F}"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黑体"/>
              <a:cs typeface="+mn-cs"/>
            </a:endParaRPr>
          </a:p>
        </p:txBody>
      </p:sp>
      <p:sp>
        <p:nvSpPr>
          <p:cNvPr id="3" name="矩形 2"/>
          <p:cNvSpPr/>
          <p:nvPr/>
        </p:nvSpPr>
        <p:spPr>
          <a:xfrm>
            <a:off x="1598542" y="181089"/>
            <a:ext cx="8994913" cy="1015663"/>
          </a:xfrm>
          <a:prstGeom prst="rect">
            <a:avLst/>
          </a:prstGeom>
        </p:spPr>
        <p:txBody>
          <a:bodyPr wrap="square">
            <a:spAutoFit/>
          </a:bodyPr>
          <a:lstStyle/>
          <a:p>
            <a:pPr marL="342900" marR="0" lvl="1" indent="-342900" algn="l" defTabSz="914400" rtl="0" eaLnBrk="1" fontAlgn="auto" latinLnBrk="0" hangingPunct="1">
              <a:lnSpc>
                <a:spcPct val="100000"/>
              </a:lnSpc>
              <a:spcBef>
                <a:spcPts val="0"/>
              </a:spcBef>
              <a:spcAft>
                <a:spcPts val="0"/>
              </a:spcAft>
              <a:buClrTx/>
              <a:buSzTx/>
              <a:buFont typeface="Wingdings" pitchFamily="2" charset="2"/>
              <a:buChar char="p"/>
              <a:tabLst/>
              <a:defRPr/>
            </a:pPr>
            <a:r>
              <a:rPr kumimoji="0" lang="en-US" altLang="zh-CN" sz="2000" b="0" i="0" u="none" strike="noStrike" kern="1200" cap="none" spc="0" normalizeH="0" baseline="0" noProof="0" dirty="0">
                <a:ln>
                  <a:noFill/>
                </a:ln>
                <a:solidFill>
                  <a:srgbClr val="000000"/>
                </a:solidFill>
                <a:effectLst/>
                <a:uLnTx/>
                <a:uFillTx/>
                <a:latin typeface="Calibri"/>
                <a:ea typeface="黑体"/>
                <a:cs typeface="Times New Roman" panose="02020603050405020304" pitchFamily="18" charset="0"/>
              </a:rPr>
              <a:t>Currently under construction </a:t>
            </a:r>
          </a:p>
          <a:p>
            <a:pPr marL="342900" marR="0" lvl="1" indent="-342900" algn="l" defTabSz="914400" rtl="0" eaLnBrk="1" fontAlgn="auto" latinLnBrk="0" hangingPunct="1">
              <a:lnSpc>
                <a:spcPct val="100000"/>
              </a:lnSpc>
              <a:spcBef>
                <a:spcPts val="0"/>
              </a:spcBef>
              <a:spcAft>
                <a:spcPts val="0"/>
              </a:spcAft>
              <a:buClrTx/>
              <a:buSzTx/>
              <a:buFont typeface="Wingdings" pitchFamily="2" charset="2"/>
              <a:buChar char="p"/>
              <a:tabLst/>
              <a:defRPr/>
            </a:pPr>
            <a:r>
              <a:rPr kumimoji="0" lang="en-US" altLang="zh-CN" sz="2000" b="0" i="0" u="none" strike="noStrike" kern="1200" cap="none" spc="0" normalizeH="0" baseline="0" noProof="0" dirty="0">
                <a:ln>
                  <a:noFill/>
                </a:ln>
                <a:solidFill>
                  <a:srgbClr val="000000"/>
                </a:solidFill>
                <a:effectLst/>
                <a:uLnTx/>
                <a:uFillTx/>
                <a:latin typeface="Calibri"/>
                <a:ea typeface="黑体"/>
                <a:cs typeface="Times New Roman" panose="02020603050405020304" pitchFamily="18" charset="0"/>
              </a:rPr>
              <a:t>major infrastructure construction will be completed by the end of 2023.</a:t>
            </a:r>
          </a:p>
          <a:p>
            <a:pPr marL="342900" marR="0" lvl="1" indent="-342900" algn="l" defTabSz="914400" rtl="0" eaLnBrk="1" fontAlgn="auto" latinLnBrk="0" hangingPunct="1">
              <a:lnSpc>
                <a:spcPct val="100000"/>
              </a:lnSpc>
              <a:spcBef>
                <a:spcPts val="0"/>
              </a:spcBef>
              <a:spcAft>
                <a:spcPts val="0"/>
              </a:spcAft>
              <a:buClrTx/>
              <a:buSzTx/>
              <a:buFont typeface="Wingdings" pitchFamily="2" charset="2"/>
              <a:buChar char="p"/>
              <a:tabLst/>
              <a:defRPr/>
            </a:pPr>
            <a:r>
              <a:rPr kumimoji="0" lang="en-US" altLang="zh-CN" sz="2000" b="0" i="0" u="none" strike="noStrike" kern="1200" cap="none" spc="0" normalizeH="0" baseline="0" noProof="0" dirty="0">
                <a:ln>
                  <a:noFill/>
                </a:ln>
                <a:solidFill>
                  <a:srgbClr val="000000"/>
                </a:solidFill>
                <a:effectLst/>
                <a:uLnTx/>
                <a:uFillTx/>
                <a:latin typeface="Calibri"/>
                <a:ea typeface="黑体"/>
                <a:cs typeface="Times New Roman" panose="02020603050405020304" pitchFamily="18" charset="0"/>
              </a:rPr>
              <a:t>Expected the construction of the laboratory will be completed by the end of 2024</a:t>
            </a:r>
          </a:p>
        </p:txBody>
      </p:sp>
      <p:pic>
        <p:nvPicPr>
          <p:cNvPr id="7" name="图片 32">
            <a:extLst>
              <a:ext uri="{FF2B5EF4-FFF2-40B4-BE49-F238E27FC236}">
                <a16:creationId xmlns:a16="http://schemas.microsoft.com/office/drawing/2014/main" id="{CA6BE46A-2983-4B3E-AB70-22903C96FD29}"/>
              </a:ext>
            </a:extLst>
          </p:cNvPr>
          <p:cNvPicPr>
            <a:picLocks noChangeAspect="1"/>
          </p:cNvPicPr>
          <p:nvPr/>
        </p:nvPicPr>
        <p:blipFill>
          <a:blip r:embed="rId3"/>
          <a:stretch>
            <a:fillRect/>
          </a:stretch>
        </p:blipFill>
        <p:spPr>
          <a:xfrm>
            <a:off x="7257812" y="1538763"/>
            <a:ext cx="2317967" cy="1729561"/>
          </a:xfrm>
          <a:prstGeom prst="rect">
            <a:avLst/>
          </a:prstGeom>
        </p:spPr>
      </p:pic>
      <p:pic>
        <p:nvPicPr>
          <p:cNvPr id="8" name="图片 30">
            <a:extLst>
              <a:ext uri="{FF2B5EF4-FFF2-40B4-BE49-F238E27FC236}">
                <a16:creationId xmlns:a16="http://schemas.microsoft.com/office/drawing/2014/main" id="{24DDF088-E8EB-4181-B828-58108771D4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5200"/>
          <a:stretch/>
        </p:blipFill>
        <p:spPr>
          <a:xfrm>
            <a:off x="2676993" y="1337837"/>
            <a:ext cx="2249471" cy="1711892"/>
          </a:xfrm>
          <a:prstGeom prst="rect">
            <a:avLst/>
          </a:prstGeom>
        </p:spPr>
      </p:pic>
      <p:pic>
        <p:nvPicPr>
          <p:cNvPr id="9" name="图片 2">
            <a:extLst>
              <a:ext uri="{FF2B5EF4-FFF2-40B4-BE49-F238E27FC236}">
                <a16:creationId xmlns:a16="http://schemas.microsoft.com/office/drawing/2014/main" id="{DAE790B4-4176-49D4-A518-742610587A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0485" y="2459717"/>
            <a:ext cx="2269293" cy="170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5">
            <a:extLst>
              <a:ext uri="{FF2B5EF4-FFF2-40B4-BE49-F238E27FC236}">
                <a16:creationId xmlns:a16="http://schemas.microsoft.com/office/drawing/2014/main" id="{5AFB090B-5AAF-4A40-BEA7-5CBB6EBB00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2100" y="5050277"/>
            <a:ext cx="2252349" cy="1701970"/>
          </a:xfrm>
          <a:prstGeom prst="rect">
            <a:avLst/>
          </a:prstGeom>
        </p:spPr>
      </p:pic>
      <p:pic>
        <p:nvPicPr>
          <p:cNvPr id="11" name="图片 1">
            <a:extLst>
              <a:ext uri="{FF2B5EF4-FFF2-40B4-BE49-F238E27FC236}">
                <a16:creationId xmlns:a16="http://schemas.microsoft.com/office/drawing/2014/main" id="{19F859F0-E033-4FE6-B346-E9D7046E93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6315" y="4156566"/>
            <a:ext cx="2453853" cy="1840390"/>
          </a:xfrm>
          <a:prstGeom prst="rect">
            <a:avLst/>
          </a:prstGeom>
        </p:spPr>
      </p:pic>
      <p:pic>
        <p:nvPicPr>
          <p:cNvPr id="12" name="图片 29">
            <a:extLst>
              <a:ext uri="{FF2B5EF4-FFF2-40B4-BE49-F238E27FC236}">
                <a16:creationId xmlns:a16="http://schemas.microsoft.com/office/drawing/2014/main" id="{150C876E-FAAE-4633-BF07-823EB35735BB}"/>
              </a:ext>
            </a:extLst>
          </p:cNvPr>
          <p:cNvPicPr>
            <a:picLocks noChangeAspect="1"/>
          </p:cNvPicPr>
          <p:nvPr/>
        </p:nvPicPr>
        <p:blipFill>
          <a:blip r:embed="rId8"/>
          <a:stretch>
            <a:fillRect/>
          </a:stretch>
        </p:blipFill>
        <p:spPr>
          <a:xfrm>
            <a:off x="4632106" y="5349141"/>
            <a:ext cx="2229994" cy="1494778"/>
          </a:xfrm>
          <a:prstGeom prst="rect">
            <a:avLst/>
          </a:prstGeom>
        </p:spPr>
      </p:pic>
      <p:pic>
        <p:nvPicPr>
          <p:cNvPr id="13" name="图片 33">
            <a:extLst>
              <a:ext uri="{FF2B5EF4-FFF2-40B4-BE49-F238E27FC236}">
                <a16:creationId xmlns:a16="http://schemas.microsoft.com/office/drawing/2014/main" id="{8875CFAD-3A9C-46CD-9E12-131D1825792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945866" y="1435128"/>
            <a:ext cx="2315431" cy="1737277"/>
          </a:xfrm>
          <a:prstGeom prst="rect">
            <a:avLst/>
          </a:prstGeom>
        </p:spPr>
      </p:pic>
      <p:pic>
        <p:nvPicPr>
          <p:cNvPr id="14" name="图片 34">
            <a:extLst>
              <a:ext uri="{FF2B5EF4-FFF2-40B4-BE49-F238E27FC236}">
                <a16:creationId xmlns:a16="http://schemas.microsoft.com/office/drawing/2014/main" id="{1A35422F-CA22-49BC-839C-09D8A804EF11}"/>
              </a:ext>
            </a:extLst>
          </p:cNvPr>
          <p:cNvPicPr>
            <a:picLocks noChangeAspect="1"/>
          </p:cNvPicPr>
          <p:nvPr/>
        </p:nvPicPr>
        <p:blipFill>
          <a:blip r:embed="rId10"/>
          <a:stretch>
            <a:fillRect/>
          </a:stretch>
        </p:blipFill>
        <p:spPr>
          <a:xfrm>
            <a:off x="349129" y="1207505"/>
            <a:ext cx="2308462" cy="1722469"/>
          </a:xfrm>
          <a:prstGeom prst="rect">
            <a:avLst/>
          </a:prstGeom>
        </p:spPr>
      </p:pic>
      <p:pic>
        <p:nvPicPr>
          <p:cNvPr id="15" name="图片 28">
            <a:extLst>
              <a:ext uri="{FF2B5EF4-FFF2-40B4-BE49-F238E27FC236}">
                <a16:creationId xmlns:a16="http://schemas.microsoft.com/office/drawing/2014/main" id="{642DF194-4294-49D9-BF8B-537CBB2A6141}"/>
              </a:ext>
            </a:extLst>
          </p:cNvPr>
          <p:cNvPicPr/>
          <p:nvPr/>
        </p:nvPicPr>
        <p:blipFill>
          <a:blip r:embed="rId11"/>
          <a:stretch>
            <a:fillRect/>
          </a:stretch>
        </p:blipFill>
        <p:spPr>
          <a:xfrm>
            <a:off x="1022288" y="3148857"/>
            <a:ext cx="2256355" cy="1752377"/>
          </a:xfrm>
          <a:prstGeom prst="rect">
            <a:avLst/>
          </a:prstGeom>
          <a:ln w="12700">
            <a:solidFill>
              <a:schemeClr val="bg1"/>
            </a:solidFill>
          </a:ln>
        </p:spPr>
      </p:pic>
      <p:pic>
        <p:nvPicPr>
          <p:cNvPr id="16" name="图片 4">
            <a:extLst>
              <a:ext uri="{FF2B5EF4-FFF2-40B4-BE49-F238E27FC236}">
                <a16:creationId xmlns:a16="http://schemas.microsoft.com/office/drawing/2014/main" id="{DC8ECEE3-6136-4B12-A6BB-16D23358A97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610" t="7034"/>
          <a:stretch/>
        </p:blipFill>
        <p:spPr bwMode="auto">
          <a:xfrm>
            <a:off x="2376872" y="5058979"/>
            <a:ext cx="2250620" cy="169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7">
            <a:extLst>
              <a:ext uri="{FF2B5EF4-FFF2-40B4-BE49-F238E27FC236}">
                <a16:creationId xmlns:a16="http://schemas.microsoft.com/office/drawing/2014/main" id="{2D39BD49-2B6A-474C-B446-4E4D6A7D9B31}"/>
              </a:ext>
            </a:extLst>
          </p:cNvPr>
          <p:cNvPicPr/>
          <p:nvPr/>
        </p:nvPicPr>
        <p:blipFill rotWithShape="1">
          <a:blip r:embed="rId13" cstate="hqprint">
            <a:extLst>
              <a:ext uri="{28A0092B-C50C-407E-A947-70E740481C1C}">
                <a14:useLocalDpi xmlns:a14="http://schemas.microsoft.com/office/drawing/2010/main"/>
              </a:ext>
            </a:extLst>
          </a:blip>
          <a:srcRect t="8561"/>
          <a:stretch/>
        </p:blipFill>
        <p:spPr>
          <a:xfrm>
            <a:off x="133979" y="4873776"/>
            <a:ext cx="2225541" cy="1597588"/>
          </a:xfrm>
          <a:prstGeom prst="rect">
            <a:avLst/>
          </a:prstGeom>
        </p:spPr>
      </p:pic>
      <p:pic>
        <p:nvPicPr>
          <p:cNvPr id="18" name="Picture 20">
            <a:extLst>
              <a:ext uri="{FF2B5EF4-FFF2-40B4-BE49-F238E27FC236}">
                <a16:creationId xmlns:a16="http://schemas.microsoft.com/office/drawing/2014/main" id="{E655B704-EA3A-460F-BAAC-7D126A0ED10B}"/>
              </a:ext>
            </a:extLst>
          </p:cNvPr>
          <p:cNvPicPr>
            <a:picLocks noChangeAspect="1"/>
          </p:cNvPicPr>
          <p:nvPr/>
        </p:nvPicPr>
        <p:blipFill>
          <a:blip r:embed="rId14">
            <a:lum contrast="40000"/>
          </a:blip>
          <a:stretch>
            <a:fillRect/>
          </a:stretch>
        </p:blipFill>
        <p:spPr>
          <a:xfrm>
            <a:off x="4644844" y="2783734"/>
            <a:ext cx="2896269" cy="2249021"/>
          </a:xfrm>
          <a:prstGeom prst="rect">
            <a:avLst/>
          </a:prstGeom>
          <a:ln w="76200">
            <a:solidFill>
              <a:srgbClr val="FF0000"/>
            </a:solidFill>
          </a:ln>
        </p:spPr>
      </p:pic>
      <p:sp>
        <p:nvSpPr>
          <p:cNvPr id="19" name="向右箭號 19">
            <a:extLst>
              <a:ext uri="{FF2B5EF4-FFF2-40B4-BE49-F238E27FC236}">
                <a16:creationId xmlns:a16="http://schemas.microsoft.com/office/drawing/2014/main" id="{6BA2738A-E0BA-47C9-B63F-E722B85AFDA5}"/>
              </a:ext>
            </a:extLst>
          </p:cNvPr>
          <p:cNvSpPr/>
          <p:nvPr/>
        </p:nvSpPr>
        <p:spPr>
          <a:xfrm>
            <a:off x="3099642" y="3718199"/>
            <a:ext cx="1545202" cy="43836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3003372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solidFill>
                  <a:srgbClr val="FF0000"/>
                </a:solidFill>
                <a:latin typeface="+mn-lt"/>
              </a:rPr>
              <a:t>C</a:t>
            </a:r>
            <a:r>
              <a:rPr lang="en-US" altLang="zh-CN" b="1" dirty="0">
                <a:solidFill>
                  <a:schemeClr val="tx1"/>
                </a:solidFill>
                <a:latin typeface="+mn-lt"/>
              </a:rPr>
              <a:t>hina </a:t>
            </a:r>
            <a:r>
              <a:rPr lang="en-US" altLang="zh-CN" b="1" dirty="0" err="1">
                <a:solidFill>
                  <a:srgbClr val="FF0000"/>
                </a:solidFill>
                <a:latin typeface="+mn-lt"/>
              </a:rPr>
              <a:t>J</a:t>
            </a:r>
            <a:r>
              <a:rPr lang="en-US" altLang="zh-CN" b="1" dirty="0" err="1">
                <a:solidFill>
                  <a:schemeClr val="tx1"/>
                </a:solidFill>
                <a:latin typeface="+mn-lt"/>
              </a:rPr>
              <a:t>in</a:t>
            </a:r>
            <a:r>
              <a:rPr lang="en-US" altLang="zh-CN" b="1" dirty="0" err="1">
                <a:solidFill>
                  <a:srgbClr val="FF0000"/>
                </a:solidFill>
                <a:latin typeface="+mn-lt"/>
              </a:rPr>
              <a:t>P</a:t>
            </a:r>
            <a:r>
              <a:rPr lang="en-US" altLang="zh-CN" b="1" dirty="0" err="1">
                <a:solidFill>
                  <a:schemeClr val="tx1"/>
                </a:solidFill>
                <a:latin typeface="+mn-lt"/>
              </a:rPr>
              <a:t>ing</a:t>
            </a:r>
            <a:r>
              <a:rPr lang="en-US" altLang="zh-CN" b="1" dirty="0">
                <a:solidFill>
                  <a:schemeClr val="tx1"/>
                </a:solidFill>
                <a:latin typeface="+mn-lt"/>
              </a:rPr>
              <a:t> underground </a:t>
            </a:r>
            <a:r>
              <a:rPr lang="en-US" altLang="zh-CN" b="1" dirty="0">
                <a:solidFill>
                  <a:srgbClr val="FF0000"/>
                </a:solidFill>
                <a:latin typeface="+mn-lt"/>
              </a:rPr>
              <a:t>L</a:t>
            </a:r>
            <a:r>
              <a:rPr lang="en-US" altLang="zh-CN" b="1" dirty="0">
                <a:solidFill>
                  <a:schemeClr val="tx1"/>
                </a:solidFill>
                <a:latin typeface="+mn-lt"/>
              </a:rPr>
              <a:t>aboratory </a:t>
            </a:r>
            <a:endParaRPr lang="zh-CN" altLang="en-US" b="1" dirty="0">
              <a:solidFill>
                <a:schemeClr val="tx1"/>
              </a:solidFill>
              <a:latin typeface="+mn-lt"/>
              <a:cs typeface="方正兰亭黑_GBK"/>
            </a:endParaRPr>
          </a:p>
        </p:txBody>
      </p:sp>
      <p:sp>
        <p:nvSpPr>
          <p:cNvPr id="2" name="灯片编号占位符 1"/>
          <p:cNvSpPr>
            <a:spLocks noGrp="1"/>
          </p:cNvSpPr>
          <p:nvPr>
            <p:ph type="sldNum" sz="quarter" idx="4"/>
          </p:nvPr>
        </p:nvSpPr>
        <p:spPr/>
        <p:txBody>
          <a:bodyPr/>
          <a:lstStyle/>
          <a:p>
            <a:fld id="{0C913308-F349-4B6D-A68A-DD1791B4A57B}" type="slidenum">
              <a:rPr lang="zh-CN" altLang="en-US" smtClean="0"/>
              <a:t>8</a:t>
            </a:fld>
            <a:endParaRPr lang="zh-CN" altLang="en-US"/>
          </a:p>
        </p:txBody>
      </p:sp>
      <p:pic>
        <p:nvPicPr>
          <p:cNvPr id="9" name="图片 8">
            <a:extLst>
              <a:ext uri="{FF2B5EF4-FFF2-40B4-BE49-F238E27FC236}">
                <a16:creationId xmlns:a16="http://schemas.microsoft.com/office/drawing/2014/main" id="{670AF224-36E6-4C60-890F-D0426ADCE305}"/>
              </a:ext>
            </a:extLst>
          </p:cNvPr>
          <p:cNvPicPr>
            <a:picLocks noChangeAspect="1"/>
          </p:cNvPicPr>
          <p:nvPr/>
        </p:nvPicPr>
        <p:blipFill>
          <a:blip r:embed="rId3"/>
          <a:stretch>
            <a:fillRect/>
          </a:stretch>
        </p:blipFill>
        <p:spPr>
          <a:xfrm>
            <a:off x="10488488" y="167378"/>
            <a:ext cx="1000125" cy="781050"/>
          </a:xfrm>
          <a:prstGeom prst="rect">
            <a:avLst/>
          </a:prstGeom>
        </p:spPr>
      </p:pic>
      <p:sp>
        <p:nvSpPr>
          <p:cNvPr id="32" name="内容占位符 17">
            <a:extLst>
              <a:ext uri="{FF2B5EF4-FFF2-40B4-BE49-F238E27FC236}">
                <a16:creationId xmlns:a16="http://schemas.microsoft.com/office/drawing/2014/main" id="{CDDF9E31-8A80-4637-8FC1-46ABAD466CF4}"/>
              </a:ext>
            </a:extLst>
          </p:cNvPr>
          <p:cNvSpPr txBox="1">
            <a:spLocks/>
          </p:cNvSpPr>
          <p:nvPr/>
        </p:nvSpPr>
        <p:spPr>
          <a:xfrm>
            <a:off x="695400" y="1050618"/>
            <a:ext cx="10739335" cy="134377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37600"/>
            <a:r>
              <a:rPr lang="en-US" altLang="zh-CN">
                <a:latin typeface="Calibri" panose="020F0502020204030204" pitchFamily="34" charset="0"/>
                <a:cs typeface="Calibri" panose="020F0502020204030204" pitchFamily="34" charset="0"/>
              </a:rPr>
              <a:t>Comprehensively supported by Jinping hydropower station.</a:t>
            </a:r>
          </a:p>
          <a:p>
            <a:pPr indent="-237600"/>
            <a:r>
              <a:rPr lang="en-US" altLang="zh-CN">
                <a:latin typeface="Calibri" panose="020F0502020204030204" pitchFamily="34" charset="0"/>
                <a:cs typeface="Calibri" panose="020F0502020204030204" pitchFamily="34" charset="0"/>
              </a:rPr>
              <a:t>Convenient &amp; Comfortable for researchers.</a:t>
            </a:r>
            <a:endParaRPr lang="en-US" altLang="zh-CN" dirty="0">
              <a:latin typeface="Calibri" panose="020F0502020204030204" pitchFamily="34" charset="0"/>
              <a:cs typeface="Calibri" panose="020F0502020204030204" pitchFamily="34" charset="0"/>
            </a:endParaRPr>
          </a:p>
        </p:txBody>
      </p:sp>
      <p:pic>
        <p:nvPicPr>
          <p:cNvPr id="33" name="图片 32">
            <a:extLst>
              <a:ext uri="{FF2B5EF4-FFF2-40B4-BE49-F238E27FC236}">
                <a16:creationId xmlns:a16="http://schemas.microsoft.com/office/drawing/2014/main" id="{D4F73919-4EEB-409B-8E62-33CC1BBB5214}"/>
              </a:ext>
            </a:extLst>
          </p:cNvPr>
          <p:cNvPicPr>
            <a:picLocks noChangeAspect="1"/>
          </p:cNvPicPr>
          <p:nvPr/>
        </p:nvPicPr>
        <p:blipFill rotWithShape="1">
          <a:blip r:embed="rId4"/>
          <a:srcRect l="937" b="1573"/>
          <a:stretch/>
        </p:blipFill>
        <p:spPr>
          <a:xfrm>
            <a:off x="945491" y="2174659"/>
            <a:ext cx="9662160" cy="4265563"/>
          </a:xfrm>
          <a:prstGeom prst="rect">
            <a:avLst/>
          </a:prstGeom>
        </p:spPr>
      </p:pic>
    </p:spTree>
    <p:extLst>
      <p:ext uri="{BB962C8B-B14F-4D97-AF65-F5344CB8AC3E}">
        <p14:creationId xmlns:p14="http://schemas.microsoft.com/office/powerpoint/2010/main" val="53981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p:cNvSpPr>
            <a:spLocks noGrp="1"/>
          </p:cNvSpPr>
          <p:nvPr>
            <p:ph type="title" idx="4294967295"/>
          </p:nvPr>
        </p:nvSpPr>
        <p:spPr>
          <a:xfrm>
            <a:off x="1056336" y="-8511"/>
            <a:ext cx="9516440" cy="1143000"/>
          </a:xfrm>
        </p:spPr>
        <p:txBody>
          <a:bodyPr>
            <a:normAutofit/>
          </a:bodyPr>
          <a:lstStyle/>
          <a:p>
            <a:pPr>
              <a:defRPr/>
            </a:pPr>
            <a:r>
              <a:rPr lang="en-US" altLang="zh-CN" b="1" dirty="0">
                <a:latin typeface="+mn-lt"/>
              </a:rPr>
              <a:t>CDEX-1@CJPL-I</a:t>
            </a:r>
            <a:endParaRPr lang="zh-CN" altLang="en-US" dirty="0">
              <a:latin typeface="+mn-lt"/>
              <a:cs typeface="方正兰亭黑_GBK"/>
            </a:endParaRPr>
          </a:p>
        </p:txBody>
      </p:sp>
      <p:sp>
        <p:nvSpPr>
          <p:cNvPr id="2" name="灯片编号占位符 1"/>
          <p:cNvSpPr>
            <a:spLocks noGrp="1"/>
          </p:cNvSpPr>
          <p:nvPr>
            <p:ph type="sldNum" sz="quarter" idx="4"/>
          </p:nvPr>
        </p:nvSpPr>
        <p:spPr/>
        <p:txBody>
          <a:bodyPr/>
          <a:lstStyle/>
          <a:p>
            <a:fld id="{0C913308-F349-4B6D-A68A-DD1791B4A57B}" type="slidenum">
              <a:rPr lang="zh-CN" altLang="en-US" smtClean="0"/>
              <a:t>9</a:t>
            </a:fld>
            <a:endParaRPr lang="zh-CN" altLang="en-US"/>
          </a:p>
        </p:txBody>
      </p:sp>
      <p:grpSp>
        <p:nvGrpSpPr>
          <p:cNvPr id="4" name="组合 3">
            <a:extLst>
              <a:ext uri="{FF2B5EF4-FFF2-40B4-BE49-F238E27FC236}">
                <a16:creationId xmlns:a16="http://schemas.microsoft.com/office/drawing/2014/main" id="{66BE67D9-F637-146A-5BBB-AD5ACDE4A73F}"/>
              </a:ext>
            </a:extLst>
          </p:cNvPr>
          <p:cNvGrpSpPr/>
          <p:nvPr/>
        </p:nvGrpSpPr>
        <p:grpSpPr>
          <a:xfrm>
            <a:off x="7639190" y="3481455"/>
            <a:ext cx="4163376" cy="3391259"/>
            <a:chOff x="302757" y="1475799"/>
            <a:chExt cx="3728985" cy="2921511"/>
          </a:xfrm>
        </p:grpSpPr>
        <p:pic>
          <p:nvPicPr>
            <p:cNvPr id="5" name="Picture 8">
              <a:extLst>
                <a:ext uri="{FF2B5EF4-FFF2-40B4-BE49-F238E27FC236}">
                  <a16:creationId xmlns:a16="http://schemas.microsoft.com/office/drawing/2014/main" id="{0AA6BF01-A331-ED04-B9DE-DC09F521625B}"/>
                </a:ext>
              </a:extLst>
            </p:cNvPr>
            <p:cNvPicPr>
              <a:picLocks noChangeAspect="1"/>
            </p:cNvPicPr>
            <p:nvPr/>
          </p:nvPicPr>
          <p:blipFill>
            <a:blip r:embed="rId3"/>
            <a:stretch/>
          </p:blipFill>
          <p:spPr>
            <a:xfrm>
              <a:off x="302757" y="1475799"/>
              <a:ext cx="3728985" cy="2676345"/>
            </a:xfrm>
            <a:prstGeom prst="rect">
              <a:avLst/>
            </a:prstGeom>
            <a:ln>
              <a:noFill/>
            </a:ln>
          </p:spPr>
        </p:pic>
        <p:sp>
          <p:nvSpPr>
            <p:cNvPr id="6" name="文本框 5">
              <a:extLst>
                <a:ext uri="{FF2B5EF4-FFF2-40B4-BE49-F238E27FC236}">
                  <a16:creationId xmlns:a16="http://schemas.microsoft.com/office/drawing/2014/main" id="{5C43F9F9-33AC-485B-9891-1C6F051F730C}"/>
                </a:ext>
              </a:extLst>
            </p:cNvPr>
            <p:cNvSpPr txBox="1"/>
            <p:nvPr/>
          </p:nvSpPr>
          <p:spPr>
            <a:xfrm>
              <a:off x="1071627" y="4105652"/>
              <a:ext cx="2189808" cy="291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CDEX-1A&amp;B:</a:t>
              </a:r>
              <a:r>
                <a:rPr kumimoji="0" lang="zh-CN" altLang="en-US" sz="1600" b="0"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1kg PPC Ge×2</a:t>
              </a:r>
            </a:p>
          </p:txBody>
        </p:sp>
      </p:grpSp>
      <p:sp>
        <p:nvSpPr>
          <p:cNvPr id="7" name="内容占位符 2">
            <a:extLst>
              <a:ext uri="{FF2B5EF4-FFF2-40B4-BE49-F238E27FC236}">
                <a16:creationId xmlns:a16="http://schemas.microsoft.com/office/drawing/2014/main" id="{8CAD906D-635C-85DC-96F6-8C0FE618895B}"/>
              </a:ext>
            </a:extLst>
          </p:cNvPr>
          <p:cNvSpPr txBox="1">
            <a:spLocks/>
          </p:cNvSpPr>
          <p:nvPr/>
        </p:nvSpPr>
        <p:spPr>
          <a:xfrm>
            <a:off x="468051" y="1124744"/>
            <a:ext cx="11353798" cy="216221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2500" indent="-457200">
              <a:spcBef>
                <a:spcPts val="300"/>
              </a:spcBef>
              <a:buClr>
                <a:srgbClr val="FF0000"/>
              </a:buClr>
              <a:buFont typeface="Wingdings" pitchFamily="2" charset="2"/>
              <a:buChar char="p"/>
            </a:pPr>
            <a:r>
              <a:rPr lang="en-US" altLang="zh-CN" sz="2600" dirty="0">
                <a:latin typeface="Calibri" panose="020F0502020204030204" pitchFamily="34" charset="0"/>
                <a:cs typeface="Calibri" panose="020F0502020204030204" pitchFamily="34" charset="0"/>
              </a:rPr>
              <a:t>single-element 1kg </a:t>
            </a:r>
            <a:r>
              <a:rPr lang="en-US" altLang="zh-CN" sz="2600" dirty="0" err="1">
                <a:latin typeface="Calibri" panose="020F0502020204030204" pitchFamily="34" charset="0"/>
                <a:cs typeface="Calibri" panose="020F0502020204030204" pitchFamily="34" charset="0"/>
              </a:rPr>
              <a:t>pPCGe</a:t>
            </a:r>
            <a:r>
              <a:rPr lang="en-US" altLang="zh-CN" sz="2600" dirty="0">
                <a:latin typeface="Calibri" panose="020F0502020204030204" pitchFamily="34" charset="0"/>
                <a:cs typeface="Calibri" panose="020F0502020204030204" pitchFamily="34" charset="0"/>
              </a:rPr>
              <a:t> detectors;</a:t>
            </a:r>
          </a:p>
          <a:p>
            <a:pPr marL="562500" indent="-457200">
              <a:spcBef>
                <a:spcPts val="300"/>
              </a:spcBef>
              <a:buClr>
                <a:srgbClr val="FF0000"/>
              </a:buClr>
              <a:buFont typeface="Wingdings" pitchFamily="2" charset="2"/>
              <a:buChar char="p"/>
            </a:pPr>
            <a:r>
              <a:rPr lang="en-US" altLang="zh-CN" sz="2600" dirty="0">
                <a:latin typeface="Calibri" panose="020F0502020204030204" pitchFamily="34" charset="0"/>
                <a:cs typeface="Calibri" panose="020F0502020204030204" pitchFamily="34" charset="0"/>
              </a:rPr>
              <a:t>Traditional cold finger refrigeration;</a:t>
            </a:r>
          </a:p>
          <a:p>
            <a:pPr marL="562500" indent="-457200">
              <a:spcBef>
                <a:spcPts val="300"/>
              </a:spcBef>
              <a:buClr>
                <a:srgbClr val="FF0000"/>
              </a:buClr>
              <a:buFont typeface="Wingdings" pitchFamily="2" charset="2"/>
              <a:buChar char="p"/>
            </a:pPr>
            <a:r>
              <a:rPr lang="en-US" altLang="zh-CN" sz="2600" dirty="0">
                <a:latin typeface="Calibri" panose="020F0502020204030204" pitchFamily="34" charset="0"/>
                <a:cs typeface="Calibri" panose="020F0502020204030204" pitchFamily="34" charset="0"/>
              </a:rPr>
              <a:t>Passive shield: Low-</a:t>
            </a:r>
            <a:r>
              <a:rPr lang="en-US" altLang="zh-CN" sz="2600" dirty="0" err="1">
                <a:latin typeface="Calibri" panose="020F0502020204030204" pitchFamily="34" charset="0"/>
                <a:cs typeface="Calibri" panose="020F0502020204030204" pitchFamily="34" charset="0"/>
              </a:rPr>
              <a:t>bkg</a:t>
            </a:r>
            <a:r>
              <a:rPr lang="en-US" altLang="zh-CN" sz="2600" dirty="0">
                <a:latin typeface="Calibri" panose="020F0502020204030204" pitchFamily="34" charset="0"/>
                <a:cs typeface="Calibri" panose="020F0502020204030204" pitchFamily="34" charset="0"/>
              </a:rPr>
              <a:t> Pb, OFHC Cu, PE;</a:t>
            </a:r>
          </a:p>
          <a:p>
            <a:pPr marL="562500" indent="-457200">
              <a:spcBef>
                <a:spcPts val="300"/>
              </a:spcBef>
              <a:buClr>
                <a:srgbClr val="FF0000"/>
              </a:buClr>
              <a:buFont typeface="Wingdings" pitchFamily="2" charset="2"/>
              <a:buChar char="p"/>
            </a:pPr>
            <a:r>
              <a:rPr lang="en-US" altLang="zh-CN" sz="2600" dirty="0" err="1">
                <a:latin typeface="Calibri" panose="020F0502020204030204" pitchFamily="34" charset="0"/>
                <a:cs typeface="Calibri" panose="020F0502020204030204" pitchFamily="34" charset="0"/>
              </a:rPr>
              <a:t>NaI</a:t>
            </a:r>
            <a:r>
              <a:rPr lang="en-US" altLang="zh-CN" sz="2600" dirty="0">
                <a:latin typeface="Calibri" panose="020F0502020204030204" pitchFamily="34" charset="0"/>
                <a:cs typeface="Calibri" panose="020F0502020204030204" pitchFamily="34" charset="0"/>
              </a:rPr>
              <a:t>(Tl) anti-Compton detector;</a:t>
            </a:r>
          </a:p>
          <a:p>
            <a:pPr marL="562500" indent="-457200">
              <a:spcBef>
                <a:spcPts val="300"/>
              </a:spcBef>
              <a:buClr>
                <a:srgbClr val="FF0000"/>
              </a:buClr>
              <a:buFont typeface="Wingdings" pitchFamily="2" charset="2"/>
              <a:buChar char="p"/>
            </a:pPr>
            <a:r>
              <a:rPr lang="en-US" altLang="zh-CN" sz="2600" dirty="0">
                <a:latin typeface="Calibri" panose="020F0502020204030204" pitchFamily="34" charset="0"/>
                <a:cs typeface="Calibri" panose="020F0502020204030204" pitchFamily="34" charset="0"/>
              </a:rPr>
              <a:t>Located in PE room at CJPL-I;</a:t>
            </a:r>
          </a:p>
        </p:txBody>
      </p:sp>
      <p:pic>
        <p:nvPicPr>
          <p:cNvPr id="8" name="图片 7">
            <a:extLst>
              <a:ext uri="{FF2B5EF4-FFF2-40B4-BE49-F238E27FC236}">
                <a16:creationId xmlns:a16="http://schemas.microsoft.com/office/drawing/2014/main" id="{1EF6A1A4-055A-2256-951E-9FBAC70C2335}"/>
              </a:ext>
            </a:extLst>
          </p:cNvPr>
          <p:cNvPicPr>
            <a:picLocks noChangeAspect="1"/>
          </p:cNvPicPr>
          <p:nvPr/>
        </p:nvPicPr>
        <p:blipFill rotWithShape="1">
          <a:blip r:embed="rId4"/>
          <a:srcRect l="2185" t="1792"/>
          <a:stretch/>
        </p:blipFill>
        <p:spPr>
          <a:xfrm>
            <a:off x="3491452" y="3548018"/>
            <a:ext cx="3952341" cy="2973550"/>
          </a:xfrm>
          <a:prstGeom prst="rect">
            <a:avLst/>
          </a:prstGeom>
        </p:spPr>
      </p:pic>
      <p:sp>
        <p:nvSpPr>
          <p:cNvPr id="9" name="文本框 8">
            <a:extLst>
              <a:ext uri="{FF2B5EF4-FFF2-40B4-BE49-F238E27FC236}">
                <a16:creationId xmlns:a16="http://schemas.microsoft.com/office/drawing/2014/main" id="{DF099508-67F4-CE45-CA8F-2DC46C813538}"/>
              </a:ext>
            </a:extLst>
          </p:cNvPr>
          <p:cNvSpPr txBox="1"/>
          <p:nvPr/>
        </p:nvSpPr>
        <p:spPr>
          <a:xfrm>
            <a:off x="690956" y="6534161"/>
            <a:ext cx="2736948"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Layout of PE room, CJPL-I</a:t>
            </a: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0" name="Group 6">
            <a:extLst>
              <a:ext uri="{FF2B5EF4-FFF2-40B4-BE49-F238E27FC236}">
                <a16:creationId xmlns:a16="http://schemas.microsoft.com/office/drawing/2014/main" id="{98CA8255-06ED-2B50-1E9B-21A1A51B45DE}"/>
              </a:ext>
            </a:extLst>
          </p:cNvPr>
          <p:cNvGrpSpPr/>
          <p:nvPr/>
        </p:nvGrpSpPr>
        <p:grpSpPr>
          <a:xfrm>
            <a:off x="586740" y="3548018"/>
            <a:ext cx="2621280" cy="2973550"/>
            <a:chOff x="586740" y="3548018"/>
            <a:chExt cx="2621280" cy="2973550"/>
          </a:xfrm>
        </p:grpSpPr>
        <p:sp>
          <p:nvSpPr>
            <p:cNvPr id="11" name="矩形 10">
              <a:extLst>
                <a:ext uri="{FF2B5EF4-FFF2-40B4-BE49-F238E27FC236}">
                  <a16:creationId xmlns:a16="http://schemas.microsoft.com/office/drawing/2014/main" id="{7E8F2F1B-F60C-A56F-880C-A4C551E44670}"/>
                </a:ext>
              </a:extLst>
            </p:cNvPr>
            <p:cNvSpPr/>
            <p:nvPr/>
          </p:nvSpPr>
          <p:spPr>
            <a:xfrm>
              <a:off x="586740" y="3548018"/>
              <a:ext cx="2621280" cy="29735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5CA1DD53-42D1-E250-7103-4A8970E0FEB1}"/>
                </a:ext>
              </a:extLst>
            </p:cNvPr>
            <p:cNvSpPr/>
            <p:nvPr/>
          </p:nvSpPr>
          <p:spPr>
            <a:xfrm>
              <a:off x="2301240" y="5619172"/>
              <a:ext cx="792479" cy="809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AE583A6C-CF39-0B16-5666-35B83837611B}"/>
                </a:ext>
              </a:extLst>
            </p:cNvPr>
            <p:cNvSpPr/>
            <p:nvPr/>
          </p:nvSpPr>
          <p:spPr>
            <a:xfrm>
              <a:off x="2301240" y="4783107"/>
              <a:ext cx="792479" cy="743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椭圆 13">
              <a:extLst>
                <a:ext uri="{FF2B5EF4-FFF2-40B4-BE49-F238E27FC236}">
                  <a16:creationId xmlns:a16="http://schemas.microsoft.com/office/drawing/2014/main" id="{6D58BDB0-1F8F-BBD9-485A-AF3310AD9FF3}"/>
                </a:ext>
              </a:extLst>
            </p:cNvPr>
            <p:cNvSpPr/>
            <p:nvPr/>
          </p:nvSpPr>
          <p:spPr>
            <a:xfrm>
              <a:off x="2234206" y="3670763"/>
              <a:ext cx="875171" cy="86024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14">
              <a:extLst>
                <a:ext uri="{FF2B5EF4-FFF2-40B4-BE49-F238E27FC236}">
                  <a16:creationId xmlns:a16="http://schemas.microsoft.com/office/drawing/2014/main" id="{302EE795-218D-1951-3BFF-CD3D5FE5B0A1}"/>
                </a:ext>
              </a:extLst>
            </p:cNvPr>
            <p:cNvSpPr/>
            <p:nvPr/>
          </p:nvSpPr>
          <p:spPr>
            <a:xfrm>
              <a:off x="838200" y="3670763"/>
              <a:ext cx="875171" cy="86024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014F6FAB-1C33-8F7F-C369-027C7FB25692}"/>
                </a:ext>
              </a:extLst>
            </p:cNvPr>
            <p:cNvSpPr txBox="1"/>
            <p:nvPr/>
          </p:nvSpPr>
          <p:spPr>
            <a:xfrm>
              <a:off x="2272522" y="3794058"/>
              <a:ext cx="75373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CDEX-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10</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文本框 16">
              <a:extLst>
                <a:ext uri="{FF2B5EF4-FFF2-40B4-BE49-F238E27FC236}">
                  <a16:creationId xmlns:a16="http://schemas.microsoft.com/office/drawing/2014/main" id="{C843082C-6796-7F60-A757-06F5E886E037}"/>
                </a:ext>
              </a:extLst>
            </p:cNvPr>
            <p:cNvSpPr txBox="1"/>
            <p:nvPr/>
          </p:nvSpPr>
          <p:spPr>
            <a:xfrm>
              <a:off x="2301240" y="4879786"/>
              <a:ext cx="75373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CDEX-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1A</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文本框 17">
              <a:extLst>
                <a:ext uri="{FF2B5EF4-FFF2-40B4-BE49-F238E27FC236}">
                  <a16:creationId xmlns:a16="http://schemas.microsoft.com/office/drawing/2014/main" id="{26C49D35-1FA0-CBE7-36A4-B45BEF2EB34B}"/>
                </a:ext>
              </a:extLst>
            </p:cNvPr>
            <p:cNvSpPr txBox="1"/>
            <p:nvPr/>
          </p:nvSpPr>
          <p:spPr>
            <a:xfrm>
              <a:off x="2261031" y="5778385"/>
              <a:ext cx="75373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CDEX-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1B</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文本框 18">
              <a:extLst>
                <a:ext uri="{FF2B5EF4-FFF2-40B4-BE49-F238E27FC236}">
                  <a16:creationId xmlns:a16="http://schemas.microsoft.com/office/drawing/2014/main" id="{C2A03A47-EA3E-48BF-E28A-CF3763E7DADA}"/>
                </a:ext>
              </a:extLst>
            </p:cNvPr>
            <p:cNvSpPr txBox="1"/>
            <p:nvPr/>
          </p:nvSpPr>
          <p:spPr>
            <a:xfrm>
              <a:off x="866857" y="3777720"/>
              <a:ext cx="846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Testing tank</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0" name="矩形 19">
              <a:extLst>
                <a:ext uri="{FF2B5EF4-FFF2-40B4-BE49-F238E27FC236}">
                  <a16:creationId xmlns:a16="http://schemas.microsoft.com/office/drawing/2014/main" id="{5D962ED2-D1D9-8592-25CC-A9F82DC6D6E2}"/>
                </a:ext>
              </a:extLst>
            </p:cNvPr>
            <p:cNvSpPr/>
            <p:nvPr/>
          </p:nvSpPr>
          <p:spPr>
            <a:xfrm>
              <a:off x="2234206" y="4693356"/>
              <a:ext cx="916947" cy="178162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1" name="文本框 20">
            <a:extLst>
              <a:ext uri="{FF2B5EF4-FFF2-40B4-BE49-F238E27FC236}">
                <a16:creationId xmlns:a16="http://schemas.microsoft.com/office/drawing/2014/main" id="{DF139F8A-4463-ED30-D14C-456A23B4AF10}"/>
              </a:ext>
            </a:extLst>
          </p:cNvPr>
          <p:cNvSpPr txBox="1"/>
          <p:nvPr/>
        </p:nvSpPr>
        <p:spPr>
          <a:xfrm>
            <a:off x="4476915" y="6510746"/>
            <a:ext cx="2080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CDEX-1 inside PE room</a:t>
            </a: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2" name="Picture 2">
            <a:extLst>
              <a:ext uri="{FF2B5EF4-FFF2-40B4-BE49-F238E27FC236}">
                <a16:creationId xmlns:a16="http://schemas.microsoft.com/office/drawing/2014/main" id="{F1D358A6-5A76-B23F-27D0-0D57E4A55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5096" y="1269106"/>
            <a:ext cx="2774222" cy="223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a:extLst>
              <a:ext uri="{FF2B5EF4-FFF2-40B4-BE49-F238E27FC236}">
                <a16:creationId xmlns:a16="http://schemas.microsoft.com/office/drawing/2014/main" id="{93ADA2D2-744B-0DAA-8067-97D48D5BE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121" y="1353414"/>
            <a:ext cx="1838739" cy="1931570"/>
          </a:xfrm>
          <a:prstGeom prst="rect">
            <a:avLst/>
          </a:prstGeom>
        </p:spPr>
      </p:pic>
      <p:sp>
        <p:nvSpPr>
          <p:cNvPr id="3" name="灯片编号占位符 1">
            <a:extLst>
              <a:ext uri="{FF2B5EF4-FFF2-40B4-BE49-F238E27FC236}">
                <a16:creationId xmlns:a16="http://schemas.microsoft.com/office/drawing/2014/main" id="{EE184C13-DD4C-148E-C370-F88B03F8C9CA}"/>
              </a:ext>
            </a:extLst>
          </p:cNvPr>
          <p:cNvSpPr txBox="1">
            <a:spLocks/>
          </p:cNvSpPr>
          <p:nvPr/>
        </p:nvSpPr>
        <p:spPr>
          <a:xfrm>
            <a:off x="8890000" y="6508751"/>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9</a:t>
            </a:fld>
            <a:endParaRPr lang="zh-CN" altLang="en-US"/>
          </a:p>
        </p:txBody>
      </p:sp>
    </p:spTree>
    <p:extLst>
      <p:ext uri="{BB962C8B-B14F-4D97-AF65-F5344CB8AC3E}">
        <p14:creationId xmlns:p14="http://schemas.microsoft.com/office/powerpoint/2010/main" val="51012168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黑体Calibri">
      <a:majorFont>
        <a:latin typeface="Calibri"/>
        <a:ea typeface="黑体"/>
        <a:cs typeface=""/>
      </a:majorFont>
      <a:minorFont>
        <a:latin typeface="Calibri"/>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方正兰亭黑_GBK"/>
        <a:cs typeface=""/>
      </a:majorFont>
      <a:minorFont>
        <a:latin typeface="Arial"/>
        <a:ea typeface="方正兰亭黑_GBK"/>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FFF99"/>
        </a:solidFill>
        <a:ln>
          <a:noFill/>
        </a:ln>
        <a:effectLst>
          <a:outerShdw dist="103351" dir="2700000" algn="ctr" rotWithShape="0">
            <a:srgbClr val="808080">
              <a:alpha val="75014"/>
            </a:srgbClr>
          </a:outerShdw>
        </a:effectLst>
        <a:extLst>
          <a:ext uri="{91240B29-F687-4F45-9708-019B960494DF}">
            <a14:hiddenLine xmlns:a14="http://schemas.microsoft.com/office/drawing/2010/main" w="18415" algn="ctr">
              <a:solidFill>
                <a:srgbClr val="FEB8BD"/>
              </a:solidFill>
              <a:miter lim="800000"/>
              <a:headEnd/>
              <a:tailEnd/>
            </a14:hiddenLine>
          </a:ext>
        </a:extLst>
      </a:spPr>
      <a:bodyPr wrap="none" lIns="99000" tIns="68040" rIns="99000" bIns="54000">
        <a:spAutoFit/>
      </a:bodyPr>
      <a:lstStyle>
        <a:defPPr eaLnBrk="1" hangingPunct="1">
          <a:defRPr>
            <a:latin typeface="Times New Roman" pitchFamily="18" charset="0"/>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方正兰亭黑_GBK"/>
        <a:cs typeface=""/>
      </a:majorFont>
      <a:minorFont>
        <a:latin typeface="Arial"/>
        <a:ea typeface="方正兰亭黑_GBK"/>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FFF99"/>
        </a:solidFill>
        <a:ln>
          <a:noFill/>
        </a:ln>
        <a:effectLst>
          <a:outerShdw dist="103351" dir="2700000" algn="ctr" rotWithShape="0">
            <a:srgbClr val="808080">
              <a:alpha val="75014"/>
            </a:srgbClr>
          </a:outerShdw>
        </a:effectLst>
        <a:extLst>
          <a:ext uri="{91240B29-F687-4f45-9708-019B960494DF}">
            <a14:hiddenLine xmlns="" xmlns:a14="http://schemas.microsoft.com/office/drawing/2010/main" w="18415" algn="ctr">
              <a:solidFill>
                <a:srgbClr val="FEB8BD"/>
              </a:solidFill>
              <a:miter lim="800000"/>
              <a:headEnd/>
              <a:tailEnd/>
            </a14:hiddenLine>
          </a:ext>
        </a:extLst>
      </a:spPr>
      <a:bodyPr wrap="none" lIns="99000" tIns="68040" rIns="99000" bIns="54000">
        <a:spAutoFit/>
      </a:bodyPr>
      <a:lstStyle>
        <a:defPPr eaLnBrk="1" hangingPunct="1">
          <a:defRPr>
            <a:latin typeface="Times New Roman" pitchFamily="18" charset="0"/>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清华(16比9)">
  <a:themeElements>
    <a:clrScheme name="自定义 1">
      <a:dk1>
        <a:srgbClr val="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黑体Calibri">
      <a:majorFont>
        <a:latin typeface="Calibri"/>
        <a:ea typeface="黑体"/>
        <a:cs typeface=""/>
      </a:majorFont>
      <a:minorFont>
        <a:latin typeface="Calibri"/>
        <a:ea typeface="黑体"/>
        <a:cs typeface=""/>
      </a:minorFont>
    </a:fontScheme>
    <a:fmtScheme name="烟灰色玻璃">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清华(16比9)" id="{EF536C0F-E7A0-48B6-B2B9-7DE6076007D0}" vid="{D9C0B2DC-3A6F-4BB8-9D0D-D22C0E351859}"/>
    </a:ext>
  </a:extLst>
</a:theme>
</file>

<file path=ppt/theme/theme6.xml><?xml version="1.0" encoding="utf-8"?>
<a:theme xmlns:a="http://schemas.openxmlformats.org/drawingml/2006/main" name="3_默认设计模板">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默认设计模板">
      <a:majorFont>
        <a:latin typeface="Arial"/>
        <a:ea typeface="方正兰亭黑_GBK"/>
        <a:cs typeface=""/>
      </a:majorFont>
      <a:minorFont>
        <a:latin typeface="Arial"/>
        <a:ea typeface="方正兰亭黑_GBK"/>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FFF99"/>
        </a:solidFill>
        <a:ln>
          <a:noFill/>
        </a:ln>
        <a:effectLst>
          <a:outerShdw dist="103351" dir="2700000" algn="ctr" rotWithShape="0">
            <a:srgbClr val="808080">
              <a:alpha val="75014"/>
            </a:srgbClr>
          </a:outerShdw>
        </a:effectLst>
        <a:extLst>
          <a:ext uri="{91240B29-F687-4F45-9708-019B960494DF}">
            <a14:hiddenLine xmlns:a14="http://schemas.microsoft.com/office/drawing/2010/main" w="18415" algn="ctr">
              <a:solidFill>
                <a:srgbClr val="FEB8BD"/>
              </a:solidFill>
              <a:miter lim="800000"/>
              <a:headEnd/>
              <a:tailEnd/>
            </a14:hiddenLine>
          </a:ext>
        </a:extLst>
      </a:spPr>
      <a:bodyPr wrap="none" lIns="99000" tIns="68040" rIns="99000" bIns="54000">
        <a:spAutoFit/>
      </a:bodyPr>
      <a:lstStyle>
        <a:defPPr eaLnBrk="1" hangingPunct="1">
          <a:defRPr>
            <a:latin typeface="Times New Roman" pitchFamily="18" charset="0"/>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69277</TotalTime>
  <Words>3243</Words>
  <Application>Microsoft Office PowerPoint</Application>
  <PresentationFormat>宽屏</PresentationFormat>
  <Paragraphs>285</Paragraphs>
  <Slides>27</Slides>
  <Notes>27</Notes>
  <HiddenSlides>0</HiddenSlides>
  <MMClips>0</MMClips>
  <ScaleCrop>false</ScaleCrop>
  <HeadingPairs>
    <vt:vector size="6" baseType="variant">
      <vt:variant>
        <vt:lpstr>已用的字体</vt:lpstr>
      </vt:variant>
      <vt:variant>
        <vt:i4>13</vt:i4>
      </vt:variant>
      <vt:variant>
        <vt:lpstr>主题</vt:lpstr>
      </vt:variant>
      <vt:variant>
        <vt:i4>6</vt:i4>
      </vt:variant>
      <vt:variant>
        <vt:lpstr>幻灯片标题</vt:lpstr>
      </vt:variant>
      <vt:variant>
        <vt:i4>27</vt:i4>
      </vt:variant>
    </vt:vector>
  </HeadingPairs>
  <TitlesOfParts>
    <vt:vector size="46" baseType="lpstr">
      <vt:lpstr>等线</vt:lpstr>
      <vt:lpstr>方正兰亭黑_GBK</vt:lpstr>
      <vt:lpstr>仿宋</vt:lpstr>
      <vt:lpstr>黑体</vt:lpstr>
      <vt:lpstr>宋体</vt:lpstr>
      <vt:lpstr>Arial</vt:lpstr>
      <vt:lpstr>Arial Black</vt:lpstr>
      <vt:lpstr>Arial Narrow</vt:lpstr>
      <vt:lpstr>Calibri</vt:lpstr>
      <vt:lpstr>Cambria Math</vt:lpstr>
      <vt:lpstr>Gloucester MT Extra Condensed</vt:lpstr>
      <vt:lpstr>Times New Roman</vt:lpstr>
      <vt:lpstr>Wingdings</vt:lpstr>
      <vt:lpstr>Office 主题</vt:lpstr>
      <vt:lpstr>默认设计模板</vt:lpstr>
      <vt:lpstr>1_默认设计模板</vt:lpstr>
      <vt:lpstr>2_默认设计模板</vt:lpstr>
      <vt:lpstr>清华(16比9)</vt:lpstr>
      <vt:lpstr>3_默认设计模板</vt:lpstr>
      <vt:lpstr>PowerPoint 演示文稿</vt:lpstr>
      <vt:lpstr>Outline</vt:lpstr>
      <vt:lpstr>PowerPoint 演示文稿</vt:lpstr>
      <vt:lpstr>China Dark matter Experiment </vt:lpstr>
      <vt:lpstr>China JinPing underground Laboratory </vt:lpstr>
      <vt:lpstr>China JinPing underground Laboratory </vt:lpstr>
      <vt:lpstr>PowerPoint 演示文稿</vt:lpstr>
      <vt:lpstr>China JinPing underground Laboratory </vt:lpstr>
      <vt:lpstr>CDEX-1@CJPL-I</vt:lpstr>
      <vt:lpstr>CDEX-10 @CJPL-I</vt:lpstr>
      <vt:lpstr>Go beyond DM -- 0νββ experiment</vt:lpstr>
      <vt:lpstr>PowerPoint 演示文稿</vt:lpstr>
      <vt:lpstr>PowerPoint 演示文稿</vt:lpstr>
      <vt:lpstr>CDEX Roadmap</vt:lpstr>
      <vt:lpstr>PowerPoint 演示文稿</vt:lpstr>
      <vt:lpstr>PowerPoint 演示文稿</vt:lpstr>
      <vt:lpstr>PowerPoint 演示文稿</vt:lpstr>
      <vt:lpstr>PowerPoint 演示文稿</vt:lpstr>
      <vt:lpstr>PowerPoint 演示文稿</vt:lpstr>
      <vt:lpstr>PowerPoint 演示文稿</vt:lpstr>
      <vt:lpstr>Ge Detector Fabrication </vt:lpstr>
      <vt:lpstr>PowerPoint 演示文稿</vt:lpstr>
      <vt:lpstr>PowerPoint 演示文稿</vt:lpstr>
      <vt:lpstr>PowerPoint 演示文稿</vt:lpstr>
      <vt:lpstr>LAr veto </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核辐射物理及探测学  Nuclear Radiation Physics and Detection   课程介绍</dc:title>
  <dc:creator>yyg_w520</dc:creator>
  <cp:lastModifiedBy>梁 艺帆</cp:lastModifiedBy>
  <cp:revision>2480</cp:revision>
  <cp:lastPrinted>2023-06-01T02:25:29Z</cp:lastPrinted>
  <dcterms:created xsi:type="dcterms:W3CDTF">2014-09-17T01:18:31Z</dcterms:created>
  <dcterms:modified xsi:type="dcterms:W3CDTF">2023-08-26T13:45:14Z</dcterms:modified>
</cp:coreProperties>
</file>