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94" r:id="rId3"/>
    <p:sldId id="419" r:id="rId4"/>
    <p:sldId id="301" r:id="rId5"/>
    <p:sldId id="329" r:id="rId6"/>
    <p:sldId id="260" r:id="rId7"/>
    <p:sldId id="302" r:id="rId8"/>
    <p:sldId id="295" r:id="rId9"/>
    <p:sldId id="330" r:id="rId10"/>
    <p:sldId id="331" r:id="rId11"/>
    <p:sldId id="297" r:id="rId12"/>
    <p:sldId id="33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 ZY" initials="zZ" lastIdx="1" clrIdx="0">
    <p:extLst>
      <p:ext uri="{19B8F6BF-5375-455C-9EA6-DF929625EA0E}">
        <p15:presenceInfo xmlns:p15="http://schemas.microsoft.com/office/powerpoint/2012/main" userId="21dc45d7f95c27a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4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080"/>
    </p:cViewPr>
  </p:sorterViewPr>
  <p:notesViewPr>
    <p:cSldViewPr snapToGrid="0">
      <p:cViewPr varScale="1">
        <p:scale>
          <a:sx n="51" d="100"/>
          <a:sy n="51" d="100"/>
        </p:scale>
        <p:origin x="2692" y="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5B4AA-A7BB-4574-94EF-0EDDAEB79E3C}" type="datetimeFigureOut">
              <a:rPr lang="zh-CN" altLang="en-US" smtClean="0"/>
              <a:t>2023/8/25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2DB08-097A-40D3-A037-450814B3C8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582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2DB08-097A-40D3-A037-450814B3C80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294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02DB08-097A-40D3-A037-450814B3C80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81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AC9791-BB7C-4434-A4F8-986CBF046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2C20E9E-471A-429D-AACD-1192E1D04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7602D9-7BF2-46E3-894A-1466DB6A1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96D28-41BE-4054-A718-0458BCA7F588}" type="datetime1">
              <a:rPr lang="zh-CN" altLang="en-US" smtClean="0"/>
              <a:t>2023/8/25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F99D50-765C-45F1-9A4D-32D58271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C63FA8-7AB1-461B-BBFB-1349B14B5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6611-F1A4-49A0-B485-113D0B96F7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05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579C11-3B9F-4CBE-AFA6-65B2213BC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1388B0-F000-451B-9680-A849C9DD7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7FB922-38BB-4E99-A69C-CBADC45FA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103E-4614-4985-ADE2-46AC495DC5E5}" type="datetime1">
              <a:rPr lang="zh-CN" altLang="en-US" smtClean="0"/>
              <a:t>2023/8/25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3172E-F1DD-48B7-877E-065DFCDAB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214AB7-038C-44DC-9488-85BCC679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6611-F1A4-49A0-B485-113D0B96F7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801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7D24443-5561-467C-9C86-A0F8B515D1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F9951D1-57FA-412B-B280-781FD7458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129E40-74ED-4749-AC35-F399A7290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85949-29A8-4CB1-A760-22942BB765BA}" type="datetime1">
              <a:rPr lang="zh-CN" altLang="en-US" smtClean="0"/>
              <a:t>2023/8/25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47EB38-098A-4713-8E9B-494E267A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B279F5-9657-44EC-8AFB-74C01F3FC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6611-F1A4-49A0-B485-113D0B96F7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88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1">
            <a:extLst>
              <a:ext uri="{FF2B5EF4-FFF2-40B4-BE49-F238E27FC236}">
                <a16:creationId xmlns:a16="http://schemas.microsoft.com/office/drawing/2014/main" id="{89E81631-FA47-93E1-0772-F24FCF305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967"/>
            <a:ext cx="10515600" cy="741101"/>
          </a:xfrm>
        </p:spPr>
        <p:txBody>
          <a:bodyPr/>
          <a:lstStyle>
            <a:lvl1pPr>
              <a:defRPr sz="4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2" name="内容占位符 2">
            <a:extLst>
              <a:ext uri="{FF2B5EF4-FFF2-40B4-BE49-F238E27FC236}">
                <a16:creationId xmlns:a16="http://schemas.microsoft.com/office/drawing/2014/main" id="{F376E4B7-0167-E7EE-7E61-0CFA56DD2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23" name="日期占位符 3">
            <a:extLst>
              <a:ext uri="{FF2B5EF4-FFF2-40B4-BE49-F238E27FC236}">
                <a16:creationId xmlns:a16="http://schemas.microsoft.com/office/drawing/2014/main" id="{68764794-6791-8CA5-D6BE-6276D4F4A2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002F467B-08B0-4DE2-A5BA-A8D6F8226515}" type="datetime1">
              <a:rPr lang="zh-CN" altLang="en-US" smtClean="0"/>
              <a:t>2023/8/25</a:t>
            </a:fld>
            <a:endParaRPr lang="zh-CN" altLang="en-US"/>
          </a:p>
        </p:txBody>
      </p:sp>
      <p:sp>
        <p:nvSpPr>
          <p:cNvPr id="24" name="页脚占位符 4">
            <a:extLst>
              <a:ext uri="{FF2B5EF4-FFF2-40B4-BE49-F238E27FC236}">
                <a16:creationId xmlns:a16="http://schemas.microsoft.com/office/drawing/2014/main" id="{2502508D-25BC-8BB5-ABD1-989711C7F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25" name="灯片编号占位符 5">
            <a:extLst>
              <a:ext uri="{FF2B5EF4-FFF2-40B4-BE49-F238E27FC236}">
                <a16:creationId xmlns:a16="http://schemas.microsoft.com/office/drawing/2014/main" id="{B71A0C6F-85E0-636E-C002-B9A05456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A296611-F1A4-49A0-B485-113D0B96F70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589C921B-5812-EA84-0B6E-ADBFD58D9720}"/>
              </a:ext>
            </a:extLst>
          </p:cNvPr>
          <p:cNvGrpSpPr/>
          <p:nvPr userDrawn="1"/>
        </p:nvGrpSpPr>
        <p:grpSpPr>
          <a:xfrm>
            <a:off x="10520313" y="1"/>
            <a:ext cx="1566996" cy="838986"/>
            <a:chOff x="1" y="5913174"/>
            <a:chExt cx="1786492" cy="944827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E173B37A-3DE4-16D7-549F-B0D4AB13BC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" y="5913174"/>
              <a:ext cx="844826" cy="944826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251C3B7-3045-B5F8-25F0-594D65550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4827" y="5913175"/>
              <a:ext cx="941666" cy="944826"/>
            </a:xfrm>
            <a:prstGeom prst="rect">
              <a:avLst/>
            </a:prstGeom>
          </p:spPr>
        </p:pic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D1C6D05F-77CA-539F-37A5-C52E65CE89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61340" y="0"/>
            <a:ext cx="904727" cy="838985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18A908E1-BA48-80C9-B05E-FA9A09B61856}"/>
              </a:ext>
            </a:extLst>
          </p:cNvPr>
          <p:cNvSpPr/>
          <p:nvPr userDrawn="1"/>
        </p:nvSpPr>
        <p:spPr>
          <a:xfrm>
            <a:off x="745740" y="960204"/>
            <a:ext cx="5350260" cy="45719"/>
          </a:xfrm>
          <a:prstGeom prst="rect">
            <a:avLst/>
          </a:prstGeom>
          <a:solidFill>
            <a:srgbClr val="004B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99350EF-AE22-D259-2600-5CAB9E61DA2F}"/>
              </a:ext>
            </a:extLst>
          </p:cNvPr>
          <p:cNvSpPr/>
          <p:nvPr userDrawn="1"/>
        </p:nvSpPr>
        <p:spPr>
          <a:xfrm flipV="1">
            <a:off x="745740" y="1029259"/>
            <a:ext cx="2835660" cy="45719"/>
          </a:xfrm>
          <a:prstGeom prst="rect">
            <a:avLst/>
          </a:prstGeom>
          <a:solidFill>
            <a:srgbClr val="CB27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2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38F75-EA7A-458E-9E81-976354BD9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B6895F-AC4C-4CB7-8EEE-0F99E082B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EC3DD0-0DF2-4CD6-AD7D-2AAB8D091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569EF-697D-4B1D-A6F4-96EC8DC29A8E}" type="datetime1">
              <a:rPr lang="zh-CN" altLang="en-US" smtClean="0"/>
              <a:t>2023/8/25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CF327C-06A1-471E-914A-1CACBC7D9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92F4FE-6E71-437B-AEC0-75E2CB1D9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6611-F1A4-49A0-B485-113D0B96F7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57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2787F2-FEAB-404E-9687-754EA3E4A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5EDA98-C7AC-4FE2-B2E2-5EC758839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D44ADA7-5315-46A6-BA8D-95D4902D9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0018F2-7AFB-45A5-9D1B-752388D48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084A-76BE-432E-A8E8-EF41EEAB96F9}" type="datetime1">
              <a:rPr lang="zh-CN" altLang="en-US" smtClean="0"/>
              <a:t>2023/8/25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E5EF76-45E6-451F-A096-BEB2340F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11996E-6F09-4E1C-90D1-AB672AD96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6611-F1A4-49A0-B485-113D0B96F7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11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A0E5E6-7CE4-4EF9-839D-07DEE9648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5F743D-3470-4342-B6C9-FC054A6FD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AB0B272-DD95-4F3F-8A8B-FE590DA30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6FF5876-2C64-4E66-A6CB-69778185C7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89D12AF-B68C-4BE4-8732-0B9F3E5B7A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B4167EE-C9FC-4A18-9645-18FDC744D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6A23E-2087-4AD9-A150-BB24171F2C0B}" type="datetime1">
              <a:rPr lang="zh-CN" altLang="en-US" smtClean="0"/>
              <a:t>2023/8/25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6E16994-8347-4869-9145-1D8CA1D96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EB0AA9-B192-4FAD-8C10-A1AE28B3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6611-F1A4-49A0-B485-113D0B96F7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39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EDCA01-C1D6-4585-B9BC-260843C8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4CE53C2-58BD-4E33-8BE2-29579D888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8A7A-A305-466B-9718-4054DA00BD1E}" type="datetime1">
              <a:rPr lang="zh-CN" altLang="en-US" smtClean="0"/>
              <a:t>2023/8/25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9CACE71-F7DE-42A5-AAB3-1221CBE1B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A84A636-0B3D-4DB2-BC97-FAD8C5A8B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6611-F1A4-49A0-B485-113D0B96F7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57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5B07AC6-A791-4610-85A6-BC7C36329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A5293-4583-43B7-A871-D3385D6C29B7}" type="datetime1">
              <a:rPr lang="zh-CN" altLang="en-US" smtClean="0"/>
              <a:t>2023/8/25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3828F0E-7D7C-48AF-AE35-1805EB455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846C64-DB75-45A8-9E6E-9A52D67FD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6611-F1A4-49A0-B485-113D0B96F7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33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A7DE18-753C-4B15-8544-5B05B6FB5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C3649E6-D8A4-452F-8475-83EBE3B40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F19C6BF-95CA-4FD0-BC8D-CEF861016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6F562F-F465-46A0-A401-D41044205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7C64-DF35-414E-B132-E2AC5D0A9EA6}" type="datetime1">
              <a:rPr lang="zh-CN" altLang="en-US" smtClean="0"/>
              <a:t>2023/8/25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2D4C2F-5F21-4351-B316-5C8B4E421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3542B5-D958-4D32-9443-46F107A65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6611-F1A4-49A0-B485-113D0B96F7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296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8921DE-0D3C-4845-B96A-7717A1D33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AA7CFFA-1BDB-4070-8106-2A223C9AE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058E405-68D3-440B-A05D-2A8B9E2D6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7CA0DA-6D51-42D0-9B72-B184B624D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BCE31-9C25-40C7-9293-F3F40BE145EF}" type="datetime1">
              <a:rPr lang="zh-CN" altLang="en-US" smtClean="0"/>
              <a:t>2023/8/25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BA62F34-6958-439F-B86D-BD251BCB5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545F37-B7E1-4A51-9CD8-AF9D466BE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6611-F1A4-49A0-B485-113D0B96F7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94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15E3E4E-09FD-4086-8A2D-A3D95CFF3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77F615-071D-4D7D-B555-221C48E1E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05EB9F-0FB8-48F2-87D5-4CFE132E4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64CCC-4F31-4E9F-81DF-6682D1D1F5C9}" type="datetime1">
              <a:rPr lang="zh-CN" altLang="en-US" smtClean="0"/>
              <a:t>2023/8/25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90E773-C5ED-4B70-9F5E-DF49B71D9E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371FE7-539C-486D-A7F1-6B9D4EE0E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6611-F1A4-49A0-B485-113D0B96F7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590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8F17E4EF-83D1-C1C4-AC5D-DAA6E8E644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903" r="172" b="730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8EE16D6-28F9-486C-A8AD-CF3032CE2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4875" y="1325563"/>
            <a:ext cx="10382250" cy="2103437"/>
          </a:xfrm>
        </p:spPr>
        <p:txBody>
          <a:bodyPr>
            <a:noAutofit/>
          </a:bodyPr>
          <a:lstStyle/>
          <a:p>
            <a:r>
              <a:rPr lang="en-US" altLang="zh-CN" sz="4000" b="1" dirty="0">
                <a:solidFill>
                  <a:srgbClr val="004B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Probing Dark Matter–Electron Interactions via High Purity Germanium Detectors from CDEX</a:t>
            </a:r>
            <a:endParaRPr lang="zh-CN" altLang="en-US" sz="4000" b="1" dirty="0">
              <a:solidFill>
                <a:srgbClr val="004B8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6566AF-86EE-43AC-9CF7-85F8FB5AF3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>
                <a:solidFill>
                  <a:srgbClr val="004B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Zhenyu</a:t>
            </a:r>
            <a:r>
              <a:rPr lang="en-US" altLang="zh-CN" dirty="0">
                <a:solidFill>
                  <a:srgbClr val="004B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ZHANG (CDEX Group), Tsinghua Univ.</a:t>
            </a:r>
            <a:endParaRPr lang="zh-CN" altLang="en-US" dirty="0">
              <a:solidFill>
                <a:srgbClr val="004B8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801F67E-183F-F155-AE21-12251FF4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96611-F1A4-49A0-B485-113D0B96F70B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6294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8560F5D-572A-7E5B-5901-E86B2ECA3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A296611-F1A4-49A0-B485-113D0B96F70B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15" name="标题 8">
            <a:extLst>
              <a:ext uri="{FF2B5EF4-FFF2-40B4-BE49-F238E27FC236}">
                <a16:creationId xmlns:a16="http://schemas.microsoft.com/office/drawing/2014/main" id="{8AB5C87E-D564-DC82-D53B-8AE67E73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967"/>
            <a:ext cx="10515600" cy="741101"/>
          </a:xfrm>
        </p:spPr>
        <p:txBody>
          <a:bodyPr/>
          <a:lstStyle/>
          <a:p>
            <a:r>
              <a:rPr lang="en-US" altLang="zh-CN" dirty="0"/>
              <a:t>TI analysis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754A088-96B1-B246-CA36-0E0C105C5B44}"/>
              </a:ext>
            </a:extLst>
          </p:cNvPr>
          <p:cNvSpPr txBox="1"/>
          <p:nvPr/>
        </p:nvSpPr>
        <p:spPr>
          <a:xfrm>
            <a:off x="6290415" y="1949505"/>
            <a:ext cx="5636592" cy="1101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Energy range of the data is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0.16–2.16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keVee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, and bin width is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100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eVee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  Best fit using chi square method is performed: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1EF03DC-4F8F-4C4C-D628-B70179999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971" y="3159532"/>
            <a:ext cx="2266950" cy="6477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E8C292C-9A87-5BF2-94BF-24FD5A8DF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03864"/>
            <a:ext cx="5063387" cy="3450272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D069DCF5-F0B2-D20C-6C75-D6687762A643}"/>
              </a:ext>
            </a:extLst>
          </p:cNvPr>
          <p:cNvSpPr txBox="1"/>
          <p:nvPr/>
        </p:nvSpPr>
        <p:spPr>
          <a:xfrm>
            <a:off x="6290415" y="3973312"/>
            <a:ext cx="5636592" cy="7511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Cross section has a physical limit of σ &gt; 0, so an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one-side upper limit</a:t>
            </a:r>
            <a:r>
              <a:rPr lang="en-US" altLang="zh-CN" dirty="0"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 is adopted.</a:t>
            </a:r>
          </a:p>
        </p:txBody>
      </p:sp>
    </p:spTree>
    <p:extLst>
      <p:ext uri="{BB962C8B-B14F-4D97-AF65-F5344CB8AC3E}">
        <p14:creationId xmlns:p14="http://schemas.microsoft.com/office/powerpoint/2010/main" val="2911205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1402BCFC-8D4F-E572-DA4D-D6D313401BA3}"/>
              </a:ext>
            </a:extLst>
          </p:cNvPr>
          <p:cNvSpPr txBox="1"/>
          <p:nvPr/>
        </p:nvSpPr>
        <p:spPr>
          <a:xfrm>
            <a:off x="838200" y="1353331"/>
            <a:ext cx="1083945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first </a:t>
            </a:r>
            <a:r>
              <a:rPr lang="el-GR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χ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-e result from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HPGe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detectors.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 the heavy mediator scenario, our result proves to be the most stringent amongst other solid state detector based experiments in mass region of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m</a:t>
            </a:r>
            <a:r>
              <a:rPr lang="en-US" altLang="zh-CN" sz="2000" baseline="-25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χ</a:t>
            </a:r>
            <a:r>
              <a:rPr lang="en-US" altLang="zh-CN" sz="2000" baseline="-2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&gt; 100 MeV.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21285EB-5C89-69F5-87DC-01FF039CED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" t="4306"/>
          <a:stretch/>
        </p:blipFill>
        <p:spPr>
          <a:xfrm>
            <a:off x="106404" y="2960075"/>
            <a:ext cx="3962297" cy="262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CD8B84-BB5E-8AAE-EE37-FEC65BD12F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666"/>
          <a:stretch/>
        </p:blipFill>
        <p:spPr>
          <a:xfrm>
            <a:off x="4071373" y="2960075"/>
            <a:ext cx="3962436" cy="262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7E299AC-C447-5482-47CB-1CB06E7716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889"/>
          <a:stretch/>
        </p:blipFill>
        <p:spPr>
          <a:xfrm>
            <a:off x="8039153" y="2960075"/>
            <a:ext cx="3966873" cy="262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4DEEBC6-C3D8-C651-130A-5DDFF52DCB50}"/>
              </a:ext>
            </a:extLst>
          </p:cNvPr>
          <p:cNvSpPr txBox="1"/>
          <p:nvPr/>
        </p:nvSpPr>
        <p:spPr>
          <a:xfrm>
            <a:off x="8495241" y="5758963"/>
            <a:ext cx="351078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DOI: 10.1103/PhysRevLett.129.221301</a:t>
            </a:r>
            <a:endParaRPr lang="zh-CN" altLang="en-US" sz="16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642095B8-E5DB-46CD-5B18-C706F0CA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A296611-F1A4-49A0-B485-113D0B96F70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11" name="标题 8">
            <a:extLst>
              <a:ext uri="{FF2B5EF4-FFF2-40B4-BE49-F238E27FC236}">
                <a16:creationId xmlns:a16="http://schemas.microsoft.com/office/drawing/2014/main" id="{E8440AAB-F7E2-9282-490A-E43FF69B8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967"/>
            <a:ext cx="10515600" cy="741101"/>
          </a:xfrm>
        </p:spPr>
        <p:txBody>
          <a:bodyPr/>
          <a:lstStyle/>
          <a:p>
            <a:r>
              <a:rPr lang="en-US" altLang="zh-CN" dirty="0"/>
              <a:t>Exclusion line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4995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1402BCFC-8D4F-E572-DA4D-D6D313401BA3}"/>
              </a:ext>
            </a:extLst>
          </p:cNvPr>
          <p:cNvSpPr txBox="1"/>
          <p:nvPr/>
        </p:nvSpPr>
        <p:spPr>
          <a:xfrm>
            <a:off x="838200" y="1665832"/>
            <a:ext cx="10515600" cy="4336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result reveals the vast potential of such technical route in probing the χ-e  scattering.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Expected signal drops drastically as energy grows, yet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HPGe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detectors’ energy threshold is not that ideal. The superior ultra-low radiation environment of CDEX experiment greatly compensates the loss of sensitivity due to high threshold.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For CDEX-50 experiment with an array of 50 1-kg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HPGe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detectors, radioactive background will be further reduced to ~0.01 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cpkkd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in sub-keV region. An improvement up to three orders of magnitude is achievable.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642095B8-E5DB-46CD-5B18-C706F0CA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A296611-F1A4-49A0-B485-113D0B96F70B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11" name="标题 8">
            <a:extLst>
              <a:ext uri="{FF2B5EF4-FFF2-40B4-BE49-F238E27FC236}">
                <a16:creationId xmlns:a16="http://schemas.microsoft.com/office/drawing/2014/main" id="{E8440AAB-F7E2-9282-490A-E43FF69B8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967"/>
            <a:ext cx="10515600" cy="741101"/>
          </a:xfrm>
        </p:spPr>
        <p:txBody>
          <a:bodyPr/>
          <a:lstStyle/>
          <a:p>
            <a:r>
              <a:rPr lang="en-US" altLang="zh-CN" dirty="0"/>
              <a:t>Summary and next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972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68C12D-4C5F-4AD4-891E-54081D8A35F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6"/>
            <a:ext cx="11008360" cy="12539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Previous DM detection experiments mostly focus on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DM-nuclei(χ-N) </a:t>
            </a:r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interactions.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Recently a</a:t>
            </a:r>
            <a:r>
              <a:rPr lang="zh-CN" altLang="en-US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DM-electron (χ-e) </a:t>
            </a:r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scattering paradigm has drawn much attention. Further lowering the </a:t>
            </a:r>
            <a:r>
              <a:rPr lang="en-US" altLang="zh-CN" sz="2000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</a:t>
            </a:r>
            <a:r>
              <a:rPr lang="en-US" altLang="zh-CN" sz="2000" baseline="-25000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χ</a:t>
            </a:r>
            <a:r>
              <a:rPr lang="en-US" altLang="zh-CN" sz="2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reach.</a:t>
            </a:r>
          </a:p>
          <a:p>
            <a:endParaRPr lang="en-US" altLang="zh-CN" sz="20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3E5574-80F7-CD18-AE3E-F0CD4A01D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A296611-F1A4-49A0-B485-113D0B96F70B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D6AD36F-6796-EF00-9353-95FBB92E2FE8}"/>
              </a:ext>
            </a:extLst>
          </p:cNvPr>
          <p:cNvSpPr txBox="1"/>
          <p:nvPr/>
        </p:nvSpPr>
        <p:spPr>
          <a:xfrm>
            <a:off x="1215526" y="3211191"/>
            <a:ext cx="4880474" cy="836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Solid state detectors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SENSEI, DAMIC, EDELWEISS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A592CD3-14EF-942B-2CAA-630EBC3CE819}"/>
              </a:ext>
            </a:extLst>
          </p:cNvPr>
          <p:cNvSpPr txBox="1"/>
          <p:nvPr/>
        </p:nvSpPr>
        <p:spPr>
          <a:xfrm>
            <a:off x="5787645" y="3211191"/>
            <a:ext cx="5793429" cy="836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Liquid scintillators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XENON, </a:t>
            </a:r>
            <a:r>
              <a:rPr kumimoji="0" lang="en-US" altLang="zh-CN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PandaX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 and Darkside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7AA0A41-9A03-4A6F-B12B-486B83DD426F}"/>
              </a:ext>
            </a:extLst>
          </p:cNvPr>
          <p:cNvSpPr txBox="1"/>
          <p:nvPr/>
        </p:nvSpPr>
        <p:spPr>
          <a:xfrm>
            <a:off x="3178083" y="6123543"/>
            <a:ext cx="6097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The 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m</a:t>
            </a:r>
            <a:r>
              <a:rPr kumimoji="0" lang="en-US" altLang="zh-CN" sz="1800" b="0" i="0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χ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  <a:cs typeface="+mn-cs"/>
              </a:rPr>
              <a:t> is now pushed down to ∼1 MeV.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639766C-3A6E-AC56-9F71-3F7C8086D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0" r="1061"/>
          <a:stretch/>
        </p:blipFill>
        <p:spPr bwMode="auto">
          <a:xfrm>
            <a:off x="1205344" y="4014900"/>
            <a:ext cx="2017917" cy="179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A6B6879-C697-BAE4-7A1C-274A32AFE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261" y="4014900"/>
            <a:ext cx="1247455" cy="179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">
            <a:extLst>
              <a:ext uri="{FF2B5EF4-FFF2-40B4-BE49-F238E27FC236}">
                <a16:creationId xmlns:a16="http://schemas.microsoft.com/office/drawing/2014/main" id="{11B769C7-D59E-7601-4D78-1BFA46CDC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74"/>
          <a:stretch/>
        </p:blipFill>
        <p:spPr bwMode="auto">
          <a:xfrm>
            <a:off x="4470715" y="4014900"/>
            <a:ext cx="1991157" cy="179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18BE6F03-C231-DB64-2417-E74ED82F8E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4" r="9877"/>
          <a:stretch/>
        </p:blipFill>
        <p:spPr bwMode="auto">
          <a:xfrm>
            <a:off x="8684360" y="4006701"/>
            <a:ext cx="1447800" cy="180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ark Matter index">
            <a:extLst>
              <a:ext uri="{FF2B5EF4-FFF2-40B4-BE49-F238E27FC236}">
                <a16:creationId xmlns:a16="http://schemas.microsoft.com/office/drawing/2014/main" id="{1386046E-4C1A-E1BD-4725-F712F183C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160" y="4006701"/>
            <a:ext cx="854496" cy="181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图片">
            <a:extLst>
              <a:ext uri="{FF2B5EF4-FFF2-40B4-BE49-F238E27FC236}">
                <a16:creationId xmlns:a16="http://schemas.microsoft.com/office/drawing/2014/main" id="{CDD8F0A0-7594-E5CF-D5D7-9AA20C5950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r="7554"/>
          <a:stretch/>
        </p:blipFill>
        <p:spPr bwMode="auto">
          <a:xfrm>
            <a:off x="6535632" y="4014900"/>
            <a:ext cx="2148728" cy="179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8">
            <a:extLst>
              <a:ext uri="{FF2B5EF4-FFF2-40B4-BE49-F238E27FC236}">
                <a16:creationId xmlns:a16="http://schemas.microsoft.com/office/drawing/2014/main" id="{A3887F30-CF23-2928-5E9B-349ABDEE3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525"/>
            <a:ext cx="10515600" cy="739775"/>
          </a:xfrm>
        </p:spPr>
        <p:txBody>
          <a:bodyPr/>
          <a:lstStyle/>
          <a:p>
            <a:r>
              <a:rPr lang="en-US" altLang="zh-CN" dirty="0"/>
              <a:t>DM-e interaction paradigm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244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" name="图片 1023">
            <a:extLst>
              <a:ext uri="{FF2B5EF4-FFF2-40B4-BE49-F238E27FC236}">
                <a16:creationId xmlns:a16="http://schemas.microsoft.com/office/drawing/2014/main" id="{017CC613-522E-27D8-6FDF-09FCB195D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0036" y="3991687"/>
            <a:ext cx="2817459" cy="195612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11537F2B-E873-48DA-BE01-67F58DDC2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Dark Matter-Matter Interactions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68C12D-4C5F-4AD4-891E-54081D8A3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90" y="1331998"/>
            <a:ext cx="5061668" cy="483388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altLang="zh-CN" sz="1800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Dark Matter-Nuclei</a:t>
            </a:r>
            <a:endParaRPr lang="en-US" altLang="zh-CN" sz="1800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B9182B42-09B1-8693-A495-D61B9FDC328F}"/>
              </a:ext>
            </a:extLst>
          </p:cNvPr>
          <p:cNvSpPr txBox="1">
            <a:spLocks/>
          </p:cNvSpPr>
          <p:nvPr/>
        </p:nvSpPr>
        <p:spPr>
          <a:xfrm>
            <a:off x="4644678" y="1331997"/>
            <a:ext cx="3222097" cy="4833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zh-CN" sz="1800" dirty="0">
                <a:solidFill>
                  <a:srgbClr val="A2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Dark Matter-Electron</a:t>
            </a:r>
            <a:endParaRPr lang="en-US" altLang="zh-CN" sz="1800" dirty="0">
              <a:solidFill>
                <a:srgbClr val="A2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D2A098B-9D7E-0C88-3F78-5120FF028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627" y="1786077"/>
            <a:ext cx="2554883" cy="19628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304329E-74F5-D687-4775-0C4AA5568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628" y="3984249"/>
            <a:ext cx="2619325" cy="190115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C1C1647-0D7F-8AB8-114A-72DC27397596}"/>
              </a:ext>
            </a:extLst>
          </p:cNvPr>
          <p:cNvSpPr txBox="1"/>
          <p:nvPr/>
        </p:nvSpPr>
        <p:spPr>
          <a:xfrm>
            <a:off x="1671327" y="3703767"/>
            <a:ext cx="2602264" cy="344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altLang="zh-CN" sz="1600" dirty="0">
                <a:solidFill>
                  <a:srgbClr val="004B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Mass Reach</a:t>
            </a:r>
            <a:r>
              <a:rPr lang="zh-CN" altLang="en-US" sz="1600" dirty="0">
                <a:solidFill>
                  <a:srgbClr val="004B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1600" dirty="0">
                <a:solidFill>
                  <a:srgbClr val="004B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~GeV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CE036D33-D129-EC4A-A9B2-09096F207A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445"/>
          <a:stretch/>
        </p:blipFill>
        <p:spPr>
          <a:xfrm>
            <a:off x="4740036" y="1833709"/>
            <a:ext cx="2817459" cy="1830048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9E725D3D-9459-4713-515A-EC0857D0B373}"/>
              </a:ext>
            </a:extLst>
          </p:cNvPr>
          <p:cNvSpPr txBox="1"/>
          <p:nvPr/>
        </p:nvSpPr>
        <p:spPr>
          <a:xfrm>
            <a:off x="5260842" y="3703767"/>
            <a:ext cx="2280489" cy="344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altLang="zh-CN" sz="1600" dirty="0">
                <a:solidFill>
                  <a:srgbClr val="004B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Mass Reach</a:t>
            </a:r>
            <a:r>
              <a:rPr lang="zh-CN" altLang="en-US" sz="1600" dirty="0">
                <a:solidFill>
                  <a:srgbClr val="004B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1600" dirty="0">
                <a:solidFill>
                  <a:srgbClr val="004B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~MeV</a:t>
            </a:r>
          </a:p>
        </p:txBody>
      </p:sp>
      <p:sp>
        <p:nvSpPr>
          <p:cNvPr id="26" name="内容占位符 2">
            <a:extLst>
              <a:ext uri="{FF2B5EF4-FFF2-40B4-BE49-F238E27FC236}">
                <a16:creationId xmlns:a16="http://schemas.microsoft.com/office/drawing/2014/main" id="{2AB6A4B8-19CF-A5FD-9822-7BC0CFFBFCB7}"/>
              </a:ext>
            </a:extLst>
          </p:cNvPr>
          <p:cNvSpPr txBox="1">
            <a:spLocks/>
          </p:cNvSpPr>
          <p:nvPr/>
        </p:nvSpPr>
        <p:spPr>
          <a:xfrm>
            <a:off x="8020905" y="1331996"/>
            <a:ext cx="3222097" cy="4833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Other Interactions</a:t>
            </a:r>
            <a:endParaRPr lang="en-US" altLang="zh-CN" sz="1800" dirty="0">
              <a:latin typeface="微软雅黑 Light" panose="020B0502040204020203" pitchFamily="34" charset="-122"/>
              <a:ea typeface="微软雅黑 Light" panose="020B0502040204020203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86E2930D-15FE-ECE2-02EC-E23110008D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951"/>
          <a:stretch/>
        </p:blipFill>
        <p:spPr>
          <a:xfrm>
            <a:off x="8166814" y="1785277"/>
            <a:ext cx="2596616" cy="195612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82BFCEA8-D95C-9E08-B530-1350DF9349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6814" y="4005624"/>
            <a:ext cx="2596616" cy="1896029"/>
          </a:xfrm>
          <a:prstGeom prst="rect">
            <a:avLst/>
          </a:prstGeom>
        </p:spPr>
      </p:pic>
      <p:sp>
        <p:nvSpPr>
          <p:cNvPr id="1025" name="文本框 1024">
            <a:extLst>
              <a:ext uri="{FF2B5EF4-FFF2-40B4-BE49-F238E27FC236}">
                <a16:creationId xmlns:a16="http://schemas.microsoft.com/office/drawing/2014/main" id="{C11ECE83-6361-D40A-D705-4CFD8DB6E192}"/>
              </a:ext>
            </a:extLst>
          </p:cNvPr>
          <p:cNvSpPr txBox="1"/>
          <p:nvPr/>
        </p:nvSpPr>
        <p:spPr>
          <a:xfrm>
            <a:off x="5260843" y="5885399"/>
            <a:ext cx="2280489" cy="344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en-US" altLang="zh-CN" sz="1600" dirty="0">
                <a:solidFill>
                  <a:srgbClr val="004B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Mass Reach</a:t>
            </a:r>
            <a:r>
              <a:rPr lang="zh-CN" altLang="en-US" sz="1600" dirty="0">
                <a:solidFill>
                  <a:srgbClr val="004B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sz="1600" dirty="0">
                <a:solidFill>
                  <a:srgbClr val="004B8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~keV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B05905F-3B38-8E31-9D01-8F9B86150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A296611-F1A4-49A0-B485-113D0B96F70B}" type="slidenum">
              <a:rPr lang="zh-CN" altLang="en-US" smtClean="0"/>
              <a:t>3</a:t>
            </a:fld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37B6A20-FC9A-7E22-64F6-D4CBAE63AC8F}"/>
              </a:ext>
            </a:extLst>
          </p:cNvPr>
          <p:cNvSpPr txBox="1"/>
          <p:nvPr/>
        </p:nvSpPr>
        <p:spPr>
          <a:xfrm>
            <a:off x="2238088" y="6229647"/>
            <a:ext cx="8035276" cy="375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Char char="p"/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DM-e interaction has great advantages in probing light Dark Matters.</a:t>
            </a:r>
          </a:p>
        </p:txBody>
      </p:sp>
    </p:spTree>
    <p:extLst>
      <p:ext uri="{BB962C8B-B14F-4D97-AF65-F5344CB8AC3E}">
        <p14:creationId xmlns:p14="http://schemas.microsoft.com/office/powerpoint/2010/main" val="356781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687CD668-3646-4723-822B-9196EB2CFA18}"/>
              </a:ext>
            </a:extLst>
          </p:cNvPr>
          <p:cNvSpPr txBox="1"/>
          <p:nvPr/>
        </p:nvSpPr>
        <p:spPr>
          <a:xfrm>
            <a:off x="838200" y="1348666"/>
            <a:ext cx="1051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Times New Roman" panose="02020603050405020304" pitchFamily="18" charset="0"/>
              </a:rPr>
              <a:t>To perform analysis, we need 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predicted rate in detectors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The total rate can be written as below, where f</a:t>
            </a:r>
            <a:r>
              <a:rPr lang="en-US" altLang="zh-CN" baseline="-25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i</a:t>
            </a:r>
            <a:r>
              <a:rPr lang="zh-CN" altLang="en-US" baseline="-25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→</a:t>
            </a:r>
            <a:r>
              <a:rPr lang="en-US" altLang="zh-CN" baseline="-250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is the crystal form factor: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0E1A206-88E8-435C-B812-D1E079BC9222}"/>
              </a:ext>
            </a:extLst>
          </p:cNvPr>
          <p:cNvSpPr txBox="1"/>
          <p:nvPr/>
        </p:nvSpPr>
        <p:spPr>
          <a:xfrm>
            <a:off x="838200" y="5061247"/>
            <a:ext cx="1115663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Noble gas target: 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atoms are considered isolated (simple)</a:t>
            </a:r>
          </a:p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Crystal targets(Ge/Si): 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many-body system (complicated)</a:t>
            </a:r>
          </a:p>
          <a:p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Density function theory (QEdark package) </a:t>
            </a:r>
            <a:r>
              <a:rPr lang="en-US" altLang="zh-CN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realized valence and conduction transition rate calculation.</a:t>
            </a:r>
          </a:p>
          <a:p>
            <a:r>
              <a:rPr lang="en-US" altLang="zh-CN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Still a problem for </a:t>
            </a:r>
            <a:r>
              <a:rPr lang="en-US" altLang="zh-CN" sz="1800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HPGe</a:t>
            </a:r>
            <a:r>
              <a:rPr lang="en-US" altLang="zh-CN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detectors (160 eV threshold)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3E1D1A0-4AD7-48EB-9BDF-1F46D6B26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547" y="2010769"/>
            <a:ext cx="4825853" cy="3099729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189B5EB-25E6-45E7-940B-B28F32EC7216}"/>
              </a:ext>
            </a:extLst>
          </p:cNvPr>
          <p:cNvSpPr/>
          <p:nvPr/>
        </p:nvSpPr>
        <p:spPr>
          <a:xfrm>
            <a:off x="3505200" y="4391877"/>
            <a:ext cx="104648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125C78B-2DF2-4617-93F4-FCC1FB89C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4673" y="2301749"/>
            <a:ext cx="3133408" cy="27803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8EC9C06-CDEF-4AE7-8468-9E9EE5120E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673" y="2821513"/>
            <a:ext cx="1556533" cy="27126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07BBA6D-326A-4E41-8547-09C5E17189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4672" y="3244169"/>
            <a:ext cx="2168208" cy="29334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A9407061-8E34-4888-A19D-0DF516C75DB5}"/>
              </a:ext>
            </a:extLst>
          </p:cNvPr>
          <p:cNvSpPr txBox="1"/>
          <p:nvPr/>
        </p:nvSpPr>
        <p:spPr>
          <a:xfrm>
            <a:off x="9372600" y="2746753"/>
            <a:ext cx="2622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Heavy mediator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4E81264-1FA5-433B-8E97-EFAE9DE93EA9}"/>
              </a:ext>
            </a:extLst>
          </p:cNvPr>
          <p:cNvSpPr txBox="1"/>
          <p:nvPr/>
        </p:nvSpPr>
        <p:spPr>
          <a:xfrm>
            <a:off x="9372600" y="3205422"/>
            <a:ext cx="2622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Light mediator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F58CFDF-C267-9032-BFA5-A93235293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4672" y="3584002"/>
            <a:ext cx="655638" cy="359861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A87F055A-2FD4-FB74-5C46-A6076700C421}"/>
              </a:ext>
            </a:extLst>
          </p:cNvPr>
          <p:cNvSpPr txBox="1"/>
          <p:nvPr/>
        </p:nvSpPr>
        <p:spPr>
          <a:xfrm>
            <a:off x="9372600" y="3635849"/>
            <a:ext cx="26222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Screening factor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C35E22E-B27C-FCA6-0829-A036C7C35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A296611-F1A4-49A0-B485-113D0B96F70B}" type="slidenum">
              <a:rPr lang="zh-CN" altLang="en-US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4</a:t>
            </a:fld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标题 8">
            <a:extLst>
              <a:ext uri="{FF2B5EF4-FFF2-40B4-BE49-F238E27FC236}">
                <a16:creationId xmlns:a16="http://schemas.microsoft.com/office/drawing/2014/main" id="{C72BCC6A-1491-D59C-8EE7-E3308842C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967"/>
            <a:ext cx="10515600" cy="741101"/>
          </a:xfrm>
        </p:spPr>
        <p:txBody>
          <a:bodyPr/>
          <a:lstStyle/>
          <a:p>
            <a:r>
              <a:rPr lang="en-US" altLang="zh-CN" dirty="0"/>
              <a:t>DM-e interaction rate calculation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7700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EC35E22E-B27C-FCA6-0829-A036C7C35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A296611-F1A4-49A0-B485-113D0B96F70B}" type="slidenum">
              <a:rPr lang="zh-CN" altLang="en-US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5</a:t>
            </a:fld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2" name="标题 21">
            <a:extLst>
              <a:ext uri="{FF2B5EF4-FFF2-40B4-BE49-F238E27FC236}">
                <a16:creationId xmlns:a16="http://schemas.microsoft.com/office/drawing/2014/main" id="{CEDBAA0B-5FE1-3AEC-0847-A48CE4CAD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Previous efforts</a:t>
            </a:r>
            <a:endParaRPr lang="zh-CN" altLang="en-US" dirty="0"/>
          </a:p>
        </p:txBody>
      </p:sp>
      <p:sp>
        <p:nvSpPr>
          <p:cNvPr id="24" name="内容占位符 2">
            <a:extLst>
              <a:ext uri="{FF2B5EF4-FFF2-40B4-BE49-F238E27FC236}">
                <a16:creationId xmlns:a16="http://schemas.microsoft.com/office/drawing/2014/main" id="{7B94B692-E5E7-9075-283F-AC09AD5E2CCD}"/>
              </a:ext>
            </a:extLst>
          </p:cNvPr>
          <p:cNvSpPr txBox="1">
            <a:spLocks/>
          </p:cNvSpPr>
          <p:nvPr/>
        </p:nvSpPr>
        <p:spPr>
          <a:xfrm>
            <a:off x="838200" y="1504540"/>
            <a:ext cx="103174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5000"/>
              </a:lnSpc>
              <a:spcBef>
                <a:spcPts val="500"/>
              </a:spcBef>
              <a:buFont typeface="Wingdings" panose="05000000000000000000" pitchFamily="2" charset="2"/>
              <a:buChar char="p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Semianalytic approximations </a:t>
            </a:r>
            <a:r>
              <a:rPr lang="en-US" altLang="zh-CN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for initial and final state wave functions. Density of states to incorporate band structures.</a:t>
            </a:r>
          </a:p>
          <a:p>
            <a:pPr>
              <a:lnSpc>
                <a:spcPct val="145000"/>
              </a:lnSpc>
              <a:spcBef>
                <a:spcPts val="500"/>
              </a:spcBef>
              <a:buFont typeface="Wingdings" panose="05000000000000000000" pitchFamily="2" charset="2"/>
              <a:buChar char="p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Energy loss function (ELF) </a:t>
            </a:r>
            <a:r>
              <a:rPr lang="en-US" altLang="zh-CN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method.</a:t>
            </a:r>
          </a:p>
          <a:p>
            <a:pPr>
              <a:lnSpc>
                <a:spcPct val="145000"/>
              </a:lnSpc>
              <a:spcBef>
                <a:spcPts val="500"/>
              </a:spcBef>
              <a:buFont typeface="Wingdings" panose="05000000000000000000" pitchFamily="2" charset="2"/>
              <a:buChar char="p"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Density function theory (DFT) </a:t>
            </a:r>
            <a:r>
              <a:rPr lang="en-US" altLang="zh-CN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to calculate valence and conduction band structures and wave functions. 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QEdark package</a:t>
            </a:r>
            <a:r>
              <a:rPr lang="en-US" altLang="zh-CN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.</a:t>
            </a:r>
          </a:p>
          <a:p>
            <a:pPr>
              <a:lnSpc>
                <a:spcPct val="145000"/>
              </a:lnSpc>
              <a:spcBef>
                <a:spcPts val="500"/>
              </a:spcBef>
              <a:buFont typeface="Wingdings" panose="05000000000000000000" pitchFamily="2" charset="2"/>
              <a:buChar char="p"/>
            </a:pPr>
            <a:endParaRPr lang="en-US" altLang="zh-CN" sz="1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marL="0" indent="0" algn="ctr">
              <a:lnSpc>
                <a:spcPct val="145000"/>
              </a:lnSpc>
              <a:spcBef>
                <a:spcPts val="500"/>
              </a:spcBef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Predicted spectrum extend to ~50 eV. </a:t>
            </a:r>
          </a:p>
          <a:p>
            <a:pPr marL="0" indent="0" algn="ctr">
              <a:lnSpc>
                <a:spcPct val="145000"/>
              </a:lnSpc>
              <a:spcBef>
                <a:spcPts val="500"/>
              </a:spcBef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Still a problem for </a:t>
            </a:r>
            <a:r>
              <a:rPr lang="en-US" altLang="zh-CN" sz="18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HPGe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detectors (160 eV threshold).</a:t>
            </a:r>
          </a:p>
          <a:p>
            <a:pPr marL="0" indent="0">
              <a:lnSpc>
                <a:spcPct val="145000"/>
              </a:lnSpc>
              <a:spcBef>
                <a:spcPts val="500"/>
              </a:spcBef>
              <a:buNone/>
            </a:pPr>
            <a:endParaRPr lang="zh-CN" altLang="en-US" sz="1600" dirty="0">
              <a:latin typeface="Microsoft JhengHei UI Light" panose="020B0304030504040204" pitchFamily="34" charset="-120"/>
              <a:ea typeface="Microsoft JhengHei UI Light" panose="020B03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62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ABDC74C-8325-4733-9630-FD690407A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216" y="2117408"/>
            <a:ext cx="4039568" cy="230832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CEA2068C-6FA2-47C3-928F-43B5C0DE1D2C}"/>
              </a:ext>
            </a:extLst>
          </p:cNvPr>
          <p:cNvSpPr txBox="1"/>
          <p:nvPr/>
        </p:nvSpPr>
        <p:spPr>
          <a:xfrm>
            <a:off x="8422640" y="2967335"/>
            <a:ext cx="3769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Valence&amp; conduction: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DFT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and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AE reconstruction 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method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51BC752-821F-4A6A-BC89-8247FB578D8D}"/>
              </a:ext>
            </a:extLst>
          </p:cNvPr>
          <p:cNvSpPr txBox="1"/>
          <p:nvPr/>
        </p:nvSpPr>
        <p:spPr>
          <a:xfrm>
            <a:off x="330523" y="1996016"/>
            <a:ext cx="3602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Free: 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For states above 60 eV, electrons are considered free and are modeled as plane waves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92DD6BC-5E85-4DF9-98DE-4EEDCF3EB28E}"/>
              </a:ext>
            </a:extLst>
          </p:cNvPr>
          <p:cNvSpPr txBox="1"/>
          <p:nvPr/>
        </p:nvSpPr>
        <p:spPr>
          <a:xfrm>
            <a:off x="418989" y="3964067"/>
            <a:ext cx="3426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Core: 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Modeled as “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core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” electrons, </a:t>
            </a:r>
            <a:r>
              <a:rPr lang="en-US" altLang="zh-CN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semianalytic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method is utilized. </a:t>
            </a:r>
            <a:endParaRPr lang="zh-CN" altLang="en-US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E12DBFB-4662-8CEB-81C4-69C93BEF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A296611-F1A4-49A0-B485-113D0B96F70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932A2F9-DD84-83AB-BF59-1C4ABBFF20A5}"/>
              </a:ext>
            </a:extLst>
          </p:cNvPr>
          <p:cNvSpPr txBox="1"/>
          <p:nvPr/>
        </p:nvSpPr>
        <p:spPr>
          <a:xfrm>
            <a:off x="2113391" y="5385031"/>
            <a:ext cx="796521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QEdark package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only take valence and conduction bands into account.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EXCEED-DM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results are more complete and spectra can reach up to ~keV</a:t>
            </a:r>
            <a:endParaRPr lang="en-US" altLang="zh-CN" sz="1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6BA7B58-3485-2D04-D536-D1525CEB936B}"/>
              </a:ext>
            </a:extLst>
          </p:cNvPr>
          <p:cNvSpPr txBox="1"/>
          <p:nvPr/>
        </p:nvSpPr>
        <p:spPr>
          <a:xfrm>
            <a:off x="838200" y="1410389"/>
            <a:ext cx="10687050" cy="418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EXCEED-DM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 new technique that incorporates both DFT with AE and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semianalytic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methods</a:t>
            </a:r>
            <a:endParaRPr lang="en-US" altLang="zh-CN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3" name="标题 8">
            <a:extLst>
              <a:ext uri="{FF2B5EF4-FFF2-40B4-BE49-F238E27FC236}">
                <a16:creationId xmlns:a16="http://schemas.microsoft.com/office/drawing/2014/main" id="{C476F5B2-F542-6D8B-FE5A-484593156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967"/>
            <a:ext cx="10515600" cy="741101"/>
          </a:xfrm>
        </p:spPr>
        <p:txBody>
          <a:bodyPr/>
          <a:lstStyle/>
          <a:p>
            <a:r>
              <a:rPr lang="en-US" altLang="zh-CN" dirty="0"/>
              <a:t>New technique: EXCEED-DM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7961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B10186B-EBAC-15ED-1E15-BBD5E4FDF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3360"/>
            <a:ext cx="6090315" cy="488448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D334E3EB-8F9D-01F9-4A63-AF8202C4C395}"/>
              </a:ext>
            </a:extLst>
          </p:cNvPr>
          <p:cNvSpPr txBox="1"/>
          <p:nvPr/>
        </p:nvSpPr>
        <p:spPr>
          <a:xfrm>
            <a:off x="7249665" y="2751332"/>
            <a:ext cx="4656585" cy="2011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In low energy region: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accords with 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QEDark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, minor difference for low-threshold experiments.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In higher energy region: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major improvement for </a:t>
            </a:r>
            <a:r>
              <a:rPr lang="en-US" altLang="zh-CN" b="1" dirty="0" err="1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HPGe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detectors.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标题 8">
            <a:extLst>
              <a:ext uri="{FF2B5EF4-FFF2-40B4-BE49-F238E27FC236}">
                <a16:creationId xmlns:a16="http://schemas.microsoft.com/office/drawing/2014/main" id="{24835D37-B401-BD32-5D35-631A14F07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967"/>
            <a:ext cx="10515600" cy="741101"/>
          </a:xfrm>
        </p:spPr>
        <p:txBody>
          <a:bodyPr/>
          <a:lstStyle/>
          <a:p>
            <a:r>
              <a:rPr lang="en-US" altLang="zh-CN" dirty="0"/>
              <a:t>Predicted spectrum of EXCEED-DM</a:t>
            </a:r>
            <a:endParaRPr lang="zh-CN" altLang="en-US" dirty="0"/>
          </a:p>
        </p:txBody>
      </p:sp>
      <p:sp>
        <p:nvSpPr>
          <p:cNvPr id="7" name="灯片编号占位符 2">
            <a:extLst>
              <a:ext uri="{FF2B5EF4-FFF2-40B4-BE49-F238E27FC236}">
                <a16:creationId xmlns:a16="http://schemas.microsoft.com/office/drawing/2014/main" id="{46BE08E2-21CD-0842-ADD4-4E309A080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A296611-F1A4-49A0-B485-113D0B96F70B}" type="slidenum">
              <a:rPr lang="zh-CN" altLang="en-US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5987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BFE77940-1A05-4F95-9208-569B4C788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8" y="2123698"/>
            <a:ext cx="3776900" cy="261060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714B779-B575-4E15-97FF-892E9EDE38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8" t="4789" r="-1"/>
          <a:stretch/>
        </p:blipFill>
        <p:spPr>
          <a:xfrm>
            <a:off x="4022110" y="2121349"/>
            <a:ext cx="3909472" cy="261530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DB8094E-5AEF-9F87-9480-7491CE5155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9" t="11880"/>
          <a:stretch/>
        </p:blipFill>
        <p:spPr>
          <a:xfrm>
            <a:off x="8132944" y="2131904"/>
            <a:ext cx="3909472" cy="2594192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8560F5D-572A-7E5B-5901-E86B2ECA3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A296611-F1A4-49A0-B485-113D0B96F70B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78CE144-7DDD-E302-4ADC-5EC828EE232F}"/>
              </a:ext>
            </a:extLst>
          </p:cNvPr>
          <p:cNvSpPr txBox="1"/>
          <p:nvPr/>
        </p:nvSpPr>
        <p:spPr>
          <a:xfrm>
            <a:off x="3267076" y="5263349"/>
            <a:ext cx="362838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Can we see events with energy lower than the threshold? </a:t>
            </a:r>
          </a:p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Maybe. But not for sure! </a:t>
            </a:r>
          </a:p>
          <a:p>
            <a:endParaRPr lang="en-US" altLang="zh-CN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All removed before analysis.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854DE8D-2F12-18E1-E3DE-53EA1C7DB754}"/>
              </a:ext>
            </a:extLst>
          </p:cNvPr>
          <p:cNvSpPr txBox="1"/>
          <p:nvPr/>
        </p:nvSpPr>
        <p:spPr>
          <a:xfrm>
            <a:off x="4799340" y="1601066"/>
            <a:ext cx="26504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Heavy mediator scenario with energy resolution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78ACCB5-20FA-6728-4AB8-99F9D0AD1682}"/>
              </a:ext>
            </a:extLst>
          </p:cNvPr>
          <p:cNvSpPr txBox="1"/>
          <p:nvPr/>
        </p:nvSpPr>
        <p:spPr>
          <a:xfrm>
            <a:off x="8972792" y="1562517"/>
            <a:ext cx="26504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Light mediator scenario with energy resolution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CB6E6DC-EAA2-AF47-2783-FE4211AAF6DE}"/>
              </a:ext>
            </a:extLst>
          </p:cNvPr>
          <p:cNvSpPr txBox="1"/>
          <p:nvPr/>
        </p:nvSpPr>
        <p:spPr>
          <a:xfrm>
            <a:off x="851036" y="1597000"/>
            <a:ext cx="26504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Predicted spectrum from EXCEED-DM</a:t>
            </a:r>
          </a:p>
        </p:txBody>
      </p:sp>
      <p:sp>
        <p:nvSpPr>
          <p:cNvPr id="15" name="标题 8">
            <a:extLst>
              <a:ext uri="{FF2B5EF4-FFF2-40B4-BE49-F238E27FC236}">
                <a16:creationId xmlns:a16="http://schemas.microsoft.com/office/drawing/2014/main" id="{8AB5C87E-D564-DC82-D53B-8AE67E73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967"/>
            <a:ext cx="10515600" cy="741101"/>
          </a:xfrm>
        </p:spPr>
        <p:txBody>
          <a:bodyPr/>
          <a:lstStyle/>
          <a:p>
            <a:r>
              <a:rPr lang="en-US" altLang="zh-CN" dirty="0"/>
              <a:t>Expected rate in Ge detector</a:t>
            </a:r>
            <a:endParaRPr lang="zh-CN" altLang="en-US" dirty="0"/>
          </a:p>
        </p:txBody>
      </p:sp>
      <p:sp>
        <p:nvSpPr>
          <p:cNvPr id="2" name="箭头: 右 1">
            <a:extLst>
              <a:ext uri="{FF2B5EF4-FFF2-40B4-BE49-F238E27FC236}">
                <a16:creationId xmlns:a16="http://schemas.microsoft.com/office/drawing/2014/main" id="{65655111-57ED-DD67-292B-3208AEE644C1}"/>
              </a:ext>
            </a:extLst>
          </p:cNvPr>
          <p:cNvSpPr/>
          <p:nvPr/>
        </p:nvSpPr>
        <p:spPr>
          <a:xfrm rot="16200000">
            <a:off x="4308802" y="4687914"/>
            <a:ext cx="609952" cy="371124"/>
          </a:xfrm>
          <a:prstGeom prst="rightArrow">
            <a:avLst/>
          </a:prstGeom>
          <a:solidFill>
            <a:srgbClr val="A2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E540402-ABDB-F9DE-EF8B-850CCB1A2F91}"/>
              </a:ext>
            </a:extLst>
          </p:cNvPr>
          <p:cNvSpPr txBox="1"/>
          <p:nvPr/>
        </p:nvSpPr>
        <p:spPr>
          <a:xfrm>
            <a:off x="851036" y="1142771"/>
            <a:ext cx="8934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Actual spectrum we see via detectors is smeared with energy resolution.</a:t>
            </a:r>
          </a:p>
        </p:txBody>
      </p:sp>
    </p:spTree>
    <p:extLst>
      <p:ext uri="{BB962C8B-B14F-4D97-AF65-F5344CB8AC3E}">
        <p14:creationId xmlns:p14="http://schemas.microsoft.com/office/powerpoint/2010/main" val="1211948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17C0FCA4-3B56-F527-BBD3-40E0AC7A6587}"/>
              </a:ext>
            </a:extLst>
          </p:cNvPr>
          <p:cNvSpPr txBox="1"/>
          <p:nvPr/>
        </p:nvSpPr>
        <p:spPr>
          <a:xfrm>
            <a:off x="6661844" y="1588640"/>
            <a:ext cx="5253461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C10B-Ge1 dataset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Exposure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: 205.4 </a:t>
            </a:r>
            <a:r>
              <a:rPr lang="en-US" altLang="zh-CN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kg·day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Treatment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: 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Pedestal noise cut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Physics event selection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B/S discrimination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Known radioactive peaks are subtracted according to K-X peaks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Threshold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: 160 </a:t>
            </a:r>
            <a:r>
              <a:rPr lang="en-US" altLang="zh-CN" dirty="0" err="1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eVee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(signal efficiency 4.5%)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Resolution</a:t>
            </a:r>
            <a:r>
              <a:rPr lang="en-US" altLang="zh-CN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: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8560F5D-572A-7E5B-5901-E86B2ECA3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DA296611-F1A4-49A0-B485-113D0B96F70B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9ADF9BD-C41B-50E3-B202-8B1A782CD7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913" b="9025"/>
          <a:stretch/>
        </p:blipFill>
        <p:spPr>
          <a:xfrm>
            <a:off x="8067675" y="5773784"/>
            <a:ext cx="2194151" cy="241253"/>
          </a:xfrm>
          <a:prstGeom prst="rect">
            <a:avLst/>
          </a:prstGeom>
        </p:spPr>
      </p:pic>
      <p:sp>
        <p:nvSpPr>
          <p:cNvPr id="15" name="标题 8">
            <a:extLst>
              <a:ext uri="{FF2B5EF4-FFF2-40B4-BE49-F238E27FC236}">
                <a16:creationId xmlns:a16="http://schemas.microsoft.com/office/drawing/2014/main" id="{8AB5C87E-D564-DC82-D53B-8AE67E73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2967"/>
            <a:ext cx="10515600" cy="741101"/>
          </a:xfrm>
        </p:spPr>
        <p:txBody>
          <a:bodyPr/>
          <a:lstStyle/>
          <a:p>
            <a:r>
              <a:rPr lang="en-US" altLang="zh-CN" dirty="0"/>
              <a:t>Data from CDEX-10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3255203-6149-9A03-71FB-1F092E25D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5382" y="1171109"/>
            <a:ext cx="4960618" cy="534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60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cademic">
      <a:majorFont>
        <a:latin typeface="Times New Roman"/>
        <a:ea typeface="华文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33545</TotalTime>
  <Words>687</Words>
  <Application>Microsoft Office PowerPoint</Application>
  <PresentationFormat>宽屏</PresentationFormat>
  <Paragraphs>90</Paragraphs>
  <Slides>12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Microsoft JhengHei Light</vt:lpstr>
      <vt:lpstr>Microsoft JhengHei UI Light</vt:lpstr>
      <vt:lpstr>等线</vt:lpstr>
      <vt:lpstr>微软雅黑</vt:lpstr>
      <vt:lpstr>微软雅黑 Light</vt:lpstr>
      <vt:lpstr>Arial</vt:lpstr>
      <vt:lpstr>Times New Roman</vt:lpstr>
      <vt:lpstr>Wingdings</vt:lpstr>
      <vt:lpstr>Office 主题​​</vt:lpstr>
      <vt:lpstr>Probing Dark Matter–Electron Interactions via High Purity Germanium Detectors from CDEX</vt:lpstr>
      <vt:lpstr>DM-e interaction paradigm</vt:lpstr>
      <vt:lpstr>Dark Matter-Matter Interactions</vt:lpstr>
      <vt:lpstr>DM-e interaction rate calculation</vt:lpstr>
      <vt:lpstr>Previous efforts</vt:lpstr>
      <vt:lpstr>New technique: EXCEED-DM</vt:lpstr>
      <vt:lpstr>Predicted spectrum of EXCEED-DM</vt:lpstr>
      <vt:lpstr>Expected rate in Ge detector</vt:lpstr>
      <vt:lpstr>Data from CDEX-10</vt:lpstr>
      <vt:lpstr>TI analysis</vt:lpstr>
      <vt:lpstr>Exclusion line</vt:lpstr>
      <vt:lpstr>Summary and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 Recoil in Crystal Targets</dc:title>
  <dc:creator>z ZY</dc:creator>
  <cp:lastModifiedBy>z ZY</cp:lastModifiedBy>
  <cp:revision>442</cp:revision>
  <dcterms:created xsi:type="dcterms:W3CDTF">2021-12-24T10:40:37Z</dcterms:created>
  <dcterms:modified xsi:type="dcterms:W3CDTF">2023-08-25T13:15:28Z</dcterms:modified>
</cp:coreProperties>
</file>