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5"/>
  </p:notesMasterIdLst>
  <p:sldIdLst>
    <p:sldId id="269" r:id="rId2"/>
    <p:sldId id="1091" r:id="rId3"/>
    <p:sldId id="4341" r:id="rId4"/>
    <p:sldId id="4342" r:id="rId5"/>
    <p:sldId id="4343" r:id="rId6"/>
    <p:sldId id="4344" r:id="rId7"/>
    <p:sldId id="4345" r:id="rId8"/>
    <p:sldId id="4347" r:id="rId9"/>
    <p:sldId id="4349" r:id="rId10"/>
    <p:sldId id="4350" r:id="rId11"/>
    <p:sldId id="4351" r:id="rId12"/>
    <p:sldId id="4352" r:id="rId13"/>
    <p:sldId id="4353" r:id="rId14"/>
    <p:sldId id="4355" r:id="rId15"/>
    <p:sldId id="4354" r:id="rId16"/>
    <p:sldId id="1195" r:id="rId17"/>
    <p:sldId id="1197" r:id="rId18"/>
    <p:sldId id="4358" r:id="rId19"/>
    <p:sldId id="1183" r:id="rId20"/>
    <p:sldId id="4356" r:id="rId21"/>
    <p:sldId id="1174" r:id="rId22"/>
    <p:sldId id="1200" r:id="rId23"/>
    <p:sldId id="4357" r:id="rId24"/>
    <p:sldId id="314" r:id="rId25"/>
    <p:sldId id="1210" r:id="rId26"/>
    <p:sldId id="1211" r:id="rId27"/>
    <p:sldId id="1237" r:id="rId28"/>
    <p:sldId id="1369" r:id="rId29"/>
    <p:sldId id="1093" r:id="rId30"/>
    <p:sldId id="4346" r:id="rId31"/>
    <p:sldId id="4348" r:id="rId32"/>
    <p:sldId id="1202" r:id="rId33"/>
    <p:sldId id="1684" r:id="rId34"/>
    <p:sldId id="1666" r:id="rId35"/>
    <p:sldId id="1685" r:id="rId36"/>
    <p:sldId id="1683" r:id="rId37"/>
    <p:sldId id="1193" r:id="rId38"/>
    <p:sldId id="1194" r:id="rId39"/>
    <p:sldId id="1667" r:id="rId40"/>
    <p:sldId id="258" r:id="rId41"/>
    <p:sldId id="1096" r:id="rId42"/>
    <p:sldId id="1634" r:id="rId43"/>
    <p:sldId id="1658" r:id="rId4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46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68" autoAdjust="0"/>
    <p:restoredTop sz="81781" autoAdjust="0"/>
  </p:normalViewPr>
  <p:slideViewPr>
    <p:cSldViewPr snapToGrid="0">
      <p:cViewPr varScale="1">
        <p:scale>
          <a:sx n="103" d="100"/>
          <a:sy n="103" d="100"/>
        </p:scale>
        <p:origin x="520" y="168"/>
      </p:cViewPr>
      <p:guideLst/>
    </p:cSldViewPr>
  </p:slideViewPr>
  <p:notesTextViewPr>
    <p:cViewPr>
      <p:scale>
        <a:sx n="1" d="1"/>
        <a:sy n="1" d="1"/>
      </p:scale>
      <p:origin x="0" y="0"/>
    </p:cViewPr>
  </p:notesTextViewPr>
  <p:notesViewPr>
    <p:cSldViewPr snapToGrid="0">
      <p:cViewPr varScale="1">
        <p:scale>
          <a:sx n="75" d="100"/>
          <a:sy n="75" d="100"/>
        </p:scale>
        <p:origin x="2938"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926DD4-C0E8-4022-85FE-8ED3C1EC0BBC}" type="datetimeFigureOut">
              <a:rPr lang="zh-CN" altLang="en-US" smtClean="0"/>
              <a:t>2023/8/24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25EFF1-57CA-4960-8F57-A0E566A848B6}" type="slidenum">
              <a:rPr lang="zh-CN" altLang="en-US" smtClean="0"/>
              <a:t>‹#›</a:t>
            </a:fld>
            <a:endParaRPr lang="zh-CN" altLang="en-US"/>
          </a:p>
        </p:txBody>
      </p:sp>
    </p:spTree>
    <p:extLst>
      <p:ext uri="{BB962C8B-B14F-4D97-AF65-F5344CB8AC3E}">
        <p14:creationId xmlns:p14="http://schemas.microsoft.com/office/powerpoint/2010/main" val="1156352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fld id="{755C30E2-0AF4-40CC-AEE5-00C35CEB4D7C}" type="slidenum">
              <a:rPr lang="en-US" smtClean="0"/>
              <a:t>1</a:t>
            </a:fld>
            <a:endParaRPr lang="en-US"/>
          </a:p>
        </p:txBody>
      </p:sp>
    </p:spTree>
    <p:extLst>
      <p:ext uri="{BB962C8B-B14F-4D97-AF65-F5344CB8AC3E}">
        <p14:creationId xmlns:p14="http://schemas.microsoft.com/office/powerpoint/2010/main" val="964743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 S1 and S2 are collected by the PMT arrays, they are the eyes of the detector. In PandaX-4T, 3-inch PMTs are used with an average gain of 5.5 times 10^6. We did LED calibrations every week to calibrate the PMT gain and monitor the stability. </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10</a:t>
            </a:fld>
            <a:endParaRPr lang="zh-CN" altLang="en-US"/>
          </a:p>
        </p:txBody>
      </p:sp>
    </p:spTree>
    <p:extLst>
      <p:ext uri="{BB962C8B-B14F-4D97-AF65-F5344CB8AC3E}">
        <p14:creationId xmlns:p14="http://schemas.microsoft.com/office/powerpoint/2010/main" val="431566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After the lights collected by the photo sensors, those data will be digitized by the V1725 from CERN and stored in our server. The self-trigger mode is applied during PandaX-4T running. The waveforms will be stored and we require the read-out pulses above 20 ADC. </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11</a:t>
            </a:fld>
            <a:endParaRPr lang="zh-CN" altLang="en-US"/>
          </a:p>
        </p:txBody>
      </p:sp>
    </p:spTree>
    <p:extLst>
      <p:ext uri="{BB962C8B-B14F-4D97-AF65-F5344CB8AC3E}">
        <p14:creationId xmlns:p14="http://schemas.microsoft.com/office/powerpoint/2010/main" val="2833740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Next, about the calibration system. To know about the signal response in the PandaX-4T detector, both electron recoil and nuclear recoil events need to be calibrated. For the electron recoil calibration, the injected Kr-83-meta and Rn-220 are applied by the gaseous source injection panel just coupled to the purification system. As for the nuclear recoil calibration, the Am-Be source and the Deuteron-Deuteron neutron are used. There are three parallel calibration tubes just outside the inner vessel, and you can see the DD generator tube pointing to the center of the TPC.</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3225EFF1-57CA-4960-8F57-A0E566A848B6}" type="slidenum">
              <a:rPr lang="zh-CN" altLang="en-US" smtClean="0"/>
              <a:t>12</a:t>
            </a:fld>
            <a:endParaRPr lang="zh-CN" altLang="en-US"/>
          </a:p>
        </p:txBody>
      </p:sp>
    </p:spTree>
    <p:extLst>
      <p:ext uri="{BB962C8B-B14F-4D97-AF65-F5344CB8AC3E}">
        <p14:creationId xmlns:p14="http://schemas.microsoft.com/office/powerpoint/2010/main" val="2066630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This is our events distribution in the calibration data. The ER and NR band are separated with only 0.4% ER events leak below the NR median curve. On the right is our efficiency curve for WIMP search, which is about 78% at 40 keV.</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13</a:t>
            </a:fld>
            <a:endParaRPr lang="zh-CN" altLang="en-US"/>
          </a:p>
        </p:txBody>
      </p:sp>
    </p:spTree>
    <p:extLst>
      <p:ext uri="{BB962C8B-B14F-4D97-AF65-F5344CB8AC3E}">
        <p14:creationId xmlns:p14="http://schemas.microsoft.com/office/powerpoint/2010/main" val="1384725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Finally, with 0.63 </a:t>
            </a:r>
            <a:r>
              <a:rPr lang="en-US" altLang="zh-CN" sz="1200" kern="1200" dirty="0" err="1">
                <a:solidFill>
                  <a:schemeClr val="tx1"/>
                </a:solidFill>
                <a:effectLst/>
                <a:latin typeface="+mn-lt"/>
                <a:ea typeface="+mn-ea"/>
                <a:cs typeface="+mn-cs"/>
              </a:rPr>
              <a:t>tonne</a:t>
            </a:r>
            <a:r>
              <a:rPr lang="en-US" altLang="zh-CN" sz="1200" kern="1200" dirty="0">
                <a:solidFill>
                  <a:schemeClr val="tx1"/>
                </a:solidFill>
                <a:effectLst/>
                <a:latin typeface="+mn-lt"/>
                <a:ea typeface="+mn-ea"/>
                <a:cs typeface="+mn-cs"/>
              </a:rPr>
              <a:t> year exposure, over 1000 candidates are identified in our region of interest and 6 of them is observed below the NR median curve compare to the expected background is 9.8. Therefore, no event excess above our background level. Here is our final exclusion parameter space for the spin independent WIMP-nucleon scattering. The sensitivity is improved from </a:t>
            </a:r>
            <a:r>
              <a:rPr lang="en-US" altLang="zh-CN" sz="1200" kern="1200" dirty="0" err="1">
                <a:solidFill>
                  <a:schemeClr val="tx1"/>
                </a:solidFill>
                <a:effectLst/>
                <a:latin typeface="+mn-lt"/>
                <a:ea typeface="+mn-ea"/>
                <a:cs typeface="+mn-cs"/>
              </a:rPr>
              <a:t>PandaX</a:t>
            </a:r>
            <a:r>
              <a:rPr lang="en-US" altLang="zh-CN" sz="1200" kern="1200" dirty="0">
                <a:solidFill>
                  <a:schemeClr val="tx1"/>
                </a:solidFill>
                <a:effectLst/>
                <a:latin typeface="+mn-lt"/>
                <a:ea typeface="+mn-ea"/>
                <a:cs typeface="+mn-cs"/>
              </a:rPr>
              <a:t>-II by about 3 times.</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14</a:t>
            </a:fld>
            <a:endParaRPr lang="zh-CN" altLang="en-US"/>
          </a:p>
        </p:txBody>
      </p:sp>
    </p:spTree>
    <p:extLst>
      <p:ext uri="{BB962C8B-B14F-4D97-AF65-F5344CB8AC3E}">
        <p14:creationId xmlns:p14="http://schemas.microsoft.com/office/powerpoint/2010/main" val="4261667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We all know that background is another key issue for the dark matter search. We did a very careful background analysis and I will quickly show the result in our commissioning run. The left figure shows the background budget. You can see the ER background, including the material, Kr, Rn and tritium, is dominated in our selection region. And the background per unit target is improved from the </a:t>
            </a:r>
            <a:r>
              <a:rPr lang="en-US" altLang="zh-CN" sz="1200" kern="1200" dirty="0" err="1">
                <a:solidFill>
                  <a:schemeClr val="tx1"/>
                </a:solidFill>
                <a:effectLst/>
                <a:latin typeface="+mn-lt"/>
                <a:ea typeface="+mn-ea"/>
                <a:cs typeface="+mn-cs"/>
              </a:rPr>
              <a:t>PandaX</a:t>
            </a:r>
            <a:r>
              <a:rPr lang="en-US" altLang="zh-CN" sz="1200" kern="1200" dirty="0">
                <a:solidFill>
                  <a:schemeClr val="tx1"/>
                </a:solidFill>
                <a:effectLst/>
                <a:latin typeface="+mn-lt"/>
                <a:ea typeface="+mn-ea"/>
                <a:cs typeface="+mn-cs"/>
              </a:rPr>
              <a:t>-II by 4 times.</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15</a:t>
            </a:fld>
            <a:endParaRPr lang="zh-CN" altLang="en-US"/>
          </a:p>
        </p:txBody>
      </p:sp>
    </p:spTree>
    <p:extLst>
      <p:ext uri="{BB962C8B-B14F-4D97-AF65-F5344CB8AC3E}">
        <p14:creationId xmlns:p14="http://schemas.microsoft.com/office/powerpoint/2010/main" val="2661303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an experiment which has multi-physics goals, The science channels of a PandaX-4T contains the particle physics, nuclear physics, astrophysics, solar physics, and cosmology.</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16</a:t>
            </a:fld>
            <a:endParaRPr lang="zh-CN" altLang="en-US"/>
          </a:p>
        </p:txBody>
      </p:sp>
    </p:spTree>
    <p:extLst>
      <p:ext uri="{BB962C8B-B14F-4D97-AF65-F5344CB8AC3E}">
        <p14:creationId xmlns:p14="http://schemas.microsoft.com/office/powerpoint/2010/main" val="1560849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Beside the dark matter search, since natural xenon contains 8.86% Xe-136 (around 650kg Xe in the FV and 59.6+/-1.3kg of Xe-136), we could carry out </a:t>
            </a:r>
            <a:r>
              <a:rPr lang="en-US" altLang="zh-CN" sz="1200" kern="1200" dirty="0" err="1">
                <a:solidFill>
                  <a:schemeClr val="tx1"/>
                </a:solidFill>
                <a:effectLst/>
                <a:latin typeface="+mn-lt"/>
                <a:ea typeface="+mn-ea"/>
                <a:cs typeface="+mn-cs"/>
              </a:rPr>
              <a:t>neutrinoless</a:t>
            </a:r>
            <a:r>
              <a:rPr lang="en-US" altLang="zh-CN" sz="1200" kern="1200" dirty="0">
                <a:solidFill>
                  <a:schemeClr val="tx1"/>
                </a:solidFill>
                <a:effectLst/>
                <a:latin typeface="+mn-lt"/>
                <a:ea typeface="+mn-ea"/>
                <a:cs typeface="+mn-cs"/>
              </a:rPr>
              <a:t> and 2-neutrino double beta decay studies with the same detector and data. However, beta decay energy scales are much higher than the DM signals thus place challenges to the detector responses as shown above. We have carried out the first analysis of the two-neutrino double beta decay half-life measurement of Xenon-136 is finished with the natural xenon, that the energy region is up to 2.8 MeV. </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17</a:t>
            </a:fld>
            <a:endParaRPr lang="zh-CN" altLang="en-US"/>
          </a:p>
        </p:txBody>
      </p:sp>
    </p:spTree>
    <p:extLst>
      <p:ext uri="{BB962C8B-B14F-4D97-AF65-F5344CB8AC3E}">
        <p14:creationId xmlns:p14="http://schemas.microsoft.com/office/powerpoint/2010/main" val="1356075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spectra of different detector regions are shown on the left and a likelihood fit is carried out. We found 17,468 events, which corresponds to a half-lifetime of 2.27x10</a:t>
            </a:r>
            <a:r>
              <a:rPr lang="en-US" altLang="zh-CN" sz="1200" kern="1200" baseline="30000" dirty="0">
                <a:solidFill>
                  <a:schemeClr val="tx1"/>
                </a:solidFill>
                <a:effectLst/>
                <a:latin typeface="+mn-lt"/>
                <a:ea typeface="+mn-ea"/>
                <a:cs typeface="+mn-cs"/>
              </a:rPr>
              <a:t>21</a:t>
            </a:r>
            <a:r>
              <a:rPr lang="en-US" altLang="zh-CN" sz="1200" kern="1200" dirty="0">
                <a:solidFill>
                  <a:schemeClr val="tx1"/>
                </a:solidFill>
                <a:effectLst/>
                <a:latin typeface="+mn-lt"/>
                <a:ea typeface="+mn-ea"/>
                <a:cs typeface="+mn-cs"/>
              </a:rPr>
              <a:t> years. Our result is consistent with Xe136-enriched experiments, such as EXO and KAMLAND-ZEN. And it’s a major step forward for the NLDBD search with the liquid xenon TPC, which could answer the question whether the neutrino is its own anti-particle or not.</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18</a:t>
            </a:fld>
            <a:endParaRPr lang="zh-CN" altLang="en-US"/>
          </a:p>
        </p:txBody>
      </p:sp>
    </p:spTree>
    <p:extLst>
      <p:ext uri="{BB962C8B-B14F-4D97-AF65-F5344CB8AC3E}">
        <p14:creationId xmlns:p14="http://schemas.microsoft.com/office/powerpoint/2010/main" val="3737004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As the sensitivity improves, we are approaching the solar neutrino floor, that the boron-8 analysis is first applied. To enhance the sensitivity on B8, we need to lower the selection threshold, both for S1 and S2. While the major challenge is the accidental background, often called AC, meaning the non-physical S1 and S2 which are randomly paired. We perform blind analysis with 0.48 </a:t>
            </a:r>
            <a:r>
              <a:rPr lang="en-US" altLang="zh-CN" sz="1200" kern="1200" dirty="0" err="1">
                <a:solidFill>
                  <a:schemeClr val="tx1"/>
                </a:solidFill>
                <a:effectLst/>
                <a:latin typeface="+mn-lt"/>
                <a:ea typeface="+mn-ea"/>
                <a:cs typeface="+mn-cs"/>
              </a:rPr>
              <a:t>tonne</a:t>
            </a:r>
            <a:r>
              <a:rPr lang="en-US" altLang="zh-CN" sz="1200" kern="1200" dirty="0">
                <a:solidFill>
                  <a:schemeClr val="tx1"/>
                </a:solidFill>
                <a:effectLst/>
                <a:latin typeface="+mn-lt"/>
                <a:ea typeface="+mn-ea"/>
                <a:cs typeface="+mn-cs"/>
              </a:rPr>
              <a:t>-year data, excluding those with a higher noise rate due to micro-discharge.</a:t>
            </a:r>
            <a:endParaRPr lang="zh-CN" altLang="en-US" dirty="0"/>
          </a:p>
        </p:txBody>
      </p:sp>
      <p:sp>
        <p:nvSpPr>
          <p:cNvPr id="4" name="灯片编号占位符 3"/>
          <p:cNvSpPr>
            <a:spLocks noGrp="1"/>
          </p:cNvSpPr>
          <p:nvPr>
            <p:ph type="sldNum" sz="quarter" idx="5"/>
          </p:nvPr>
        </p:nvSpPr>
        <p:spPr/>
        <p:txBody>
          <a:bodyPr/>
          <a:lstStyle/>
          <a:p>
            <a:fld id="{A8F0FD13-B8C8-5448-BE7E-871A23C45800}" type="slidenum">
              <a:rPr kumimoji="1" lang="zh-CN" altLang="en-US" smtClean="0"/>
              <a:t>19</a:t>
            </a:fld>
            <a:endParaRPr kumimoji="1" lang="zh-CN" altLang="en-US"/>
          </a:p>
        </p:txBody>
      </p:sp>
    </p:spTree>
    <p:extLst>
      <p:ext uri="{BB962C8B-B14F-4D97-AF65-F5344CB8AC3E}">
        <p14:creationId xmlns:p14="http://schemas.microsoft.com/office/powerpoint/2010/main" val="1088612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err="1">
                <a:solidFill>
                  <a:schemeClr val="tx1"/>
                </a:solidFill>
                <a:effectLst/>
                <a:latin typeface="+mn-lt"/>
                <a:ea typeface="+mn-ea"/>
                <a:cs typeface="+mn-cs"/>
              </a:rPr>
              <a:t>PandaX</a:t>
            </a:r>
            <a:r>
              <a:rPr lang="en-US" altLang="zh-CN" sz="1200" kern="1200" dirty="0">
                <a:solidFill>
                  <a:schemeClr val="tx1"/>
                </a:solidFill>
                <a:effectLst/>
                <a:latin typeface="+mn-lt"/>
                <a:ea typeface="+mn-ea"/>
                <a:cs typeface="+mn-cs"/>
              </a:rPr>
              <a:t> collaboration, started in 2009, was built for searching the dark matter particles. Now there are more than ten cooperating organizations in the world and have dozens of researchers and students in our group. </a:t>
            </a:r>
            <a:r>
              <a:rPr lang="en-US" dirty="0"/>
              <a:t>Here is a recent photo of our collaboration.</a:t>
            </a:r>
          </a:p>
        </p:txBody>
      </p:sp>
      <p:sp>
        <p:nvSpPr>
          <p:cNvPr id="4" name="灯片编号占位符 3"/>
          <p:cNvSpPr>
            <a:spLocks noGrp="1"/>
          </p:cNvSpPr>
          <p:nvPr>
            <p:ph type="sldNum" sz="quarter" idx="5"/>
          </p:nvPr>
        </p:nvSpPr>
        <p:spPr/>
        <p:txBody>
          <a:bodyPr/>
          <a:lstStyle/>
          <a:p>
            <a:fld id="{755C30E2-0AF4-40CC-AEE5-00C35CEB4D7C}" type="slidenum">
              <a:rPr lang="en-US" smtClean="0"/>
              <a:t>2</a:t>
            </a:fld>
            <a:endParaRPr lang="en-US"/>
          </a:p>
        </p:txBody>
      </p:sp>
    </p:spTree>
    <p:extLst>
      <p:ext uri="{BB962C8B-B14F-4D97-AF65-F5344CB8AC3E}">
        <p14:creationId xmlns:p14="http://schemas.microsoft.com/office/powerpoint/2010/main" val="2856385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To suppress the AC background, we use a multi-variate machine learning algorithm. And finally the leading constraint on boron-8 neutrino flux is achieved through the coherent elastic neutrino-nucleus scattering analysis. And if </a:t>
            </a:r>
            <a:r>
              <a:rPr kumimoji="1" lang="en-US" altLang="zh-CN" sz="1200" kern="1200" dirty="0">
                <a:solidFill>
                  <a:schemeClr val="tx1"/>
                </a:solidFill>
                <a:effectLst/>
                <a:latin typeface="+mn-lt"/>
                <a:ea typeface="+mn-ea"/>
                <a:cs typeface="+mn-cs"/>
              </a:rPr>
              <a:t>a</a:t>
            </a:r>
            <a:r>
              <a:rPr kumimoji="1" lang="en-US" altLang="zh-CN" sz="1200" dirty="0"/>
              <a:t>ssuming nominal </a:t>
            </a:r>
            <a:r>
              <a:rPr kumimoji="1" lang="en-US" altLang="zh-CN" sz="1200" baseline="30000" dirty="0"/>
              <a:t>8</a:t>
            </a:r>
            <a:r>
              <a:rPr kumimoji="1" lang="en-US" altLang="zh-CN" sz="1200" dirty="0"/>
              <a:t>B background, we also set the strongest constraints on light WIMP of 3 -10 GeV mass.</a:t>
            </a:r>
            <a:endParaRPr kumimoji="1" lang="zh-CN" altLang="en-US" sz="1200" dirty="0"/>
          </a:p>
          <a:p>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20</a:t>
            </a:fld>
            <a:endParaRPr lang="zh-CN" altLang="en-US"/>
          </a:p>
        </p:txBody>
      </p:sp>
    </p:spTree>
    <p:extLst>
      <p:ext uri="{BB962C8B-B14F-4D97-AF65-F5344CB8AC3E}">
        <p14:creationId xmlns:p14="http://schemas.microsoft.com/office/powerpoint/2010/main" val="747149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And some information after our commissioning run: as mentioned above, tritium background is identified in the commissioning data, So we perform an dedicate offline xenon distillation. After refilling the xenon back to the detector, we collected our first science run data (called Run1), and the data is still under blind analysis. we expect to release new result in the fall of this year. Now, the CJPL-II is under construction and we use this time window to upgrade our detector.</a:t>
            </a:r>
            <a:endParaRPr lang="zh-CN" altLang="en-US" dirty="0"/>
          </a:p>
        </p:txBody>
      </p:sp>
      <p:sp>
        <p:nvSpPr>
          <p:cNvPr id="4" name="灯片编号占位符 3"/>
          <p:cNvSpPr>
            <a:spLocks noGrp="1"/>
          </p:cNvSpPr>
          <p:nvPr>
            <p:ph type="sldNum" sz="quarter" idx="5"/>
          </p:nvPr>
        </p:nvSpPr>
        <p:spPr/>
        <p:txBody>
          <a:bodyPr/>
          <a:lstStyle/>
          <a:p>
            <a:fld id="{A8F0FD13-B8C8-5448-BE7E-871A23C45800}" type="slidenum">
              <a:rPr kumimoji="1" lang="zh-CN" altLang="en-US" smtClean="0"/>
              <a:t>21</a:t>
            </a:fld>
            <a:endParaRPr kumimoji="1" lang="zh-CN" altLang="en-US"/>
          </a:p>
        </p:txBody>
      </p:sp>
    </p:spTree>
    <p:extLst>
      <p:ext uri="{BB962C8B-B14F-4D97-AF65-F5344CB8AC3E}">
        <p14:creationId xmlns:p14="http://schemas.microsoft.com/office/powerpoint/2010/main" val="3784476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use the Run1 S1-only data to get a preliminary estimation of tritium level, with a reduction factor of 4 compared to the end of commissioning run. Besides, extensive tritium measures are planned for the up-coming data taking.</a:t>
            </a:r>
          </a:p>
          <a:p>
            <a:endParaRPr lang="en-US" altLang="zh-CN" dirty="0"/>
          </a:p>
          <a:p>
            <a:endParaRPr lang="en-US" altLang="zh-CN" dirty="0"/>
          </a:p>
          <a:p>
            <a:endParaRPr lang="en-US" altLang="zh-CN" dirty="0"/>
          </a:p>
          <a:p>
            <a:r>
              <a:rPr lang="en-US" altLang="zh-CN" dirty="0"/>
              <a:t>Getter long run some effects on tritium removal (Set5 smaller): Getter (</a:t>
            </a:r>
            <a:r>
              <a:rPr lang="en-US" altLang="zh-CN" dirty="0" err="1"/>
              <a:t>Distillation,Flashing</a:t>
            </a:r>
            <a:r>
              <a:rPr lang="en-US" altLang="zh-CN" dirty="0"/>
              <a:t> between run0-1) combined effect </a:t>
            </a:r>
            <a:endParaRPr lang="zh-CN" altLang="en-US" dirty="0"/>
          </a:p>
        </p:txBody>
      </p:sp>
      <p:sp>
        <p:nvSpPr>
          <p:cNvPr id="4" name="灯片编号占位符 3"/>
          <p:cNvSpPr>
            <a:spLocks noGrp="1"/>
          </p:cNvSpPr>
          <p:nvPr>
            <p:ph type="sldNum" sz="quarter" idx="5"/>
          </p:nvPr>
        </p:nvSpPr>
        <p:spPr/>
        <p:txBody>
          <a:bodyPr/>
          <a:lstStyle/>
          <a:p>
            <a:fld id="{A8F0FD13-B8C8-5448-BE7E-871A23C45800}" type="slidenum">
              <a:rPr kumimoji="1" lang="zh-CN" altLang="en-US" smtClean="0"/>
              <a:t>22</a:t>
            </a:fld>
            <a:endParaRPr kumimoji="1" lang="zh-CN" altLang="en-US"/>
          </a:p>
        </p:txBody>
      </p:sp>
    </p:spTree>
    <p:extLst>
      <p:ext uri="{BB962C8B-B14F-4D97-AF65-F5344CB8AC3E}">
        <p14:creationId xmlns:p14="http://schemas.microsoft.com/office/powerpoint/2010/main" val="2523710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PandaX-4T is one of the new generation multi-</a:t>
            </a:r>
            <a:r>
              <a:rPr lang="en-US" altLang="zh-CN" dirty="0" err="1"/>
              <a:t>tonne</a:t>
            </a:r>
            <a:r>
              <a:rPr lang="en-US" altLang="zh-CN" dirty="0"/>
              <a:t> xenon experiments. We are doing intense searches for various types of physics, including DMs and neutrinos. For the future, </a:t>
            </a:r>
            <a:r>
              <a:rPr lang="en-US" altLang="zh-CN" dirty="0" err="1"/>
              <a:t>PandaX</a:t>
            </a:r>
            <a:r>
              <a:rPr lang="en-US" altLang="zh-CN" dirty="0"/>
              <a:t> plans to build a larger TPC which can contain at least 30 </a:t>
            </a:r>
            <a:r>
              <a:rPr lang="en-US" altLang="zh-CN" dirty="0" err="1"/>
              <a:t>tonne</a:t>
            </a:r>
            <a:r>
              <a:rPr lang="en-US" altLang="zh-CN" dirty="0"/>
              <a:t> liquid xenon. Please Expecting more interesting results from </a:t>
            </a:r>
            <a:r>
              <a:rPr lang="en-US" altLang="zh-CN" dirty="0" err="1"/>
              <a:t>PandaX</a:t>
            </a:r>
            <a:r>
              <a:rPr lang="en-US" altLang="zh-CN" dirty="0"/>
              <a:t> and we highly welcome new collaborators!</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23</a:t>
            </a:fld>
            <a:endParaRPr lang="zh-CN" altLang="en-US"/>
          </a:p>
        </p:txBody>
      </p:sp>
    </p:spTree>
    <p:extLst>
      <p:ext uri="{BB962C8B-B14F-4D97-AF65-F5344CB8AC3E}">
        <p14:creationId xmlns:p14="http://schemas.microsoft.com/office/powerpoint/2010/main" val="1439811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For the future plan of </a:t>
            </a:r>
            <a:r>
              <a:rPr lang="en-US" altLang="zh-CN" dirty="0" err="1"/>
              <a:t>PandaX</a:t>
            </a:r>
            <a:r>
              <a:rPr lang="en-US" altLang="zh-CN" dirty="0"/>
              <a:t>, we are aiming to build up the </a:t>
            </a:r>
            <a:r>
              <a:rPr lang="zh-CN" altLang="en-US" sz="1200" kern="1200" dirty="0">
                <a:solidFill>
                  <a:schemeClr val="tx1"/>
                </a:solidFill>
                <a:latin typeface="+mn-lt"/>
                <a:ea typeface="+mn-ea"/>
                <a:cs typeface="+mn-cs"/>
              </a:rPr>
              <a:t>“</a:t>
            </a:r>
            <a:r>
              <a:rPr lang="en-US" altLang="zh-CN" sz="1200" kern="1200" dirty="0">
                <a:solidFill>
                  <a:schemeClr val="tx1"/>
                </a:solidFill>
                <a:latin typeface="+mn-lt"/>
                <a:ea typeface="+mn-ea"/>
                <a:cs typeface="+mn-cs"/>
              </a:rPr>
              <a:t>Ultimate</a:t>
            </a:r>
            <a:r>
              <a:rPr lang="zh-CN" altLang="en-US" sz="1200" kern="1200" dirty="0">
                <a:solidFill>
                  <a:schemeClr val="tx1"/>
                </a:solidFill>
                <a:latin typeface="+mn-lt"/>
                <a:ea typeface="+mn-ea"/>
                <a:cs typeface="+mn-cs"/>
              </a:rPr>
              <a:t>”</a:t>
            </a:r>
            <a:r>
              <a:rPr lang="en-US" altLang="zh-CN" sz="1200" kern="1200" dirty="0">
                <a:solidFill>
                  <a:schemeClr val="tx1"/>
                </a:solidFill>
                <a:latin typeface="+mn-lt"/>
                <a:ea typeface="+mn-ea"/>
                <a:cs typeface="+mn-cs"/>
              </a:rPr>
              <a:t>liquid xenon experiment, refer to as the </a:t>
            </a:r>
            <a:r>
              <a:rPr lang="en-US" altLang="zh-CN" sz="1200" kern="1200" dirty="0" err="1">
                <a:solidFill>
                  <a:schemeClr val="tx1"/>
                </a:solidFill>
                <a:latin typeface="+mn-lt"/>
                <a:ea typeface="+mn-ea"/>
                <a:cs typeface="+mn-cs"/>
              </a:rPr>
              <a:t>PandaX-xT</a:t>
            </a:r>
            <a:r>
              <a:rPr lang="en-US" altLang="zh-CN" sz="1200" kern="1200" dirty="0">
                <a:solidFill>
                  <a:schemeClr val="tx1"/>
                </a:solidFill>
                <a:latin typeface="+mn-lt"/>
                <a:ea typeface="+mn-ea"/>
                <a:cs typeface="+mn-cs"/>
              </a:rPr>
              <a:t>. It’s</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an</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idea for using at least 30 </a:t>
            </a:r>
            <a:r>
              <a:rPr lang="en-US" altLang="zh-CN" sz="1200" kern="1200" dirty="0" err="1">
                <a:solidFill>
                  <a:schemeClr val="tx1"/>
                </a:solidFill>
                <a:latin typeface="+mn-lt"/>
                <a:ea typeface="+mn-ea"/>
                <a:cs typeface="+mn-cs"/>
              </a:rPr>
              <a:t>tonne</a:t>
            </a:r>
            <a:r>
              <a:rPr lang="en-US" altLang="zh-CN" sz="1200" kern="1200" dirty="0">
                <a:solidFill>
                  <a:schemeClr val="tx1"/>
                </a:solidFill>
                <a:latin typeface="+mn-lt"/>
                <a:ea typeface="+mn-ea"/>
                <a:cs typeface="+mn-cs"/>
              </a:rPr>
              <a:t> liquid xenon in the sensitive volume in a future TPC, and to perform decisive tests on WIMP and the nature of neutrino.</a:t>
            </a:r>
          </a:p>
          <a:p>
            <a:endParaRPr lang="zh-CN" altLang="en-US" sz="1200" kern="120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3225EFF1-57CA-4960-8F57-A0E566A848B6}" type="slidenum">
              <a:rPr lang="zh-CN" altLang="en-US" smtClean="0"/>
              <a:t>24</a:t>
            </a:fld>
            <a:endParaRPr lang="zh-CN" altLang="en-US"/>
          </a:p>
        </p:txBody>
      </p:sp>
    </p:spTree>
    <p:extLst>
      <p:ext uri="{BB962C8B-B14F-4D97-AF65-F5344CB8AC3E}">
        <p14:creationId xmlns:p14="http://schemas.microsoft.com/office/powerpoint/2010/main" val="3176006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we are making progress towards this future experiment. For example. We are testing the large size electrode with high light transmission for larger TPC. And we design a storage system for large amount of xenon gas. </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25</a:t>
            </a:fld>
            <a:endParaRPr lang="zh-CN" altLang="en-US"/>
          </a:p>
        </p:txBody>
      </p:sp>
    </p:spTree>
    <p:extLst>
      <p:ext uri="{BB962C8B-B14F-4D97-AF65-F5344CB8AC3E}">
        <p14:creationId xmlns:p14="http://schemas.microsoft.com/office/powerpoint/2010/main" val="4172808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 addition, we will use the 2-inch square PMTs, type R12699 with 4 independent anode readouts, and could give a better position reconstruction. Its fast time response is beneficial for recoding the waveform information. The radioactivity is tested by the high-purity Ge detector and as you can see from the table here, it is much better than our 3-inch PMTs used right now. More information of this new low background PMT can be found in Dr. Yan </a:t>
            </a:r>
            <a:r>
              <a:rPr lang="en-US" altLang="zh-CN" sz="1200" kern="1200" dirty="0" err="1">
                <a:solidFill>
                  <a:schemeClr val="tx1"/>
                </a:solidFill>
                <a:effectLst/>
                <a:latin typeface="+mn-lt"/>
                <a:ea typeface="+mn-ea"/>
                <a:cs typeface="+mn-cs"/>
              </a:rPr>
              <a:t>Binbin’s</a:t>
            </a:r>
            <a:r>
              <a:rPr lang="en-US" altLang="zh-CN" sz="1200" kern="1200" dirty="0">
                <a:solidFill>
                  <a:schemeClr val="tx1"/>
                </a:solidFill>
                <a:effectLst/>
                <a:latin typeface="+mn-lt"/>
                <a:ea typeface="+mn-ea"/>
                <a:cs typeface="+mn-cs"/>
              </a:rPr>
              <a:t> talk the day after tomorrow.</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In our calibration run, the much higher event rate gives us some trouble. So, in the next generation of our electronics, the custom-developed digitizer with 500 million samples per second will be used. And the out-trigger mode is also accepted as more suitable for the calibration run with a much higher rate. </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26</a:t>
            </a:fld>
            <a:endParaRPr lang="zh-CN" altLang="en-US"/>
          </a:p>
        </p:txBody>
      </p:sp>
    </p:spTree>
    <p:extLst>
      <p:ext uri="{BB962C8B-B14F-4D97-AF65-F5344CB8AC3E}">
        <p14:creationId xmlns:p14="http://schemas.microsoft.com/office/powerpoint/2010/main" val="2763382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Last but not the least about the xenon distillation and purification. Higher distillation speed is a key parameter for the large-scale liquid xenon experiment, especially for radon removal. In the next generation, two independent towers will be used and both the flow rate and reduction factor are improved. As for the next generation purification, the way is strict forward. Use the low outgassing instruments, especially for </a:t>
            </a:r>
            <a:r>
              <a:rPr lang="en-US" altLang="zh-CN" dirty="0"/>
              <a:t>the </a:t>
            </a:r>
            <a:r>
              <a:rPr lang="en-US" altLang="zh-CN" sz="1200" kern="1200" dirty="0">
                <a:solidFill>
                  <a:schemeClr val="tx1"/>
                </a:solidFill>
                <a:effectLst/>
                <a:latin typeface="+mn-lt"/>
                <a:ea typeface="+mn-ea"/>
                <a:cs typeface="+mn-cs"/>
              </a:rPr>
              <a:t>circulation pump. Here is the picture of our magnetic-driven pump for gas circulation. Another thing is to increase the circulation speed, like using liquid xenon purification. Here I also show some ultra purity Copper that could be used for the oxygen removal.</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27</a:t>
            </a:fld>
            <a:endParaRPr lang="zh-CN" altLang="en-US"/>
          </a:p>
        </p:txBody>
      </p:sp>
    </p:spTree>
    <p:extLst>
      <p:ext uri="{BB962C8B-B14F-4D97-AF65-F5344CB8AC3E}">
        <p14:creationId xmlns:p14="http://schemas.microsoft.com/office/powerpoint/2010/main" val="1781851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Here are some take-home messages. </a:t>
            </a:r>
            <a:r>
              <a:rPr lang="en-US" altLang="zh-CN" sz="1200" kern="1200" dirty="0">
                <a:solidFill>
                  <a:schemeClr val="tx1"/>
                </a:solidFill>
                <a:latin typeface="+mn-lt"/>
                <a:ea typeface="+mn-ea"/>
                <a:cs typeface="+mn-cs"/>
              </a:rPr>
              <a:t>So PandaX-4T is one of the new generation multi-</a:t>
            </a:r>
            <a:r>
              <a:rPr lang="en-US" altLang="zh-CN" sz="1200" kern="1200" dirty="0" err="1">
                <a:solidFill>
                  <a:schemeClr val="tx1"/>
                </a:solidFill>
                <a:latin typeface="+mn-lt"/>
                <a:ea typeface="+mn-ea"/>
                <a:cs typeface="+mn-cs"/>
              </a:rPr>
              <a:t>tonne</a:t>
            </a:r>
            <a:r>
              <a:rPr lang="en-US" altLang="zh-CN" sz="1200" kern="1200" dirty="0">
                <a:solidFill>
                  <a:schemeClr val="tx1"/>
                </a:solidFill>
                <a:latin typeface="+mn-lt"/>
                <a:ea typeface="+mn-ea"/>
                <a:cs typeface="+mn-cs"/>
              </a:rPr>
              <a:t> xenon experiments. And we have been doing intense searches for various types of physics, not only DMs, but also neutrinos. More interesting results are expecting from </a:t>
            </a:r>
            <a:r>
              <a:rPr lang="en-US" altLang="zh-CN" sz="1200" kern="1200" dirty="0" err="1">
                <a:solidFill>
                  <a:schemeClr val="tx1"/>
                </a:solidFill>
                <a:latin typeface="+mn-lt"/>
                <a:ea typeface="+mn-ea"/>
                <a:cs typeface="+mn-cs"/>
              </a:rPr>
              <a:t>PandaX</a:t>
            </a:r>
            <a:r>
              <a:rPr lang="en-US" altLang="zh-CN" sz="1200" kern="1200" dirty="0">
                <a:solidFill>
                  <a:schemeClr val="tx1"/>
                </a:solidFill>
                <a:latin typeface="+mn-lt"/>
                <a:ea typeface="+mn-ea"/>
                <a:cs typeface="+mn-cs"/>
              </a:rPr>
              <a:t> group, and as usual, we highly welcome new collaborators! That’s all for my talk today and thank you for listening!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28</a:t>
            </a:fld>
            <a:endParaRPr lang="zh-CN" altLang="en-US"/>
          </a:p>
        </p:txBody>
      </p:sp>
    </p:spTree>
    <p:extLst>
      <p:ext uri="{BB962C8B-B14F-4D97-AF65-F5344CB8AC3E}">
        <p14:creationId xmlns:p14="http://schemas.microsoft.com/office/powerpoint/2010/main" val="3391361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contamination of non-noble gases, especially the electronegative gases, like the oxygen, it will absorb the electron then affect the ionization signals. The electron lifetime indicates the purity level in the liquid xenon. The best achieved electron lifetime is over 1400 us compare the maximum drift time is about 800 us. </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30</a:t>
            </a:fld>
            <a:endParaRPr lang="zh-CN" altLang="en-US"/>
          </a:p>
        </p:txBody>
      </p:sp>
    </p:spTree>
    <p:extLst>
      <p:ext uri="{BB962C8B-B14F-4D97-AF65-F5344CB8AC3E}">
        <p14:creationId xmlns:p14="http://schemas.microsoft.com/office/powerpoint/2010/main" val="1828326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lab location for rare event search is essential to get rid of the cosmic ray background. </a:t>
            </a:r>
            <a:r>
              <a:rPr lang="en-US" altLang="zh-CN" sz="1200" kern="1200" dirty="0" err="1">
                <a:solidFill>
                  <a:schemeClr val="tx1"/>
                </a:solidFill>
                <a:effectLst/>
                <a:latin typeface="+mn-lt"/>
                <a:ea typeface="+mn-ea"/>
                <a:cs typeface="+mn-cs"/>
              </a:rPr>
              <a:t>PandaX</a:t>
            </a:r>
            <a:r>
              <a:rPr lang="en-US" altLang="zh-CN" sz="1200" kern="1200" dirty="0">
                <a:solidFill>
                  <a:schemeClr val="tx1"/>
                </a:solidFill>
                <a:effectLst/>
                <a:latin typeface="+mn-lt"/>
                <a:ea typeface="+mn-ea"/>
                <a:cs typeface="+mn-cs"/>
              </a:rPr>
              <a:t> experiment is located at the China Jinping underground laboratory, the deepest underground lab which has 2400 meter rock shielding, and the muon flux is only one count per week per square meter. In 2015, the second phase of CJPL, CJPL-II starts the construction, and in 2019, PandaX-4T detector move to the B2 hall of CJPL-II.</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3</a:t>
            </a:fld>
            <a:endParaRPr lang="zh-CN" altLang="en-US"/>
          </a:p>
        </p:txBody>
      </p:sp>
    </p:spTree>
    <p:extLst>
      <p:ext uri="{BB962C8B-B14F-4D97-AF65-F5344CB8AC3E}">
        <p14:creationId xmlns:p14="http://schemas.microsoft.com/office/powerpoint/2010/main" val="3369164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Next, I’d like to tell you our efforts on constraining the luminance of dark matter, or more intuitively, how dark is dark matter. By saying the luminance, I am talking about the possible residual weak electromagnetic properties or the possibly coupling with photons. We studied those EM properties systematically, including the </a:t>
            </a:r>
            <a:r>
              <a:rPr lang="en-US" altLang="zh-CN" dirty="0" err="1"/>
              <a:t>millicharge</a:t>
            </a:r>
            <a:r>
              <a:rPr lang="en-US" altLang="zh-CN" dirty="0"/>
              <a:t>, the electric and magnetic dipole, the charge radius and the anapole, each correspond to a term in </a:t>
            </a:r>
            <a:r>
              <a:rPr lang="en-US" altLang="zh-CN" sz="1200" kern="1200" dirty="0">
                <a:solidFill>
                  <a:schemeClr val="tx1"/>
                </a:solidFill>
                <a:latin typeface="+mn-lt"/>
                <a:ea typeface="+mn-ea"/>
                <a:cs typeface="+mn-cs"/>
              </a:rPr>
              <a:t>the</a:t>
            </a:r>
            <a:r>
              <a:rPr lang="en-US" altLang="zh-CN" dirty="0"/>
              <a:t> full </a:t>
            </a:r>
            <a:r>
              <a:rPr lang="en-US" altLang="zh-CN" dirty="0" err="1"/>
              <a:t>Lagrangian</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34</a:t>
            </a:fld>
            <a:endParaRPr lang="zh-CN" altLang="en-US"/>
          </a:p>
        </p:txBody>
      </p:sp>
    </p:spTree>
    <p:extLst>
      <p:ext uri="{BB962C8B-B14F-4D97-AF65-F5344CB8AC3E}">
        <p14:creationId xmlns:p14="http://schemas.microsoft.com/office/powerpoint/2010/main" val="2393025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Those properties can match to non-relativistic effective field theory and further link to the nuclear recoil signatures. The typical shape of the charge radius recoil spectrum is similar to the standard SI. While the </a:t>
            </a:r>
            <a:r>
              <a:rPr lang="en-US" altLang="zh-CN" dirty="0" err="1"/>
              <a:t>millicharge</a:t>
            </a:r>
            <a:r>
              <a:rPr lang="en-US" altLang="zh-CN" dirty="0"/>
              <a:t> related spectrum is much sharper. The right plot shows how these signals distribute in the two-dimensional parameter space.</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35</a:t>
            </a:fld>
            <a:endParaRPr lang="zh-CN" altLang="en-US"/>
          </a:p>
        </p:txBody>
      </p:sp>
    </p:spTree>
    <p:extLst>
      <p:ext uri="{BB962C8B-B14F-4D97-AF65-F5344CB8AC3E}">
        <p14:creationId xmlns:p14="http://schemas.microsoft.com/office/powerpoint/2010/main" val="3485181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using the xenon recoil data, we obtain the first experimental constraints on DM charge radius, which is 4 orders of magnitude smaller than the neutrino. And we also get an up to 3-10 times improvements for other EM properties, compare with previous measurements. These results have been published in Nature this year.</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36</a:t>
            </a:fld>
            <a:endParaRPr lang="zh-CN" altLang="en-US"/>
          </a:p>
        </p:txBody>
      </p:sp>
    </p:spTree>
    <p:extLst>
      <p:ext uri="{BB962C8B-B14F-4D97-AF65-F5344CB8AC3E}">
        <p14:creationId xmlns:p14="http://schemas.microsoft.com/office/powerpoint/2010/main" val="36620397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spcBef>
                <a:spcPts val="600"/>
              </a:spcBef>
              <a:spcAft>
                <a:spcPts val="600"/>
              </a:spcAft>
              <a:buFont typeface="Arial" panose="020B0604020202020204" pitchFamily="34" charset="0"/>
              <a:buNone/>
            </a:pPr>
            <a:r>
              <a:rPr lang="en-US" altLang="zh-CN" dirty="0"/>
              <a:t>Besides the search of standard WIMP, we also studied many</a:t>
            </a:r>
            <a:r>
              <a:rPr lang="en-US" altLang="zh-CN" baseline="0" dirty="0"/>
              <a:t> kinds of</a:t>
            </a:r>
            <a:r>
              <a:rPr lang="en-US" altLang="zh-CN" dirty="0"/>
              <a:t> exotic [</a:t>
            </a:r>
            <a:r>
              <a:rPr lang="en-US" altLang="zh-CN" dirty="0" err="1"/>
              <a:t>igzotik</a:t>
            </a:r>
            <a:r>
              <a:rPr lang="en-US" altLang="zh-CN" dirty="0"/>
              <a:t>] dark matter models. In this talk,</a:t>
            </a:r>
            <a:r>
              <a:rPr lang="en-US" altLang="zh-CN" baseline="0" dirty="0"/>
              <a:t> I will mention the dark matter-neutrino conversion as one example. In this </a:t>
            </a:r>
            <a:r>
              <a:rPr lang="en-US" altLang="zh-CN" dirty="0"/>
              <a:t>exotic process, Dark matter particle</a:t>
            </a:r>
            <a:r>
              <a:rPr lang="en-US" altLang="zh-CN" baseline="0" dirty="0"/>
              <a:t> is</a:t>
            </a:r>
            <a:r>
              <a:rPr lang="en-US" altLang="zh-CN" dirty="0"/>
              <a:t> absorbed entirely, with an out-going neutrino. Similar to WIMP scattering process, it will induce detectable nuclear recoil (NR) and electronic recoil (ER) signals, respectively. It will generate </a:t>
            </a:r>
            <a:r>
              <a:rPr lang="en-US" altLang="zh-CN" sz="1200" b="1" dirty="0"/>
              <a:t>characteristic mono-energetic signal, which is quite different from our known backgrounds.</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A8F0FD13-B8C8-5448-BE7E-871A23C45800}" type="slidenum">
              <a:rPr kumimoji="1" lang="zh-CN" altLang="en-US" smtClean="0"/>
              <a:t>37</a:t>
            </a:fld>
            <a:endParaRPr kumimoji="1" lang="zh-CN" altLang="en-US"/>
          </a:p>
        </p:txBody>
      </p:sp>
    </p:spTree>
    <p:extLst>
      <p:ext uri="{BB962C8B-B14F-4D97-AF65-F5344CB8AC3E}">
        <p14:creationId xmlns:p14="http://schemas.microsoft.com/office/powerpoint/2010/main" val="21557336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lvl="1">
                  <a:buSzPct val="60000"/>
                  <a:buFont typeface="Wingdings" panose="05000000000000000000" pitchFamily="2" charset="2"/>
                  <a:buNone/>
                </a:pPr>
                <a:r>
                  <a:rPr lang="en-US" altLang="zh-CN" sz="1200" dirty="0"/>
                  <a:t>We didn’t observe</a:t>
                </a:r>
                <a:r>
                  <a:rPr lang="en-US" altLang="zh-CN" sz="1200" baseline="0" dirty="0"/>
                  <a:t> an excess either for the nuclear recoil events or the electronic recoils. And Our result is much more sensitive than the collider search and consistent with the astrophysical observations. Both results have been published on PRL.</a:t>
                </a:r>
                <a:br>
                  <a:rPr lang="en-US" altLang="zh-CN" sz="1200" dirty="0"/>
                </a:br>
                <a:br>
                  <a:rPr lang="en-US" altLang="zh-CN" sz="1200" dirty="0"/>
                </a:br>
                <a:r>
                  <a:rPr lang="en-US" altLang="zh-CN" sz="1200" dirty="0"/>
                  <a:t>(level of fine-tuning of UV model to satisfy CMB); </a:t>
                </a:r>
                <a:r>
                  <a:rPr kumimoji="1" lang="en-US" altLang="zh-CN" sz="1200" dirty="0"/>
                  <a:t>Existing constraints from relic density (overproduction e</a:t>
                </a:r>
                <a14:m>
                  <m:oMath xmlns:m="http://schemas.openxmlformats.org/officeDocument/2006/math">
                    <m:r>
                      <a:rPr kumimoji="1" lang="zh-CN" altLang="en-US" sz="1200" i="1">
                        <a:latin typeface="Cambria Math" panose="02040503050406030204" pitchFamily="18" charset="0"/>
                      </a:rPr>
                      <m:t>𝜈</m:t>
                    </m:r>
                    <m:r>
                      <a:rPr kumimoji="1" lang="zh-CN" altLang="en-US" sz="1200" i="1">
                        <a:latin typeface="Cambria Math" panose="02040503050406030204" pitchFamily="18" charset="0"/>
                      </a:rPr>
                      <m:t>→</m:t>
                    </m:r>
                    <m:r>
                      <a:rPr kumimoji="1" lang="zh-CN" altLang="en-US" sz="1200" i="1">
                        <a:latin typeface="Cambria Math" panose="02040503050406030204" pitchFamily="18" charset="0"/>
                      </a:rPr>
                      <m:t>𝜒</m:t>
                    </m:r>
                  </m:oMath>
                </a14:m>
                <a:r>
                  <a:rPr kumimoji="1" lang="en-US" altLang="zh-CN" sz="1200" dirty="0"/>
                  <a:t>e, ee</a:t>
                </a:r>
                <a14:m>
                  <m:oMath xmlns:m="http://schemas.openxmlformats.org/officeDocument/2006/math">
                    <m:r>
                      <a:rPr kumimoji="1" lang="zh-CN" altLang="en-US" sz="1200" i="1">
                        <a:latin typeface="Cambria Math" panose="02040503050406030204" pitchFamily="18" charset="0"/>
                      </a:rPr>
                      <m:t>→</m:t>
                    </m:r>
                    <m:r>
                      <a:rPr kumimoji="1" lang="zh-CN" altLang="en-US" sz="1200" i="1">
                        <a:latin typeface="Cambria Math" panose="02040503050406030204" pitchFamily="18" charset="0"/>
                      </a:rPr>
                      <m:t>𝜒𝜈</m:t>
                    </m:r>
                  </m:oMath>
                </a14:m>
                <a:r>
                  <a:rPr kumimoji="1" lang="en-US" altLang="zh-CN" sz="1200" dirty="0"/>
                  <a:t>) </a:t>
                </a:r>
                <a:r>
                  <a:rPr kumimoji="1" lang="zh-CN" altLang="en-US" sz="1200" dirty="0"/>
                  <a:t>，</a:t>
                </a:r>
                <a:r>
                  <a:rPr kumimoji="1" lang="en-US" altLang="zh-CN" sz="1200" dirty="0"/>
                  <a:t>cosmological observation of Universe expansion (</a:t>
                </a:r>
                <a14:m>
                  <m:oMath xmlns:m="http://schemas.openxmlformats.org/officeDocument/2006/math">
                    <m:r>
                      <a:rPr kumimoji="1" lang="zh-CN" altLang="en-US" sz="1200" i="1">
                        <a:latin typeface="Cambria Math" panose="02040503050406030204" pitchFamily="18" charset="0"/>
                      </a:rPr>
                      <m:t>𝜒</m:t>
                    </m:r>
                    <m:r>
                      <a:rPr kumimoji="1" lang="zh-CN" altLang="en-US" sz="1200" i="1">
                        <a:latin typeface="Cambria Math" panose="02040503050406030204" pitchFamily="18" charset="0"/>
                      </a:rPr>
                      <m:t>→3</m:t>
                    </m:r>
                    <m:r>
                      <a:rPr kumimoji="1" lang="zh-CN" altLang="en-US" sz="1200" b="0" i="1" smtClean="0">
                        <a:latin typeface="Cambria Math" panose="02040503050406030204" pitchFamily="18" charset="0"/>
                      </a:rPr>
                      <m:t>𝜈</m:t>
                    </m:r>
                    <m:r>
                      <a:rPr kumimoji="1" lang="en-US" altLang="zh-CN" sz="1200" b="0" i="1" smtClean="0">
                        <a:latin typeface="Cambria Math" panose="02040503050406030204" pitchFamily="18" charset="0"/>
                      </a:rPr>
                      <m:t>)</m:t>
                    </m:r>
                  </m:oMath>
                </a14:m>
                <a:r>
                  <a:rPr kumimoji="1" lang="en-US" altLang="zh-CN" sz="1200" dirty="0"/>
                  <a:t> and X-ray satellites (</a:t>
                </a:r>
                <a14:m>
                  <m:oMath xmlns:m="http://schemas.openxmlformats.org/officeDocument/2006/math">
                    <m:r>
                      <a:rPr kumimoji="1" lang="zh-CN" altLang="en-US" sz="1200" i="1">
                        <a:latin typeface="Cambria Math" panose="02040503050406030204" pitchFamily="18" charset="0"/>
                      </a:rPr>
                      <m:t>𝜒</m:t>
                    </m:r>
                    <m:r>
                      <a:rPr kumimoji="1" lang="zh-CN" altLang="en-US" sz="1200" i="1">
                        <a:latin typeface="Cambria Math" panose="02040503050406030204" pitchFamily="18" charset="0"/>
                      </a:rPr>
                      <m:t>→</m:t>
                    </m:r>
                    <m:r>
                      <a:rPr kumimoji="1" lang="zh-CN" altLang="en-US" sz="1200" i="1">
                        <a:latin typeface="Cambria Math" panose="02040503050406030204" pitchFamily="18" charset="0"/>
                      </a:rPr>
                      <m:t>𝛾𝛾𝜈</m:t>
                    </m:r>
                    <m:r>
                      <a:rPr kumimoji="1" lang="zh-CN" altLang="en-US" sz="1200" i="1">
                        <a:latin typeface="Cambria Math" panose="02040503050406030204" pitchFamily="18" charset="0"/>
                      </a:rPr>
                      <m:t>）</m:t>
                    </m:r>
                    <m:r>
                      <a:rPr kumimoji="1" lang="en-US" altLang="zh-CN" sz="1200" i="1">
                        <a:latin typeface="Cambria Math" panose="02040503050406030204" pitchFamily="18" charset="0"/>
                      </a:rPr>
                      <m:t> </m:t>
                    </m:r>
                  </m:oMath>
                </a14:m>
                <a:endParaRPr lang="zh-CN" altLang="en-US" sz="1200" dirty="0"/>
              </a:p>
            </p:txBody>
          </p:sp>
        </mc:Choice>
        <mc:Fallback xmlns="">
          <p:sp>
            <p:nvSpPr>
              <p:cNvPr id="3" name="备注占位符 2"/>
              <p:cNvSpPr>
                <a:spLocks noGrp="1"/>
              </p:cNvSpPr>
              <p:nvPr>
                <p:ph type="body" idx="1"/>
              </p:nvPr>
            </p:nvSpPr>
            <p:spPr/>
            <p:txBody>
              <a:bodyPr/>
              <a:lstStyle/>
              <a:p>
                <a:pPr lvl="1">
                  <a:buSzPct val="60000"/>
                  <a:buFont typeface="Wingdings" panose="05000000000000000000" pitchFamily="2" charset="2"/>
                  <a:buNone/>
                </a:pPr>
                <a:r>
                  <a:rPr lang="en-US" altLang="zh-CN" sz="1200" dirty="0"/>
                  <a:t>(level of fine-tuning of UV model to satisfy CMB); </a:t>
                </a:r>
                <a:r>
                  <a:rPr kumimoji="1" lang="en-US" altLang="zh-CN" sz="1200" dirty="0"/>
                  <a:t>Existing constraints from relic density (overproduction e</a:t>
                </a:r>
                <a:r>
                  <a:rPr kumimoji="1" lang="zh-CN" altLang="en-US" sz="1200" i="0">
                    <a:latin typeface="Cambria Math" panose="02040503050406030204" pitchFamily="18" charset="0"/>
                  </a:rPr>
                  <a:t>𝜈→𝜒</a:t>
                </a:r>
                <a:r>
                  <a:rPr kumimoji="1" lang="en-US" altLang="zh-CN" sz="1200" dirty="0"/>
                  <a:t>e, ee</a:t>
                </a:r>
                <a:r>
                  <a:rPr kumimoji="1" lang="zh-CN" altLang="en-US" sz="1200" i="0">
                    <a:latin typeface="Cambria Math" panose="02040503050406030204" pitchFamily="18" charset="0"/>
                  </a:rPr>
                  <a:t>→𝜒𝜈</a:t>
                </a:r>
                <a:r>
                  <a:rPr kumimoji="1" lang="en-US" altLang="zh-CN" sz="1200" dirty="0"/>
                  <a:t>) </a:t>
                </a:r>
                <a:r>
                  <a:rPr kumimoji="1" lang="zh-CN" altLang="en-US" sz="1200" dirty="0"/>
                  <a:t>，</a:t>
                </a:r>
                <a:r>
                  <a:rPr kumimoji="1" lang="en-US" altLang="zh-CN" sz="1200" dirty="0"/>
                  <a:t>cosmological observation of Universe expansion (</a:t>
                </a:r>
                <a:r>
                  <a:rPr kumimoji="1" lang="zh-CN" altLang="en-US" sz="1200" i="0">
                    <a:latin typeface="Cambria Math" panose="02040503050406030204" pitchFamily="18" charset="0"/>
                  </a:rPr>
                  <a:t>𝜒→3</a:t>
                </a:r>
                <a:r>
                  <a:rPr kumimoji="1" lang="zh-CN" altLang="en-US" sz="1200" b="0" i="0">
                    <a:latin typeface="Cambria Math" panose="02040503050406030204" pitchFamily="18" charset="0"/>
                  </a:rPr>
                  <a:t>𝜈</a:t>
                </a:r>
                <a:r>
                  <a:rPr kumimoji="1" lang="en-US" altLang="zh-CN" sz="1200" b="0" i="0">
                    <a:latin typeface="Cambria Math" panose="02040503050406030204" pitchFamily="18" charset="0"/>
                  </a:rPr>
                  <a:t>)</a:t>
                </a:r>
                <a:r>
                  <a:rPr kumimoji="1" lang="en-US" altLang="zh-CN" sz="1200" dirty="0"/>
                  <a:t> and X-ray satellites (</a:t>
                </a:r>
                <a:r>
                  <a:rPr kumimoji="1" lang="zh-CN" altLang="en-US" sz="1200" i="0">
                    <a:latin typeface="Cambria Math" panose="02040503050406030204" pitchFamily="18" charset="0"/>
                  </a:rPr>
                  <a:t>𝜒→𝛾𝛾𝜈）</a:t>
                </a:r>
                <a:r>
                  <a:rPr kumimoji="1" lang="en-US" altLang="zh-CN" sz="1200" i="0">
                    <a:latin typeface="Cambria Math" panose="02040503050406030204" pitchFamily="18" charset="0"/>
                  </a:rPr>
                  <a:t> </a:t>
                </a:r>
                <a:endParaRPr lang="zh-CN" altLang="en-US" sz="1200" dirty="0"/>
              </a:p>
            </p:txBody>
          </p:sp>
        </mc:Fallback>
      </mc:AlternateContent>
      <p:sp>
        <p:nvSpPr>
          <p:cNvPr id="4" name="灯片编号占位符 3"/>
          <p:cNvSpPr>
            <a:spLocks noGrp="1"/>
          </p:cNvSpPr>
          <p:nvPr>
            <p:ph type="sldNum" sz="quarter" idx="5"/>
          </p:nvPr>
        </p:nvSpPr>
        <p:spPr/>
        <p:txBody>
          <a:bodyPr/>
          <a:lstStyle/>
          <a:p>
            <a:fld id="{A8F0FD13-B8C8-5448-BE7E-871A23C45800}" type="slidenum">
              <a:rPr kumimoji="1" lang="zh-CN" altLang="en-US" smtClean="0"/>
              <a:t>38</a:t>
            </a:fld>
            <a:endParaRPr kumimoji="1" lang="zh-CN" altLang="en-US"/>
          </a:p>
        </p:txBody>
      </p:sp>
    </p:spTree>
    <p:extLst>
      <p:ext uri="{BB962C8B-B14F-4D97-AF65-F5344CB8AC3E}">
        <p14:creationId xmlns:p14="http://schemas.microsoft.com/office/powerpoint/2010/main" val="28965307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灰色区域标示出了对撞机实验对于</a:t>
            </a:r>
            <a:r>
              <a:rPr lang="en-US" altLang="zh-CN" dirty="0"/>
              <a:t>Z’</a:t>
            </a:r>
            <a:r>
              <a:rPr lang="zh-CN" altLang="en-US" dirty="0"/>
              <a:t>的排除限制，红蓝的彩色曲线给出了</a:t>
            </a:r>
            <a:r>
              <a:rPr lang="en-US" altLang="zh-CN" dirty="0"/>
              <a:t>PandaX-4T</a:t>
            </a:r>
            <a:r>
              <a:rPr lang="zh-CN" altLang="en-US" dirty="0"/>
              <a:t>实验对于吸收散射截面和耦合常数的限制，我们也同时给出了</a:t>
            </a:r>
            <a:r>
              <a:rPr lang="en-US" altLang="zh-CN" sz="1200" dirty="0">
                <a:latin typeface="Arial" panose="020B0604020202020204" pitchFamily="34" charset="0"/>
                <a:cs typeface="Arial" panose="020B0604020202020204" pitchFamily="34" charset="0"/>
              </a:rPr>
              <a:t>±1</a:t>
            </a:r>
            <a:r>
              <a:rPr lang="el-GR" altLang="zh-CN" sz="1200" dirty="0">
                <a:latin typeface="Arial" panose="020B0604020202020204" pitchFamily="34" charset="0"/>
                <a:cs typeface="Arial" panose="020B0604020202020204" pitchFamily="34" charset="0"/>
              </a:rPr>
              <a:t>σ</a:t>
            </a:r>
            <a:r>
              <a:rPr lang="zh-CN" altLang="en-US" sz="1200" dirty="0">
                <a:latin typeface="Arial" panose="020B0604020202020204" pitchFamily="34" charset="0"/>
                <a:cs typeface="Arial" panose="020B0604020202020204" pitchFamily="34" charset="0"/>
              </a:rPr>
              <a:t>的灵敏度区间，在</a:t>
            </a:r>
            <a:r>
              <a:rPr lang="en-US" altLang="zh-CN" sz="1200" dirty="0">
                <a:latin typeface="Arial" panose="020B0604020202020204" pitchFamily="34" charset="0"/>
                <a:cs typeface="Arial" panose="020B0604020202020204" pitchFamily="34" charset="0"/>
              </a:rPr>
              <a:t>40~55 MeV</a:t>
            </a:r>
            <a:r>
              <a:rPr lang="zh-CN" altLang="en-US" sz="1200" dirty="0">
                <a:latin typeface="Arial" panose="020B0604020202020204" pitchFamily="34" charset="0"/>
                <a:cs typeface="Arial" panose="020B0604020202020204" pitchFamily="34" charset="0"/>
              </a:rPr>
              <a:t>的暗物质质量范围有轻微的</a:t>
            </a:r>
            <a:r>
              <a:rPr lang="en-US" altLang="zh-CN" sz="1200" dirty="0">
                <a:latin typeface="Arial" panose="020B0604020202020204" pitchFamily="34" charset="0"/>
                <a:cs typeface="Arial" panose="020B0604020202020204" pitchFamily="34" charset="0"/>
              </a:rPr>
              <a:t>downward fluctuation, </a:t>
            </a:r>
            <a:r>
              <a:rPr lang="zh-CN" altLang="en-US" sz="1200" dirty="0">
                <a:latin typeface="Arial" panose="020B0604020202020204" pitchFamily="34" charset="0"/>
                <a:cs typeface="Arial" panose="020B0604020202020204" pitchFamily="34" charset="0"/>
              </a:rPr>
              <a:t>并且已经被</a:t>
            </a:r>
            <a:r>
              <a:rPr lang="en-US" altLang="zh-CN" sz="1200" dirty="0">
                <a:latin typeface="Arial" panose="020B0604020202020204" pitchFamily="34" charset="0"/>
                <a:cs typeface="Arial" panose="020B0604020202020204" pitchFamily="34" charset="0"/>
              </a:rPr>
              <a:t>power-constrained</a:t>
            </a:r>
            <a:r>
              <a:rPr lang="zh-CN" altLang="en-US" sz="1200" dirty="0">
                <a:latin typeface="Arial" panose="020B0604020202020204" pitchFamily="34" charset="0"/>
                <a:cs typeface="Arial" panose="020B0604020202020204" pitchFamily="34" charset="0"/>
              </a:rPr>
              <a:t>到</a:t>
            </a:r>
            <a:r>
              <a:rPr lang="en-US" altLang="zh-CN" sz="1200" dirty="0">
                <a:latin typeface="Arial" panose="020B0604020202020204" pitchFamily="34" charset="0"/>
                <a:cs typeface="Arial" panose="020B0604020202020204" pitchFamily="34" charset="0"/>
              </a:rPr>
              <a:t>−1σ</a:t>
            </a:r>
            <a:endParaRPr lang="en-US" dirty="0"/>
          </a:p>
        </p:txBody>
      </p:sp>
      <p:sp>
        <p:nvSpPr>
          <p:cNvPr id="4" name="灯片编号占位符 3"/>
          <p:cNvSpPr>
            <a:spLocks noGrp="1"/>
          </p:cNvSpPr>
          <p:nvPr>
            <p:ph type="sldNum" sz="quarter" idx="5"/>
          </p:nvPr>
        </p:nvSpPr>
        <p:spPr/>
        <p:txBody>
          <a:bodyPr/>
          <a:lstStyle/>
          <a:p>
            <a:fld id="{AF42DDD6-66B7-4B28-A90E-3B0F2ECD6686}" type="slidenum">
              <a:rPr lang="en-US" smtClean="0"/>
              <a:t>40</a:t>
            </a:fld>
            <a:endParaRPr lang="en-US"/>
          </a:p>
        </p:txBody>
      </p:sp>
    </p:spTree>
    <p:extLst>
      <p:ext uri="{BB962C8B-B14F-4D97-AF65-F5344CB8AC3E}">
        <p14:creationId xmlns:p14="http://schemas.microsoft.com/office/powerpoint/2010/main" val="31570155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AF42DDD6-66B7-4B28-A90E-3B0F2ECD6686}" type="slidenum">
              <a:rPr lang="en-US" smtClean="0"/>
              <a:t>41</a:t>
            </a:fld>
            <a:endParaRPr lang="en-US"/>
          </a:p>
        </p:txBody>
      </p:sp>
    </p:spTree>
    <p:extLst>
      <p:ext uri="{BB962C8B-B14F-4D97-AF65-F5344CB8AC3E}">
        <p14:creationId xmlns:p14="http://schemas.microsoft.com/office/powerpoint/2010/main" val="125948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 would also like to show our efforts on light dark matter searching, with the ionization-only signal. To achieve this, we focus on a very low signal range of 60 to 200 PE for ionization charge, which corresponding to an energy threshold down to 100 electro-</a:t>
            </a:r>
            <a:r>
              <a:rPr lang="en-US" altLang="zh-CN" dirty="0" err="1"/>
              <a:t>voltz</a:t>
            </a:r>
            <a:r>
              <a:rPr lang="en-US" altLang="zh-CN" dirty="0"/>
              <a:t>. For the first time, we study the background component in detail and identify the micro-discharging and cathode activity from the control region.</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42</a:t>
            </a:fld>
            <a:endParaRPr lang="zh-CN" altLang="en-US"/>
          </a:p>
        </p:txBody>
      </p:sp>
    </p:spTree>
    <p:extLst>
      <p:ext uri="{BB962C8B-B14F-4D97-AF65-F5344CB8AC3E}">
        <p14:creationId xmlns:p14="http://schemas.microsoft.com/office/powerpoint/2010/main" val="30974748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By taken all the background components into account, we derive the most stringent constraints for the DM-electron interaction down to the 10^-41 centimeter square level. This result have been accepted by PRL recently and will get published soon.</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43</a:t>
            </a:fld>
            <a:endParaRPr lang="zh-CN" altLang="en-US"/>
          </a:p>
        </p:txBody>
      </p:sp>
    </p:spTree>
    <p:extLst>
      <p:ext uri="{BB962C8B-B14F-4D97-AF65-F5344CB8AC3E}">
        <p14:creationId xmlns:p14="http://schemas.microsoft.com/office/powerpoint/2010/main" val="4293427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key technology we used is the dual phase liquid xenon time projection chamber. It could collect the light as well as the ionization signals. Xenon is a heavy noble gas with the nucleon number about 130. It could significantly enhance the dark matter signals compare to other light elements. Besides, it’s liquefication temperature is about minus 100 centigrade degree that could be easily achieved. And xenon has a high light and charge yield. When a dark matter particle come into the detector, it will release the scintillation light and the ionization electrons. The light will be collected by the top and bottom PMT arrays, called S1. And the electrons will drift to the liquid-gas surface, and then extracted by the extraction field and release another light signal, called S2. The nuclear recoil event and the electron recoil events can be distinguished by the S2 over S1 ratio. For the conventional WIMP signals, it performs like a nuclear recoil. And according to the S2 distribution of the top PMT arrays, together with the time difference between S2 and S1, we could establish the 3D position of an event and reject external background.</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4</a:t>
            </a:fld>
            <a:endParaRPr lang="zh-CN" altLang="en-US"/>
          </a:p>
        </p:txBody>
      </p:sp>
    </p:spTree>
    <p:extLst>
      <p:ext uri="{BB962C8B-B14F-4D97-AF65-F5344CB8AC3E}">
        <p14:creationId xmlns:p14="http://schemas.microsoft.com/office/powerpoint/2010/main" val="605617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err="1">
                <a:solidFill>
                  <a:schemeClr val="tx1"/>
                </a:solidFill>
                <a:effectLst/>
                <a:latin typeface="+mn-lt"/>
                <a:ea typeface="+mn-ea"/>
                <a:cs typeface="+mn-cs"/>
              </a:rPr>
              <a:t>PandaX</a:t>
            </a:r>
            <a:r>
              <a:rPr lang="en-US" altLang="zh-CN" sz="1200" kern="1200" dirty="0">
                <a:solidFill>
                  <a:schemeClr val="tx1"/>
                </a:solidFill>
                <a:effectLst/>
                <a:latin typeface="+mn-lt"/>
                <a:ea typeface="+mn-ea"/>
                <a:cs typeface="+mn-cs"/>
              </a:rPr>
              <a:t> dark matter experiment contains three phases and here is our operation procedure. We start from </a:t>
            </a:r>
            <a:r>
              <a:rPr lang="en-US" altLang="zh-CN" sz="1200" kern="1200" dirty="0" err="1">
                <a:solidFill>
                  <a:schemeClr val="tx1"/>
                </a:solidFill>
                <a:effectLst/>
                <a:latin typeface="+mn-lt"/>
                <a:ea typeface="+mn-ea"/>
                <a:cs typeface="+mn-cs"/>
              </a:rPr>
              <a:t>PandaX</a:t>
            </a:r>
            <a:r>
              <a:rPr lang="en-US" altLang="zh-CN" sz="1200" kern="1200" dirty="0">
                <a:solidFill>
                  <a:schemeClr val="tx1"/>
                </a:solidFill>
                <a:effectLst/>
                <a:latin typeface="+mn-lt"/>
                <a:ea typeface="+mn-ea"/>
                <a:cs typeface="+mn-cs"/>
              </a:rPr>
              <a:t>-I with 120kg liquid xenon in 2014. And </a:t>
            </a:r>
            <a:r>
              <a:rPr lang="en-US" altLang="zh-CN" sz="1200" kern="1200" dirty="0" err="1">
                <a:solidFill>
                  <a:schemeClr val="tx1"/>
                </a:solidFill>
                <a:effectLst/>
                <a:latin typeface="+mn-lt"/>
                <a:ea typeface="+mn-ea"/>
                <a:cs typeface="+mn-cs"/>
              </a:rPr>
              <a:t>PandaX</a:t>
            </a:r>
            <a:r>
              <a:rPr lang="en-US" altLang="zh-CN" sz="1200" kern="1200" dirty="0">
                <a:solidFill>
                  <a:schemeClr val="tx1"/>
                </a:solidFill>
                <a:effectLst/>
                <a:latin typeface="+mn-lt"/>
                <a:ea typeface="+mn-ea"/>
                <a:cs typeface="+mn-cs"/>
              </a:rPr>
              <a:t>-II, using 580kg liquid xenon started in 2016, and now the PandaX-4T with nearly 4-tonne liquid xenon in the sensitive volume. We just finished our commissioning run and science Run1, and the data analysis is ongoing. For the next-generation liquid xenon experiment, </a:t>
            </a:r>
            <a:r>
              <a:rPr lang="en-US" altLang="zh-CN" sz="1200" kern="1200" dirty="0" err="1">
                <a:solidFill>
                  <a:schemeClr val="tx1"/>
                </a:solidFill>
                <a:effectLst/>
                <a:latin typeface="+mn-lt"/>
                <a:ea typeface="+mn-ea"/>
                <a:cs typeface="+mn-cs"/>
              </a:rPr>
              <a:t>PandaX-xT</a:t>
            </a:r>
            <a:r>
              <a:rPr lang="en-US" altLang="zh-CN" sz="1200" kern="1200" dirty="0">
                <a:solidFill>
                  <a:schemeClr val="tx1"/>
                </a:solidFill>
                <a:effectLst/>
                <a:latin typeface="+mn-lt"/>
                <a:ea typeface="+mn-ea"/>
                <a:cs typeface="+mn-cs"/>
              </a:rPr>
              <a:t> which contains dozens of </a:t>
            </a:r>
            <a:r>
              <a:rPr lang="en-US" altLang="zh-CN" sz="1200" kern="1200" dirty="0" err="1">
                <a:solidFill>
                  <a:schemeClr val="tx1"/>
                </a:solidFill>
                <a:effectLst/>
                <a:latin typeface="+mn-lt"/>
                <a:ea typeface="+mn-ea"/>
                <a:cs typeface="+mn-cs"/>
              </a:rPr>
              <a:t>tonnes</a:t>
            </a:r>
            <a:r>
              <a:rPr lang="en-US" altLang="zh-CN" sz="1200" kern="1200" dirty="0">
                <a:solidFill>
                  <a:schemeClr val="tx1"/>
                </a:solidFill>
                <a:effectLst/>
                <a:latin typeface="+mn-lt"/>
                <a:ea typeface="+mn-ea"/>
                <a:cs typeface="+mn-cs"/>
              </a:rPr>
              <a:t> of liquid xenon is already on our schedule</a:t>
            </a:r>
            <a:r>
              <a:rPr lang="en-US" altLang="zh-CN" sz="1200" strike="sngStrike" kern="1200" dirty="0">
                <a:solidFill>
                  <a:schemeClr val="tx1"/>
                </a:solidFill>
                <a:effectLst/>
                <a:latin typeface="+mn-lt"/>
                <a:ea typeface="+mn-ea"/>
                <a:cs typeface="+mn-cs"/>
              </a:rPr>
              <a:t>.</a:t>
            </a:r>
            <a:endParaRPr lang="zh-CN" altLang="en-US" strike="sngStrike"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5</a:t>
            </a:fld>
            <a:endParaRPr lang="zh-CN" altLang="en-US"/>
          </a:p>
        </p:txBody>
      </p:sp>
    </p:spTree>
    <p:extLst>
      <p:ext uri="{BB962C8B-B14F-4D97-AF65-F5344CB8AC3E}">
        <p14:creationId xmlns:p14="http://schemas.microsoft.com/office/powerpoint/2010/main" val="674526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Here is our PandaX-4T global layout at CJPL-II. The central part is a hyper-pure water tank for the background shielding and the 4T TPC locates inside it. On the top of the water tank is our clean room, with our electronics and DAQ system, the cryogenics and the circulation system inside. And out of the clean room, the left is the xenon distillation system and the right is the xenon gas storage system.</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6</a:t>
            </a:fld>
            <a:endParaRPr lang="zh-CN" altLang="en-US"/>
          </a:p>
        </p:txBody>
      </p:sp>
    </p:spTree>
    <p:extLst>
      <p:ext uri="{BB962C8B-B14F-4D97-AF65-F5344CB8AC3E}">
        <p14:creationId xmlns:p14="http://schemas.microsoft.com/office/powerpoint/2010/main" val="2007481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First, I’d like to start with the xenon handling system. In the left figure, you can see our cryogenics system and the purification system. As I mentioned, the liquid xenon needs a cryogenic environment and keep the liquid level and gas pressure stable. We use the commercial cryocoolers to apply the cooling power more than 500Walts. During the running, the pressure and the temperature are stable within 0.5% and 0.1Kelvin. </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7</a:t>
            </a:fld>
            <a:endParaRPr lang="zh-CN" altLang="en-US"/>
          </a:p>
        </p:txBody>
      </p:sp>
    </p:spTree>
    <p:extLst>
      <p:ext uri="{BB962C8B-B14F-4D97-AF65-F5344CB8AC3E}">
        <p14:creationId xmlns:p14="http://schemas.microsoft.com/office/powerpoint/2010/main" val="57760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While for other noble gases contamination, like the main intrinsic background Krypton and radon, the distillation method is applied. Here is our distillation tower which is about 10-meter high. This is our structured packing inside the tower. By the M-T diagram, the krypton removal ability gives a reduction factor of 10^6 with 10kg/h. And this is the first tower for both the krypton and radon removal. Two different operation processes could be achieved by reverse the operation mode. Beside the krypton and radon, the distillation system might be helpful for the tritium removal, which plays an important background in the PandaX-4T commissioning. </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8</a:t>
            </a:fld>
            <a:endParaRPr lang="zh-CN" altLang="en-US"/>
          </a:p>
        </p:txBody>
      </p:sp>
    </p:spTree>
    <p:extLst>
      <p:ext uri="{BB962C8B-B14F-4D97-AF65-F5344CB8AC3E}">
        <p14:creationId xmlns:p14="http://schemas.microsoft.com/office/powerpoint/2010/main" val="129762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Well, Back to the detector itself. Left are some pictures of our TPC, and the right figure shows the electric field we used. Including the drift field in the liquid xenon and the extraction field. The liquid-gas surface is between the Gate and Anode. During the commissioning run, the Gate and Cathode voltages are stable.</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9</a:t>
            </a:fld>
            <a:endParaRPr lang="zh-CN" altLang="en-US"/>
          </a:p>
        </p:txBody>
      </p:sp>
    </p:spTree>
    <p:extLst>
      <p:ext uri="{BB962C8B-B14F-4D97-AF65-F5344CB8AC3E}">
        <p14:creationId xmlns:p14="http://schemas.microsoft.com/office/powerpoint/2010/main" val="246114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F2C2B2-65C6-415A-80BB-9B166E1D45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C99F7C1-9723-49BE-AFF7-D4F740C73B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F41F3CA-73DD-4C92-A89E-90222EAC625C}"/>
              </a:ext>
            </a:extLst>
          </p:cNvPr>
          <p:cNvSpPr>
            <a:spLocks noGrp="1"/>
          </p:cNvSpPr>
          <p:nvPr>
            <p:ph type="dt" sz="half" idx="10"/>
          </p:nvPr>
        </p:nvSpPr>
        <p:spPr/>
        <p:txBody>
          <a:bodyPr/>
          <a:lstStyle/>
          <a:p>
            <a:fld id="{CB339542-0E95-4B94-A558-D6936387BCA4}" type="datetime1">
              <a:rPr lang="zh-CN" altLang="en-US" smtClean="0"/>
              <a:t>2023/8/24</a:t>
            </a:fld>
            <a:endParaRPr lang="zh-CN" altLang="en-US"/>
          </a:p>
        </p:txBody>
      </p:sp>
      <p:sp>
        <p:nvSpPr>
          <p:cNvPr id="5" name="页脚占位符 4">
            <a:extLst>
              <a:ext uri="{FF2B5EF4-FFF2-40B4-BE49-F238E27FC236}">
                <a16:creationId xmlns:a16="http://schemas.microsoft.com/office/drawing/2014/main" id="{7C0F06AD-ED09-4B33-9B3E-EE953DE59C99}"/>
              </a:ext>
            </a:extLst>
          </p:cNvPr>
          <p:cNvSpPr>
            <a:spLocks noGrp="1"/>
          </p:cNvSpPr>
          <p:nvPr>
            <p:ph type="ftr" sz="quarter" idx="11"/>
          </p:nvPr>
        </p:nvSpPr>
        <p:spPr/>
        <p:txBody>
          <a:bodyPr/>
          <a:lstStyle/>
          <a:p>
            <a:r>
              <a:rPr lang="en-US" altLang="zh-CN" dirty="0"/>
              <a:t>Lomonosov Conference 2023</a:t>
            </a:r>
            <a:endParaRPr lang="zh-CN" altLang="en-US" dirty="0"/>
          </a:p>
        </p:txBody>
      </p:sp>
      <p:sp>
        <p:nvSpPr>
          <p:cNvPr id="6" name="灯片编号占位符 5">
            <a:extLst>
              <a:ext uri="{FF2B5EF4-FFF2-40B4-BE49-F238E27FC236}">
                <a16:creationId xmlns:a16="http://schemas.microsoft.com/office/drawing/2014/main" id="{726C5AAC-3BE3-450A-B278-F60B2C4E970B}"/>
              </a:ext>
            </a:extLst>
          </p:cNvPr>
          <p:cNvSpPr>
            <a:spLocks noGrp="1"/>
          </p:cNvSpPr>
          <p:nvPr>
            <p:ph type="sldNum" sz="quarter" idx="12"/>
          </p:nvPr>
        </p:nvSpPr>
        <p:spPr/>
        <p:txBody>
          <a:bodyPr/>
          <a:lstStyle/>
          <a:p>
            <a:fld id="{DCB8811A-6C9D-44A2-B549-207BE13A4B02}" type="slidenum">
              <a:rPr lang="zh-CN" altLang="en-US" smtClean="0"/>
              <a:t>‹#›</a:t>
            </a:fld>
            <a:endParaRPr lang="zh-CN" altLang="en-US"/>
          </a:p>
        </p:txBody>
      </p:sp>
    </p:spTree>
    <p:extLst>
      <p:ext uri="{BB962C8B-B14F-4D97-AF65-F5344CB8AC3E}">
        <p14:creationId xmlns:p14="http://schemas.microsoft.com/office/powerpoint/2010/main" val="1848190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52BE09-603F-4F5C-8990-127935A3B25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711C893-6074-444A-BC60-922A1CB07252}"/>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67855DF-AA1E-4DC3-B614-1F3AC4910345}"/>
              </a:ext>
            </a:extLst>
          </p:cNvPr>
          <p:cNvSpPr>
            <a:spLocks noGrp="1"/>
          </p:cNvSpPr>
          <p:nvPr>
            <p:ph type="dt" sz="half" idx="10"/>
          </p:nvPr>
        </p:nvSpPr>
        <p:spPr/>
        <p:txBody>
          <a:bodyPr/>
          <a:lstStyle/>
          <a:p>
            <a:fld id="{43D640DB-20B5-42C8-8B77-39BEF75E2158}" type="datetime1">
              <a:rPr lang="zh-CN" altLang="en-US" smtClean="0"/>
              <a:t>2023/8/24</a:t>
            </a:fld>
            <a:endParaRPr lang="zh-CN" altLang="en-US"/>
          </a:p>
        </p:txBody>
      </p:sp>
      <p:sp>
        <p:nvSpPr>
          <p:cNvPr id="5" name="页脚占位符 4">
            <a:extLst>
              <a:ext uri="{FF2B5EF4-FFF2-40B4-BE49-F238E27FC236}">
                <a16:creationId xmlns:a16="http://schemas.microsoft.com/office/drawing/2014/main" id="{8165F8F3-EEF3-41C4-B03C-9C8298BBDC3C}"/>
              </a:ext>
            </a:extLst>
          </p:cNvPr>
          <p:cNvSpPr>
            <a:spLocks noGrp="1"/>
          </p:cNvSpPr>
          <p:nvPr>
            <p:ph type="ftr" sz="quarter" idx="11"/>
          </p:nvPr>
        </p:nvSpPr>
        <p:spPr/>
        <p:txBody>
          <a:bodyPr/>
          <a:lstStyle/>
          <a:p>
            <a:r>
              <a:rPr lang="en-US" altLang="zh-CN" dirty="0"/>
              <a:t>Lomonosov Conference 2023</a:t>
            </a:r>
            <a:endParaRPr lang="zh-CN" altLang="en-US" dirty="0"/>
          </a:p>
        </p:txBody>
      </p:sp>
      <p:sp>
        <p:nvSpPr>
          <p:cNvPr id="6" name="灯片编号占位符 5">
            <a:extLst>
              <a:ext uri="{FF2B5EF4-FFF2-40B4-BE49-F238E27FC236}">
                <a16:creationId xmlns:a16="http://schemas.microsoft.com/office/drawing/2014/main" id="{C5BCE847-F578-4EDE-BE50-FC5DBD7F33B4}"/>
              </a:ext>
            </a:extLst>
          </p:cNvPr>
          <p:cNvSpPr>
            <a:spLocks noGrp="1"/>
          </p:cNvSpPr>
          <p:nvPr>
            <p:ph type="sldNum" sz="quarter" idx="12"/>
          </p:nvPr>
        </p:nvSpPr>
        <p:spPr/>
        <p:txBody>
          <a:bodyPr/>
          <a:lstStyle/>
          <a:p>
            <a:fld id="{DCB8811A-6C9D-44A2-B549-207BE13A4B02}" type="slidenum">
              <a:rPr lang="zh-CN" altLang="en-US" smtClean="0"/>
              <a:t>‹#›</a:t>
            </a:fld>
            <a:endParaRPr lang="zh-CN" altLang="en-US"/>
          </a:p>
        </p:txBody>
      </p:sp>
    </p:spTree>
    <p:extLst>
      <p:ext uri="{BB962C8B-B14F-4D97-AF65-F5344CB8AC3E}">
        <p14:creationId xmlns:p14="http://schemas.microsoft.com/office/powerpoint/2010/main" val="3331726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6FAB7BE-AED6-4B2E-B5DC-1B4CCF552C1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A27549-A31B-48FA-A1B9-0E4FBDA3CF5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798DFA0-37A1-4AE9-84D6-75D14BCD6760}"/>
              </a:ext>
            </a:extLst>
          </p:cNvPr>
          <p:cNvSpPr>
            <a:spLocks noGrp="1"/>
          </p:cNvSpPr>
          <p:nvPr>
            <p:ph type="dt" sz="half" idx="10"/>
          </p:nvPr>
        </p:nvSpPr>
        <p:spPr/>
        <p:txBody>
          <a:bodyPr/>
          <a:lstStyle/>
          <a:p>
            <a:fld id="{ED3CD0DE-AC72-4346-827C-C2262B091FD8}" type="datetime1">
              <a:rPr lang="zh-CN" altLang="en-US" smtClean="0"/>
              <a:t>2023/8/24</a:t>
            </a:fld>
            <a:endParaRPr lang="zh-CN" altLang="en-US"/>
          </a:p>
        </p:txBody>
      </p:sp>
      <p:sp>
        <p:nvSpPr>
          <p:cNvPr id="5" name="页脚占位符 4">
            <a:extLst>
              <a:ext uri="{FF2B5EF4-FFF2-40B4-BE49-F238E27FC236}">
                <a16:creationId xmlns:a16="http://schemas.microsoft.com/office/drawing/2014/main" id="{15E2CF04-89FE-4E66-AF00-D0D2ED9B967D}"/>
              </a:ext>
            </a:extLst>
          </p:cNvPr>
          <p:cNvSpPr>
            <a:spLocks noGrp="1"/>
          </p:cNvSpPr>
          <p:nvPr>
            <p:ph type="ftr" sz="quarter" idx="11"/>
          </p:nvPr>
        </p:nvSpPr>
        <p:spPr/>
        <p:txBody>
          <a:bodyPr/>
          <a:lstStyle/>
          <a:p>
            <a:r>
              <a:rPr lang="en-US" altLang="zh-CN" dirty="0"/>
              <a:t>Lomonosov Conference 2023</a:t>
            </a:r>
            <a:endParaRPr lang="zh-CN" altLang="en-US" dirty="0"/>
          </a:p>
        </p:txBody>
      </p:sp>
      <p:sp>
        <p:nvSpPr>
          <p:cNvPr id="6" name="灯片编号占位符 5">
            <a:extLst>
              <a:ext uri="{FF2B5EF4-FFF2-40B4-BE49-F238E27FC236}">
                <a16:creationId xmlns:a16="http://schemas.microsoft.com/office/drawing/2014/main" id="{56493EB0-131C-480C-B5EE-21D8B7375C6E}"/>
              </a:ext>
            </a:extLst>
          </p:cNvPr>
          <p:cNvSpPr>
            <a:spLocks noGrp="1"/>
          </p:cNvSpPr>
          <p:nvPr>
            <p:ph type="sldNum" sz="quarter" idx="12"/>
          </p:nvPr>
        </p:nvSpPr>
        <p:spPr/>
        <p:txBody>
          <a:bodyPr/>
          <a:lstStyle/>
          <a:p>
            <a:fld id="{DCB8811A-6C9D-44A2-B549-207BE13A4B02}" type="slidenum">
              <a:rPr lang="zh-CN" altLang="en-US" smtClean="0"/>
              <a:t>‹#›</a:t>
            </a:fld>
            <a:endParaRPr lang="zh-CN" altLang="en-US"/>
          </a:p>
        </p:txBody>
      </p:sp>
    </p:spTree>
    <p:extLst>
      <p:ext uri="{BB962C8B-B14F-4D97-AF65-F5344CB8AC3E}">
        <p14:creationId xmlns:p14="http://schemas.microsoft.com/office/powerpoint/2010/main" val="59526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E41A6D-E46E-437E-8FC5-198BB5DB5BA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CD7293-B0C7-4B54-99F0-99CC67CB985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878AB32-33AA-462E-B616-66AFD49A6256}"/>
              </a:ext>
            </a:extLst>
          </p:cNvPr>
          <p:cNvSpPr>
            <a:spLocks noGrp="1"/>
          </p:cNvSpPr>
          <p:nvPr>
            <p:ph type="dt" sz="half" idx="10"/>
          </p:nvPr>
        </p:nvSpPr>
        <p:spPr/>
        <p:txBody>
          <a:bodyPr/>
          <a:lstStyle/>
          <a:p>
            <a:fld id="{AC3F3FBA-1D98-4378-89AB-C7EC523FA50E}" type="datetime1">
              <a:rPr lang="zh-CN" altLang="en-US" smtClean="0"/>
              <a:t>2023/8/24</a:t>
            </a:fld>
            <a:endParaRPr lang="zh-CN" altLang="en-US"/>
          </a:p>
        </p:txBody>
      </p:sp>
      <p:sp>
        <p:nvSpPr>
          <p:cNvPr id="5" name="页脚占位符 4">
            <a:extLst>
              <a:ext uri="{FF2B5EF4-FFF2-40B4-BE49-F238E27FC236}">
                <a16:creationId xmlns:a16="http://schemas.microsoft.com/office/drawing/2014/main" id="{2BDD9DEC-BD95-4097-BB1A-1E3EAFF61DD3}"/>
              </a:ext>
            </a:extLst>
          </p:cNvPr>
          <p:cNvSpPr>
            <a:spLocks noGrp="1"/>
          </p:cNvSpPr>
          <p:nvPr>
            <p:ph type="ftr" sz="quarter" idx="11"/>
          </p:nvPr>
        </p:nvSpPr>
        <p:spPr/>
        <p:txBody>
          <a:bodyPr/>
          <a:lstStyle/>
          <a:p>
            <a:r>
              <a:rPr lang="en-US" altLang="zh-CN" dirty="0"/>
              <a:t>Lomonosov Conference 2023</a:t>
            </a:r>
            <a:endParaRPr lang="zh-CN" altLang="en-US" dirty="0"/>
          </a:p>
        </p:txBody>
      </p:sp>
      <p:sp>
        <p:nvSpPr>
          <p:cNvPr id="6" name="灯片编号占位符 5">
            <a:extLst>
              <a:ext uri="{FF2B5EF4-FFF2-40B4-BE49-F238E27FC236}">
                <a16:creationId xmlns:a16="http://schemas.microsoft.com/office/drawing/2014/main" id="{FC7D0E21-FAA2-4578-8C73-403BB846CDC5}"/>
              </a:ext>
            </a:extLst>
          </p:cNvPr>
          <p:cNvSpPr>
            <a:spLocks noGrp="1"/>
          </p:cNvSpPr>
          <p:nvPr>
            <p:ph type="sldNum" sz="quarter" idx="12"/>
          </p:nvPr>
        </p:nvSpPr>
        <p:spPr/>
        <p:txBody>
          <a:bodyPr/>
          <a:lstStyle/>
          <a:p>
            <a:fld id="{DCB8811A-6C9D-44A2-B549-207BE13A4B02}" type="slidenum">
              <a:rPr lang="zh-CN" altLang="en-US" smtClean="0"/>
              <a:t>‹#›</a:t>
            </a:fld>
            <a:endParaRPr lang="zh-CN" altLang="en-US"/>
          </a:p>
        </p:txBody>
      </p:sp>
    </p:spTree>
    <p:extLst>
      <p:ext uri="{BB962C8B-B14F-4D97-AF65-F5344CB8AC3E}">
        <p14:creationId xmlns:p14="http://schemas.microsoft.com/office/powerpoint/2010/main" val="118738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FE1A28-6782-420B-AAC8-9454A182FA0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79A56C1-A5F3-407C-A4D3-07FAA55435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7F74968-6DEA-40C5-9992-780DC6F13263}"/>
              </a:ext>
            </a:extLst>
          </p:cNvPr>
          <p:cNvSpPr>
            <a:spLocks noGrp="1"/>
          </p:cNvSpPr>
          <p:nvPr>
            <p:ph type="dt" sz="half" idx="10"/>
          </p:nvPr>
        </p:nvSpPr>
        <p:spPr/>
        <p:txBody>
          <a:bodyPr/>
          <a:lstStyle/>
          <a:p>
            <a:fld id="{7EAC3F6C-96BB-4166-92E7-016A68C676E3}" type="datetime1">
              <a:rPr lang="zh-CN" altLang="en-US" smtClean="0"/>
              <a:t>2023/8/24</a:t>
            </a:fld>
            <a:endParaRPr lang="zh-CN" altLang="en-US"/>
          </a:p>
        </p:txBody>
      </p:sp>
      <p:sp>
        <p:nvSpPr>
          <p:cNvPr id="5" name="页脚占位符 4">
            <a:extLst>
              <a:ext uri="{FF2B5EF4-FFF2-40B4-BE49-F238E27FC236}">
                <a16:creationId xmlns:a16="http://schemas.microsoft.com/office/drawing/2014/main" id="{1A1FE099-7E55-4F61-9028-6C362EF6FDBB}"/>
              </a:ext>
            </a:extLst>
          </p:cNvPr>
          <p:cNvSpPr>
            <a:spLocks noGrp="1"/>
          </p:cNvSpPr>
          <p:nvPr>
            <p:ph type="ftr" sz="quarter" idx="11"/>
          </p:nvPr>
        </p:nvSpPr>
        <p:spPr/>
        <p:txBody>
          <a:bodyPr/>
          <a:lstStyle/>
          <a:p>
            <a:r>
              <a:rPr lang="en-US" altLang="zh-CN" dirty="0"/>
              <a:t>Lomonosov Conference 2023</a:t>
            </a:r>
            <a:endParaRPr lang="zh-CN" altLang="en-US" dirty="0"/>
          </a:p>
        </p:txBody>
      </p:sp>
      <p:sp>
        <p:nvSpPr>
          <p:cNvPr id="6" name="灯片编号占位符 5">
            <a:extLst>
              <a:ext uri="{FF2B5EF4-FFF2-40B4-BE49-F238E27FC236}">
                <a16:creationId xmlns:a16="http://schemas.microsoft.com/office/drawing/2014/main" id="{2589B114-08E8-4A20-8FB3-0FAD9A6614B5}"/>
              </a:ext>
            </a:extLst>
          </p:cNvPr>
          <p:cNvSpPr>
            <a:spLocks noGrp="1"/>
          </p:cNvSpPr>
          <p:nvPr>
            <p:ph type="sldNum" sz="quarter" idx="12"/>
          </p:nvPr>
        </p:nvSpPr>
        <p:spPr/>
        <p:txBody>
          <a:bodyPr/>
          <a:lstStyle/>
          <a:p>
            <a:fld id="{DCB8811A-6C9D-44A2-B549-207BE13A4B02}" type="slidenum">
              <a:rPr lang="zh-CN" altLang="en-US" smtClean="0"/>
              <a:t>‹#›</a:t>
            </a:fld>
            <a:endParaRPr lang="zh-CN" altLang="en-US"/>
          </a:p>
        </p:txBody>
      </p:sp>
    </p:spTree>
    <p:extLst>
      <p:ext uri="{BB962C8B-B14F-4D97-AF65-F5344CB8AC3E}">
        <p14:creationId xmlns:p14="http://schemas.microsoft.com/office/powerpoint/2010/main" val="3889569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9FFE93-5083-4FB7-BA0C-6336612027A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C73CD3-FDFD-4648-AD6F-96A44F40A7D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350BA0D-A1EA-4AC3-8E59-C33A14278118}"/>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BEBBE8-AF31-4F90-BD1D-32750AE423C9}"/>
              </a:ext>
            </a:extLst>
          </p:cNvPr>
          <p:cNvSpPr>
            <a:spLocks noGrp="1"/>
          </p:cNvSpPr>
          <p:nvPr>
            <p:ph type="dt" sz="half" idx="10"/>
          </p:nvPr>
        </p:nvSpPr>
        <p:spPr/>
        <p:txBody>
          <a:bodyPr/>
          <a:lstStyle/>
          <a:p>
            <a:fld id="{9D3153C4-DA05-4633-A068-9788371E7AFB}" type="datetime1">
              <a:rPr lang="zh-CN" altLang="en-US" smtClean="0"/>
              <a:t>2023/8/24</a:t>
            </a:fld>
            <a:endParaRPr lang="zh-CN" altLang="en-US"/>
          </a:p>
        </p:txBody>
      </p:sp>
      <p:sp>
        <p:nvSpPr>
          <p:cNvPr id="6" name="页脚占位符 5">
            <a:extLst>
              <a:ext uri="{FF2B5EF4-FFF2-40B4-BE49-F238E27FC236}">
                <a16:creationId xmlns:a16="http://schemas.microsoft.com/office/drawing/2014/main" id="{712E3857-7979-4C5D-B2FE-B0B5ACBFA94D}"/>
              </a:ext>
            </a:extLst>
          </p:cNvPr>
          <p:cNvSpPr>
            <a:spLocks noGrp="1"/>
          </p:cNvSpPr>
          <p:nvPr>
            <p:ph type="ftr" sz="quarter" idx="11"/>
          </p:nvPr>
        </p:nvSpPr>
        <p:spPr/>
        <p:txBody>
          <a:bodyPr/>
          <a:lstStyle/>
          <a:p>
            <a:r>
              <a:rPr lang="en-US" altLang="zh-CN" dirty="0"/>
              <a:t>Lomonosov Conference 2023</a:t>
            </a:r>
            <a:endParaRPr lang="zh-CN" altLang="en-US" dirty="0"/>
          </a:p>
        </p:txBody>
      </p:sp>
      <p:sp>
        <p:nvSpPr>
          <p:cNvPr id="7" name="灯片编号占位符 6">
            <a:extLst>
              <a:ext uri="{FF2B5EF4-FFF2-40B4-BE49-F238E27FC236}">
                <a16:creationId xmlns:a16="http://schemas.microsoft.com/office/drawing/2014/main" id="{0C77CA36-B8C1-437D-A707-8F1DCA069256}"/>
              </a:ext>
            </a:extLst>
          </p:cNvPr>
          <p:cNvSpPr>
            <a:spLocks noGrp="1"/>
          </p:cNvSpPr>
          <p:nvPr>
            <p:ph type="sldNum" sz="quarter" idx="12"/>
          </p:nvPr>
        </p:nvSpPr>
        <p:spPr/>
        <p:txBody>
          <a:bodyPr/>
          <a:lstStyle/>
          <a:p>
            <a:fld id="{DCB8811A-6C9D-44A2-B549-207BE13A4B02}" type="slidenum">
              <a:rPr lang="zh-CN" altLang="en-US" smtClean="0"/>
              <a:t>‹#›</a:t>
            </a:fld>
            <a:endParaRPr lang="zh-CN" altLang="en-US"/>
          </a:p>
        </p:txBody>
      </p:sp>
    </p:spTree>
    <p:extLst>
      <p:ext uri="{BB962C8B-B14F-4D97-AF65-F5344CB8AC3E}">
        <p14:creationId xmlns:p14="http://schemas.microsoft.com/office/powerpoint/2010/main" val="1643209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8588B2-CFB7-49A5-AE79-2E2F922D65D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175372B-0FE9-4ADE-9D3F-01C4CB503A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AE3EC9F-48E8-4D4B-A120-EDE620D2F43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E246DF7-2EBB-416E-B155-97D19E66C6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F819BE-D2E4-40E3-A209-4B36033AEEEE}"/>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0AF3526-0701-4DA4-9BB3-2C2FF47180D2}"/>
              </a:ext>
            </a:extLst>
          </p:cNvPr>
          <p:cNvSpPr>
            <a:spLocks noGrp="1"/>
          </p:cNvSpPr>
          <p:nvPr>
            <p:ph type="dt" sz="half" idx="10"/>
          </p:nvPr>
        </p:nvSpPr>
        <p:spPr/>
        <p:txBody>
          <a:bodyPr/>
          <a:lstStyle/>
          <a:p>
            <a:fld id="{36FA9B2F-A789-4F3F-A54F-5FFB8DEF9DDC}" type="datetime1">
              <a:rPr lang="zh-CN" altLang="en-US" smtClean="0"/>
              <a:t>2023/8/24</a:t>
            </a:fld>
            <a:endParaRPr lang="zh-CN" altLang="en-US"/>
          </a:p>
        </p:txBody>
      </p:sp>
      <p:sp>
        <p:nvSpPr>
          <p:cNvPr id="8" name="页脚占位符 7">
            <a:extLst>
              <a:ext uri="{FF2B5EF4-FFF2-40B4-BE49-F238E27FC236}">
                <a16:creationId xmlns:a16="http://schemas.microsoft.com/office/drawing/2014/main" id="{02D55854-F8B6-4644-A97A-0E1A6E51E00E}"/>
              </a:ext>
            </a:extLst>
          </p:cNvPr>
          <p:cNvSpPr>
            <a:spLocks noGrp="1"/>
          </p:cNvSpPr>
          <p:nvPr>
            <p:ph type="ftr" sz="quarter" idx="11"/>
          </p:nvPr>
        </p:nvSpPr>
        <p:spPr/>
        <p:txBody>
          <a:bodyPr/>
          <a:lstStyle/>
          <a:p>
            <a:r>
              <a:rPr lang="en-US" altLang="zh-CN" dirty="0"/>
              <a:t>Lomonosov Conference 2023</a:t>
            </a:r>
            <a:endParaRPr lang="zh-CN" altLang="en-US" dirty="0"/>
          </a:p>
        </p:txBody>
      </p:sp>
      <p:sp>
        <p:nvSpPr>
          <p:cNvPr id="9" name="灯片编号占位符 8">
            <a:extLst>
              <a:ext uri="{FF2B5EF4-FFF2-40B4-BE49-F238E27FC236}">
                <a16:creationId xmlns:a16="http://schemas.microsoft.com/office/drawing/2014/main" id="{4EDBA35A-7931-4336-BC06-78D1E8D87D9E}"/>
              </a:ext>
            </a:extLst>
          </p:cNvPr>
          <p:cNvSpPr>
            <a:spLocks noGrp="1"/>
          </p:cNvSpPr>
          <p:nvPr>
            <p:ph type="sldNum" sz="quarter" idx="12"/>
          </p:nvPr>
        </p:nvSpPr>
        <p:spPr/>
        <p:txBody>
          <a:bodyPr/>
          <a:lstStyle/>
          <a:p>
            <a:fld id="{DCB8811A-6C9D-44A2-B549-207BE13A4B02}" type="slidenum">
              <a:rPr lang="zh-CN" altLang="en-US" smtClean="0"/>
              <a:t>‹#›</a:t>
            </a:fld>
            <a:endParaRPr lang="zh-CN" altLang="en-US"/>
          </a:p>
        </p:txBody>
      </p:sp>
    </p:spTree>
    <p:extLst>
      <p:ext uri="{BB962C8B-B14F-4D97-AF65-F5344CB8AC3E}">
        <p14:creationId xmlns:p14="http://schemas.microsoft.com/office/powerpoint/2010/main" val="4031451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CDEFEB-A5DF-496D-A19C-0DEA1C24C3B0}"/>
              </a:ext>
            </a:extLst>
          </p:cNvPr>
          <p:cNvSpPr>
            <a:spLocks noGrp="1"/>
          </p:cNvSpPr>
          <p:nvPr>
            <p:ph type="title" hasCustomPrompt="1"/>
          </p:nvPr>
        </p:nvSpPr>
        <p:spPr/>
        <p:txBody>
          <a:bodyPr/>
          <a:lstStyle/>
          <a:p>
            <a:r>
              <a:rPr lang="zh-CN" altLang="en-US" dirty="0"/>
              <a:t>单击此处编辑母版标题样式</a:t>
            </a:r>
          </a:p>
        </p:txBody>
      </p:sp>
      <p:sp>
        <p:nvSpPr>
          <p:cNvPr id="3" name="日期占位符 2">
            <a:extLst>
              <a:ext uri="{FF2B5EF4-FFF2-40B4-BE49-F238E27FC236}">
                <a16:creationId xmlns:a16="http://schemas.microsoft.com/office/drawing/2014/main" id="{C2CCEFCE-222B-485D-8ED7-0C84B4904F94}"/>
              </a:ext>
            </a:extLst>
          </p:cNvPr>
          <p:cNvSpPr>
            <a:spLocks noGrp="1"/>
          </p:cNvSpPr>
          <p:nvPr>
            <p:ph type="dt" sz="half" idx="10"/>
          </p:nvPr>
        </p:nvSpPr>
        <p:spPr/>
        <p:txBody>
          <a:bodyPr/>
          <a:lstStyle/>
          <a:p>
            <a:fld id="{2807DAE3-306E-4376-8B85-EF56BF90E7D8}" type="datetime1">
              <a:rPr lang="zh-CN" altLang="en-US" smtClean="0"/>
              <a:t>2023/8/24</a:t>
            </a:fld>
            <a:endParaRPr lang="zh-CN" altLang="en-US"/>
          </a:p>
        </p:txBody>
      </p:sp>
      <p:sp>
        <p:nvSpPr>
          <p:cNvPr id="4" name="页脚占位符 3">
            <a:extLst>
              <a:ext uri="{FF2B5EF4-FFF2-40B4-BE49-F238E27FC236}">
                <a16:creationId xmlns:a16="http://schemas.microsoft.com/office/drawing/2014/main" id="{A290DA46-7B40-4E48-952B-8FFCB3F6D213}"/>
              </a:ext>
            </a:extLst>
          </p:cNvPr>
          <p:cNvSpPr>
            <a:spLocks noGrp="1"/>
          </p:cNvSpPr>
          <p:nvPr>
            <p:ph type="ftr" sz="quarter" idx="11"/>
          </p:nvPr>
        </p:nvSpPr>
        <p:spPr/>
        <p:txBody>
          <a:bodyPr/>
          <a:lstStyle/>
          <a:p>
            <a:r>
              <a:rPr lang="en-US" altLang="zh-CN" dirty="0"/>
              <a:t>Lomonosov Conference 2023</a:t>
            </a:r>
            <a:endParaRPr lang="zh-CN" altLang="en-US" dirty="0"/>
          </a:p>
        </p:txBody>
      </p:sp>
      <p:sp>
        <p:nvSpPr>
          <p:cNvPr id="5" name="灯片编号占位符 4">
            <a:extLst>
              <a:ext uri="{FF2B5EF4-FFF2-40B4-BE49-F238E27FC236}">
                <a16:creationId xmlns:a16="http://schemas.microsoft.com/office/drawing/2014/main" id="{702A9B33-7B85-4688-A69F-B1B5EED8F6D3}"/>
              </a:ext>
            </a:extLst>
          </p:cNvPr>
          <p:cNvSpPr>
            <a:spLocks noGrp="1"/>
          </p:cNvSpPr>
          <p:nvPr>
            <p:ph type="sldNum" sz="quarter" idx="12"/>
          </p:nvPr>
        </p:nvSpPr>
        <p:spPr/>
        <p:txBody>
          <a:bodyPr/>
          <a:lstStyle/>
          <a:p>
            <a:fld id="{DCB8811A-6C9D-44A2-B549-207BE13A4B02}" type="slidenum">
              <a:rPr lang="zh-CN" altLang="en-US" smtClean="0"/>
              <a:t>‹#›</a:t>
            </a:fld>
            <a:endParaRPr lang="zh-CN" altLang="en-US"/>
          </a:p>
        </p:txBody>
      </p:sp>
    </p:spTree>
    <p:extLst>
      <p:ext uri="{BB962C8B-B14F-4D97-AF65-F5344CB8AC3E}">
        <p14:creationId xmlns:p14="http://schemas.microsoft.com/office/powerpoint/2010/main" val="646469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9C055B4-1998-442A-9CDC-7E8593F57CCD}"/>
              </a:ext>
            </a:extLst>
          </p:cNvPr>
          <p:cNvSpPr>
            <a:spLocks noGrp="1"/>
          </p:cNvSpPr>
          <p:nvPr>
            <p:ph type="dt" sz="half" idx="10"/>
          </p:nvPr>
        </p:nvSpPr>
        <p:spPr/>
        <p:txBody>
          <a:bodyPr/>
          <a:lstStyle/>
          <a:p>
            <a:fld id="{04E9A4DC-7C28-46D1-B112-3357ECF88159}" type="datetime1">
              <a:rPr lang="zh-CN" altLang="en-US" smtClean="0"/>
              <a:t>2023/8/24</a:t>
            </a:fld>
            <a:endParaRPr lang="zh-CN" altLang="en-US"/>
          </a:p>
        </p:txBody>
      </p:sp>
      <p:sp>
        <p:nvSpPr>
          <p:cNvPr id="3" name="页脚占位符 2">
            <a:extLst>
              <a:ext uri="{FF2B5EF4-FFF2-40B4-BE49-F238E27FC236}">
                <a16:creationId xmlns:a16="http://schemas.microsoft.com/office/drawing/2014/main" id="{86243092-7079-4ADF-B626-737556663DA3}"/>
              </a:ext>
            </a:extLst>
          </p:cNvPr>
          <p:cNvSpPr>
            <a:spLocks noGrp="1"/>
          </p:cNvSpPr>
          <p:nvPr>
            <p:ph type="ftr" sz="quarter" idx="11"/>
          </p:nvPr>
        </p:nvSpPr>
        <p:spPr/>
        <p:txBody>
          <a:bodyPr/>
          <a:lstStyle/>
          <a:p>
            <a:r>
              <a:rPr lang="en-US" altLang="zh-CN" dirty="0"/>
              <a:t>Lomonosov Conference 2023</a:t>
            </a:r>
            <a:endParaRPr lang="zh-CN" altLang="en-US" dirty="0"/>
          </a:p>
        </p:txBody>
      </p:sp>
      <p:sp>
        <p:nvSpPr>
          <p:cNvPr id="4" name="灯片编号占位符 3">
            <a:extLst>
              <a:ext uri="{FF2B5EF4-FFF2-40B4-BE49-F238E27FC236}">
                <a16:creationId xmlns:a16="http://schemas.microsoft.com/office/drawing/2014/main" id="{412E33A3-7307-4843-AB66-4D5C63B67A15}"/>
              </a:ext>
            </a:extLst>
          </p:cNvPr>
          <p:cNvSpPr>
            <a:spLocks noGrp="1"/>
          </p:cNvSpPr>
          <p:nvPr>
            <p:ph type="sldNum" sz="quarter" idx="12"/>
          </p:nvPr>
        </p:nvSpPr>
        <p:spPr/>
        <p:txBody>
          <a:bodyPr/>
          <a:lstStyle/>
          <a:p>
            <a:fld id="{DCB8811A-6C9D-44A2-B549-207BE13A4B02}" type="slidenum">
              <a:rPr lang="zh-CN" altLang="en-US" smtClean="0"/>
              <a:t>‹#›</a:t>
            </a:fld>
            <a:endParaRPr lang="zh-CN" altLang="en-US"/>
          </a:p>
        </p:txBody>
      </p:sp>
    </p:spTree>
    <p:extLst>
      <p:ext uri="{BB962C8B-B14F-4D97-AF65-F5344CB8AC3E}">
        <p14:creationId xmlns:p14="http://schemas.microsoft.com/office/powerpoint/2010/main" val="2284278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58C2FA-011A-4526-951B-89612658EA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920E4B2-BA46-4CB3-82B7-D8D058615E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D1607CF-5042-4F80-9767-07507C7798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3E5D30-E29F-44FA-BA74-E72462ECE9F5}"/>
              </a:ext>
            </a:extLst>
          </p:cNvPr>
          <p:cNvSpPr>
            <a:spLocks noGrp="1"/>
          </p:cNvSpPr>
          <p:nvPr>
            <p:ph type="dt" sz="half" idx="10"/>
          </p:nvPr>
        </p:nvSpPr>
        <p:spPr/>
        <p:txBody>
          <a:bodyPr/>
          <a:lstStyle/>
          <a:p>
            <a:fld id="{FD0793EA-C5E2-49A0-A286-7A2106F673E5}" type="datetime1">
              <a:rPr lang="zh-CN" altLang="en-US" smtClean="0"/>
              <a:t>2023/8/24</a:t>
            </a:fld>
            <a:endParaRPr lang="zh-CN" altLang="en-US"/>
          </a:p>
        </p:txBody>
      </p:sp>
      <p:sp>
        <p:nvSpPr>
          <p:cNvPr id="6" name="页脚占位符 5">
            <a:extLst>
              <a:ext uri="{FF2B5EF4-FFF2-40B4-BE49-F238E27FC236}">
                <a16:creationId xmlns:a16="http://schemas.microsoft.com/office/drawing/2014/main" id="{5967711F-CD53-4047-AF1C-E31461E8950F}"/>
              </a:ext>
            </a:extLst>
          </p:cNvPr>
          <p:cNvSpPr>
            <a:spLocks noGrp="1"/>
          </p:cNvSpPr>
          <p:nvPr>
            <p:ph type="ftr" sz="quarter" idx="11"/>
          </p:nvPr>
        </p:nvSpPr>
        <p:spPr/>
        <p:txBody>
          <a:bodyPr/>
          <a:lstStyle/>
          <a:p>
            <a:r>
              <a:rPr lang="en-US" altLang="zh-CN" dirty="0"/>
              <a:t>Lomonosov Conference 2023</a:t>
            </a:r>
            <a:endParaRPr lang="zh-CN" altLang="en-US" dirty="0"/>
          </a:p>
        </p:txBody>
      </p:sp>
      <p:sp>
        <p:nvSpPr>
          <p:cNvPr id="7" name="灯片编号占位符 6">
            <a:extLst>
              <a:ext uri="{FF2B5EF4-FFF2-40B4-BE49-F238E27FC236}">
                <a16:creationId xmlns:a16="http://schemas.microsoft.com/office/drawing/2014/main" id="{C1B6212D-157A-4D59-8533-25DE1D413D90}"/>
              </a:ext>
            </a:extLst>
          </p:cNvPr>
          <p:cNvSpPr>
            <a:spLocks noGrp="1"/>
          </p:cNvSpPr>
          <p:nvPr>
            <p:ph type="sldNum" sz="quarter" idx="12"/>
          </p:nvPr>
        </p:nvSpPr>
        <p:spPr/>
        <p:txBody>
          <a:bodyPr/>
          <a:lstStyle/>
          <a:p>
            <a:fld id="{DCB8811A-6C9D-44A2-B549-207BE13A4B02}" type="slidenum">
              <a:rPr lang="zh-CN" altLang="en-US" smtClean="0"/>
              <a:t>‹#›</a:t>
            </a:fld>
            <a:endParaRPr lang="zh-CN" altLang="en-US"/>
          </a:p>
        </p:txBody>
      </p:sp>
    </p:spTree>
    <p:extLst>
      <p:ext uri="{BB962C8B-B14F-4D97-AF65-F5344CB8AC3E}">
        <p14:creationId xmlns:p14="http://schemas.microsoft.com/office/powerpoint/2010/main" val="2373139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9A3DF8-3FDD-4E19-A15B-B916478BA04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439B44-5B57-43B3-AAE7-058D0614A6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5A8D076-2F4A-4F00-B287-7A3ABA2DE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CE82B9A-8B7C-49C8-9F2C-C999528BD2E4}"/>
              </a:ext>
            </a:extLst>
          </p:cNvPr>
          <p:cNvSpPr>
            <a:spLocks noGrp="1"/>
          </p:cNvSpPr>
          <p:nvPr>
            <p:ph type="dt" sz="half" idx="10"/>
          </p:nvPr>
        </p:nvSpPr>
        <p:spPr/>
        <p:txBody>
          <a:bodyPr/>
          <a:lstStyle/>
          <a:p>
            <a:fld id="{FAED77F1-7F70-41B5-84EC-56EECCF18572}" type="datetime1">
              <a:rPr lang="zh-CN" altLang="en-US" smtClean="0"/>
              <a:t>2023/8/24</a:t>
            </a:fld>
            <a:endParaRPr lang="zh-CN" altLang="en-US"/>
          </a:p>
        </p:txBody>
      </p:sp>
      <p:sp>
        <p:nvSpPr>
          <p:cNvPr id="6" name="页脚占位符 5">
            <a:extLst>
              <a:ext uri="{FF2B5EF4-FFF2-40B4-BE49-F238E27FC236}">
                <a16:creationId xmlns:a16="http://schemas.microsoft.com/office/drawing/2014/main" id="{0F22F736-4785-4AC8-9A51-94EE86FEBF65}"/>
              </a:ext>
            </a:extLst>
          </p:cNvPr>
          <p:cNvSpPr>
            <a:spLocks noGrp="1"/>
          </p:cNvSpPr>
          <p:nvPr>
            <p:ph type="ftr" sz="quarter" idx="11"/>
          </p:nvPr>
        </p:nvSpPr>
        <p:spPr/>
        <p:txBody>
          <a:bodyPr/>
          <a:lstStyle/>
          <a:p>
            <a:r>
              <a:rPr lang="en-US" altLang="zh-CN" dirty="0"/>
              <a:t>Lomonosov Conference 2023</a:t>
            </a:r>
            <a:endParaRPr lang="zh-CN" altLang="en-US" dirty="0"/>
          </a:p>
        </p:txBody>
      </p:sp>
      <p:sp>
        <p:nvSpPr>
          <p:cNvPr id="7" name="灯片编号占位符 6">
            <a:extLst>
              <a:ext uri="{FF2B5EF4-FFF2-40B4-BE49-F238E27FC236}">
                <a16:creationId xmlns:a16="http://schemas.microsoft.com/office/drawing/2014/main" id="{FF3201AB-BD0D-4942-BF2B-E8AC6193AF96}"/>
              </a:ext>
            </a:extLst>
          </p:cNvPr>
          <p:cNvSpPr>
            <a:spLocks noGrp="1"/>
          </p:cNvSpPr>
          <p:nvPr>
            <p:ph type="sldNum" sz="quarter" idx="12"/>
          </p:nvPr>
        </p:nvSpPr>
        <p:spPr/>
        <p:txBody>
          <a:bodyPr/>
          <a:lstStyle/>
          <a:p>
            <a:fld id="{DCB8811A-6C9D-44A2-B549-207BE13A4B02}" type="slidenum">
              <a:rPr lang="zh-CN" altLang="en-US" smtClean="0"/>
              <a:t>‹#›</a:t>
            </a:fld>
            <a:endParaRPr lang="zh-CN" altLang="en-US"/>
          </a:p>
        </p:txBody>
      </p:sp>
    </p:spTree>
    <p:extLst>
      <p:ext uri="{BB962C8B-B14F-4D97-AF65-F5344CB8AC3E}">
        <p14:creationId xmlns:p14="http://schemas.microsoft.com/office/powerpoint/2010/main" val="1376663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EC3591-6D15-4E55-9B22-754957AA39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F88DD6D-AD63-45CF-BA57-114D18739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C04784-C980-436F-AFBD-EA9C59B278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31E68-4D7B-47D9-B785-EF8E89E3B560}" type="datetime1">
              <a:rPr lang="zh-CN" altLang="en-US" smtClean="0"/>
              <a:t>2023/8/24</a:t>
            </a:fld>
            <a:endParaRPr lang="zh-CN" altLang="en-US"/>
          </a:p>
        </p:txBody>
      </p:sp>
      <p:sp>
        <p:nvSpPr>
          <p:cNvPr id="5" name="页脚占位符 4">
            <a:extLst>
              <a:ext uri="{FF2B5EF4-FFF2-40B4-BE49-F238E27FC236}">
                <a16:creationId xmlns:a16="http://schemas.microsoft.com/office/drawing/2014/main" id="{4F512479-EC3B-47D9-8A29-B6E2BDB81F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dirty="0"/>
              <a:t>Lomonosov Conference 2023</a:t>
            </a:r>
            <a:endParaRPr lang="zh-CN" altLang="en-US" dirty="0"/>
          </a:p>
        </p:txBody>
      </p:sp>
      <p:sp>
        <p:nvSpPr>
          <p:cNvPr id="6" name="灯片编号占位符 5">
            <a:extLst>
              <a:ext uri="{FF2B5EF4-FFF2-40B4-BE49-F238E27FC236}">
                <a16:creationId xmlns:a16="http://schemas.microsoft.com/office/drawing/2014/main" id="{B266D02E-915A-48D4-911F-AF46E7528D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8811A-6C9D-44A2-B549-207BE13A4B02}" type="slidenum">
              <a:rPr lang="zh-CN" altLang="en-US" smtClean="0"/>
              <a:t>‹#›</a:t>
            </a:fld>
            <a:endParaRPr lang="zh-CN" altLang="en-US"/>
          </a:p>
        </p:txBody>
      </p:sp>
    </p:spTree>
    <p:extLst>
      <p:ext uri="{BB962C8B-B14F-4D97-AF65-F5344CB8AC3E}">
        <p14:creationId xmlns:p14="http://schemas.microsoft.com/office/powerpoint/2010/main" val="1192408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47.emf"/><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9" Type="http://schemas.openxmlformats.org/officeDocument/2006/relationships/image" Target="../media/image48.emf"/></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0.emf"/></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00.png"/></Relationships>
</file>

<file path=ppt/slides/_rels/slide35.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31.png"/><Relationship Id="rId5" Type="http://schemas.openxmlformats.org/officeDocument/2006/relationships/image" Target="../media/image580.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60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30.png"/><Relationship Id="rId5" Type="http://schemas.openxmlformats.org/officeDocument/2006/relationships/image" Target="../media/image620.png"/><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30.png"/></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50.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7"/>
          <p:cNvSpPr/>
          <p:nvPr/>
        </p:nvSpPr>
        <p:spPr>
          <a:xfrm>
            <a:off x="1444243" y="578357"/>
            <a:ext cx="9298745" cy="2060570"/>
          </a:xfrm>
          <a:prstGeom prst="roundRect">
            <a:avLst/>
          </a:prstGeom>
          <a:solidFill>
            <a:srgbClr val="024619"/>
          </a:solidFill>
          <a:ln>
            <a:noFill/>
          </a:ln>
          <a:effectLst>
            <a:outerShdw blurRad="139700" dist="139700" dir="3180000" sx="101000" sy="101000" algn="ctr" rotWithShape="0">
              <a:srgbClr val="000000">
                <a:alpha val="43137"/>
              </a:srgbClr>
            </a:outerShdw>
            <a:reflection stA="45000" endPos="7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342000" tIns="190800" rIns="342000" bIns="190800" rtlCol="0" anchor="ctr"/>
          <a:lstStyle/>
          <a:p>
            <a:pPr algn="ctr">
              <a:spcAft>
                <a:spcPts val="300"/>
              </a:spcAft>
            </a:pPr>
            <a:r>
              <a:rPr lang="en-US" altLang="zh-CN" sz="5400" b="1" dirty="0"/>
              <a:t>Overview of the </a:t>
            </a:r>
            <a:r>
              <a:rPr lang="en-US" altLang="zh-CN" sz="5400" b="1" dirty="0" err="1"/>
              <a:t>PandaX</a:t>
            </a:r>
            <a:r>
              <a:rPr lang="en-US" altLang="zh-CN" sz="5400" b="1" dirty="0"/>
              <a:t> Experiment</a:t>
            </a:r>
            <a:endParaRPr lang="zh-CN" altLang="en-US" sz="5400" b="1" dirty="0"/>
          </a:p>
        </p:txBody>
      </p:sp>
      <p:sp>
        <p:nvSpPr>
          <p:cNvPr id="4" name="Text Placeholder 2"/>
          <p:cNvSpPr>
            <a:spLocks noGrp="1"/>
          </p:cNvSpPr>
          <p:nvPr>
            <p:ph type="subTitle" idx="1"/>
          </p:nvPr>
        </p:nvSpPr>
        <p:spPr>
          <a:xfrm>
            <a:off x="2975658" y="3003120"/>
            <a:ext cx="6235909" cy="1497973"/>
          </a:xfrm>
        </p:spPr>
        <p:txBody>
          <a:bodyPr vert="horz" lIns="91440" tIns="45720" rIns="91440" bIns="45720" rtlCol="0" anchor="t">
            <a:noAutofit/>
          </a:bodyPr>
          <a:lstStyle/>
          <a:p>
            <a:pPr marL="0" indent="0" algn="ctr">
              <a:lnSpc>
                <a:spcPct val="100000"/>
              </a:lnSpc>
              <a:buNone/>
            </a:pPr>
            <a:r>
              <a:rPr lang="en-US" dirty="0">
                <a:latin typeface="Arial" panose="020B0604020202020204" pitchFamily="34" charset="0"/>
                <a:cs typeface="Arial" panose="020B0604020202020204" pitchFamily="34" charset="0"/>
              </a:rPr>
              <a:t>Wei Wang</a:t>
            </a:r>
          </a:p>
          <a:p>
            <a:pPr>
              <a:lnSpc>
                <a:spcPct val="100000"/>
              </a:lnSpc>
            </a:pPr>
            <a:r>
              <a:rPr lang="en-US" dirty="0">
                <a:latin typeface="Arial" panose="020B0604020202020204" pitchFamily="34" charset="0"/>
                <a:ea typeface="+mn-lt"/>
                <a:cs typeface="Arial" panose="020B0604020202020204" pitchFamily="34" charset="0"/>
              </a:rPr>
              <a:t>Sun </a:t>
            </a:r>
            <a:r>
              <a:rPr lang="en-US" dirty="0" err="1">
                <a:latin typeface="Arial" panose="020B0604020202020204" pitchFamily="34" charset="0"/>
                <a:ea typeface="+mn-lt"/>
                <a:cs typeface="Arial" panose="020B0604020202020204" pitchFamily="34" charset="0"/>
              </a:rPr>
              <a:t>Yat-sen</a:t>
            </a:r>
            <a:r>
              <a:rPr lang="en-US" dirty="0">
                <a:latin typeface="Arial" panose="020B0604020202020204" pitchFamily="34" charset="0"/>
                <a:ea typeface="+mn-lt"/>
                <a:cs typeface="Arial" panose="020B0604020202020204" pitchFamily="34" charset="0"/>
              </a:rPr>
              <a:t> University (SYSU)</a:t>
            </a:r>
          </a:p>
          <a:p>
            <a:pPr>
              <a:lnSpc>
                <a:spcPct val="100000"/>
              </a:lnSpc>
            </a:pPr>
            <a:r>
              <a:rPr lang="en-US" dirty="0">
                <a:latin typeface="Arial" panose="020B0604020202020204" pitchFamily="34" charset="0"/>
                <a:ea typeface="DengXian" panose="02010600030101010101" charset="-122"/>
                <a:cs typeface="Arial" panose="020B0604020202020204" pitchFamily="34" charset="0"/>
              </a:rPr>
              <a:t>On behalf of the </a:t>
            </a:r>
            <a:r>
              <a:rPr lang="en-US" dirty="0" err="1">
                <a:latin typeface="Arial" panose="020B0604020202020204" pitchFamily="34" charset="0"/>
                <a:ea typeface="DengXian" panose="02010600030101010101" charset="-122"/>
                <a:cs typeface="Arial" panose="020B0604020202020204" pitchFamily="34" charset="0"/>
              </a:rPr>
              <a:t>PandaX</a:t>
            </a:r>
            <a:r>
              <a:rPr lang="en-US" dirty="0">
                <a:latin typeface="Arial" panose="020B0604020202020204" pitchFamily="34" charset="0"/>
                <a:ea typeface="DengXian" panose="02010600030101010101" charset="-122"/>
                <a:cs typeface="Arial" panose="020B0604020202020204" pitchFamily="34" charset="0"/>
              </a:rPr>
              <a:t> Collaboration</a:t>
            </a:r>
          </a:p>
        </p:txBody>
      </p:sp>
      <p:pic>
        <p:nvPicPr>
          <p:cNvPr id="3" name="图片 2"/>
          <p:cNvPicPr>
            <a:picLocks noChangeAspect="1"/>
          </p:cNvPicPr>
          <p:nvPr/>
        </p:nvPicPr>
        <p:blipFill>
          <a:blip r:embed="rId3"/>
          <a:stretch>
            <a:fillRect/>
          </a:stretch>
        </p:blipFill>
        <p:spPr>
          <a:xfrm>
            <a:off x="4141014" y="4865286"/>
            <a:ext cx="3905195" cy="1336624"/>
          </a:xfrm>
          <a:prstGeom prst="rect">
            <a:avLst/>
          </a:prstGeom>
        </p:spPr>
      </p:pic>
      <p:pic>
        <p:nvPicPr>
          <p:cNvPr id="6" name="Picture 5" descr="Logo&#10;&#10;Description automatically generated">
            <a:extLst>
              <a:ext uri="{FF2B5EF4-FFF2-40B4-BE49-F238E27FC236}">
                <a16:creationId xmlns:a16="http://schemas.microsoft.com/office/drawing/2014/main" id="{EFA0ECE3-5ECE-0387-5C84-17A6899A25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6746" y="2880359"/>
            <a:ext cx="1921074" cy="17121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fld id="{04E9A4DC-7C28-46D1-B112-3357ECF88159}" type="datetime1">
              <a:rPr lang="zh-CN" altLang="en-US" smtClean="0"/>
              <a:t>2023/8/24</a:t>
            </a:fld>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en-US" altLang="zh-CN" dirty="0"/>
              <a:t>Lomonosov Conference 2023, Moscow</a:t>
            </a:r>
            <a:endParaRPr lang="zh-CN" altLang="en-US" dirty="0"/>
          </a:p>
        </p:txBody>
      </p:sp>
      <p:sp>
        <p:nvSpPr>
          <p:cNvPr id="4" name="灯片编号占位符 3">
            <a:extLst>
              <a:ext uri="{FF2B5EF4-FFF2-40B4-BE49-F238E27FC236}">
                <a16:creationId xmlns:a16="http://schemas.microsoft.com/office/drawing/2014/main" id="{0A37C41A-404A-40B5-BC66-86817B7D18DD}"/>
              </a:ext>
            </a:extLst>
          </p:cNvPr>
          <p:cNvSpPr>
            <a:spLocks noGrp="1"/>
          </p:cNvSpPr>
          <p:nvPr>
            <p:ph type="sldNum" sz="quarter" idx="12"/>
          </p:nvPr>
        </p:nvSpPr>
        <p:spPr/>
        <p:txBody>
          <a:bodyPr/>
          <a:lstStyle/>
          <a:p>
            <a:fld id="{DCB8811A-6C9D-44A2-B549-207BE13A4B02}" type="slidenum">
              <a:rPr lang="zh-CN" altLang="en-US" smtClean="0"/>
              <a:t>10</a:t>
            </a:fld>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PMT Arrays</a:t>
            </a:r>
            <a:endParaRPr lang="zh-CN" altLang="en-US" dirty="0"/>
          </a:p>
        </p:txBody>
      </p:sp>
      <p:pic>
        <p:nvPicPr>
          <p:cNvPr id="6" name="Picture 2" descr="https://photos.pandax.sjtu.edu.cn/uploads/big/a6fa1a68d3ece12a36d0ba6871a26948.jpg">
            <a:extLst>
              <a:ext uri="{FF2B5EF4-FFF2-40B4-BE49-F238E27FC236}">
                <a16:creationId xmlns:a16="http://schemas.microsoft.com/office/drawing/2014/main" id="{E90963FF-6A3C-4BE2-9AE7-E64DB35A3E38}"/>
              </a:ext>
            </a:extLst>
          </p:cNvPr>
          <p:cNvPicPr>
            <a:picLocks noChangeAspect="1" noChangeArrowheads="1"/>
          </p:cNvPicPr>
          <p:nvPr/>
        </p:nvPicPr>
        <p:blipFill>
          <a:blip r:embed="rId3" cstate="screen"/>
          <a:srcRect/>
          <a:stretch>
            <a:fillRect/>
          </a:stretch>
        </p:blipFill>
        <p:spPr bwMode="auto">
          <a:xfrm>
            <a:off x="838200" y="1243365"/>
            <a:ext cx="4555604" cy="34167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2">
            <a:extLst>
              <a:ext uri="{FF2B5EF4-FFF2-40B4-BE49-F238E27FC236}">
                <a16:creationId xmlns:a16="http://schemas.microsoft.com/office/drawing/2014/main" id="{1AAA1BAD-04E0-45BD-A579-2A48EC57AE9F}"/>
              </a:ext>
            </a:extLst>
          </p:cNvPr>
          <p:cNvSpPr txBox="1"/>
          <p:nvPr/>
        </p:nvSpPr>
        <p:spPr>
          <a:xfrm>
            <a:off x="1058119" y="1451654"/>
            <a:ext cx="2300700" cy="338554"/>
          </a:xfrm>
          <a:prstGeom prst="rect">
            <a:avLst/>
          </a:prstGeom>
          <a:noFill/>
        </p:spPr>
        <p:txBody>
          <a:bodyPr wrap="square" rtlCol="0">
            <a:spAutoFit/>
          </a:bodyPr>
          <a:lstStyle/>
          <a:p>
            <a:r>
              <a:rPr lang="en-US" sz="1600" b="1" dirty="0">
                <a:solidFill>
                  <a:srgbClr val="FF0000"/>
                </a:solidFill>
                <a:latin typeface="Arial" panose="020B0604020202020204" pitchFamily="34" charset="0"/>
                <a:cs typeface="Arial" panose="020B0604020202020204" pitchFamily="34" charset="0"/>
              </a:rPr>
              <a:t>Bottom PMT arrays</a:t>
            </a:r>
          </a:p>
        </p:txBody>
      </p:sp>
      <p:sp>
        <p:nvSpPr>
          <p:cNvPr id="9" name="文本框 8">
            <a:extLst>
              <a:ext uri="{FF2B5EF4-FFF2-40B4-BE49-F238E27FC236}">
                <a16:creationId xmlns:a16="http://schemas.microsoft.com/office/drawing/2014/main" id="{26874ED9-E299-4D2A-8DB5-9ADD893381FE}"/>
              </a:ext>
            </a:extLst>
          </p:cNvPr>
          <p:cNvSpPr txBox="1"/>
          <p:nvPr/>
        </p:nvSpPr>
        <p:spPr>
          <a:xfrm>
            <a:off x="618281" y="4989031"/>
            <a:ext cx="9956157" cy="1015663"/>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latin typeface="Arial" panose="020B0604020202020204" pitchFamily="34" charset="0"/>
                <a:ea typeface="DengXian" panose="02010600030101010101" charset="-122"/>
                <a:cs typeface="Arial" panose="020B0604020202020204" pitchFamily="34" charset="0"/>
              </a:rPr>
              <a:t>169 top + 199 bottom R11410-23 3-inch PMTs, with the average gain of 5.5×10</a:t>
            </a:r>
            <a:r>
              <a:rPr lang="en-US" altLang="zh-CN" sz="2000" baseline="30000" dirty="0">
                <a:latin typeface="Arial" panose="020B0604020202020204" pitchFamily="34" charset="0"/>
                <a:ea typeface="DengXian" panose="02010600030101010101" charset="-122"/>
                <a:cs typeface="Arial" panose="020B0604020202020204" pitchFamily="34" charset="0"/>
              </a:rPr>
              <a:t>6</a:t>
            </a:r>
            <a:r>
              <a:rPr lang="en-US" altLang="zh-CN" sz="2000" dirty="0">
                <a:latin typeface="Arial" panose="020B0604020202020204" pitchFamily="34" charset="0"/>
                <a:ea typeface="DengXian" panose="02010600030101010101" charset="-122"/>
                <a:cs typeface="Arial" panose="020B0604020202020204" pitchFamily="34" charset="0"/>
              </a:rPr>
              <a:t>;</a:t>
            </a: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LED calibration every week, monitor gain stability;</a:t>
            </a:r>
            <a:endParaRPr lang="zh-CN" altLang="en-US" sz="2000" dirty="0">
              <a:latin typeface="Arial" panose="020B0604020202020204" pitchFamily="34" charset="0"/>
              <a:cs typeface="Arial" panose="020B0604020202020204" pitchFamily="34" charset="0"/>
            </a:endParaRPr>
          </a:p>
        </p:txBody>
      </p:sp>
      <p:pic>
        <p:nvPicPr>
          <p:cNvPr id="14" name="Picture 4" descr="https://photos.pandax.sjtu.edu.cn/uploads/big/50ab790a22959247c290ece5e53f0860.jpg">
            <a:extLst>
              <a:ext uri="{FF2B5EF4-FFF2-40B4-BE49-F238E27FC236}">
                <a16:creationId xmlns:a16="http://schemas.microsoft.com/office/drawing/2014/main" id="{8D5386DC-3C22-4C72-AE41-11A6D2F690BF}"/>
              </a:ext>
            </a:extLst>
          </p:cNvPr>
          <p:cNvPicPr>
            <a:picLocks noChangeAspect="1" noChangeArrowheads="1"/>
          </p:cNvPicPr>
          <p:nvPr/>
        </p:nvPicPr>
        <p:blipFill>
          <a:blip r:embed="rId4" cstate="screen"/>
          <a:srcRect/>
          <a:stretch>
            <a:fillRect/>
          </a:stretch>
        </p:blipFill>
        <p:spPr bwMode="auto">
          <a:xfrm>
            <a:off x="6111595" y="1243365"/>
            <a:ext cx="4555598" cy="341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915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fld id="{04E9A4DC-7C28-46D1-B112-3357ECF88159}" type="datetime1">
              <a:rPr lang="zh-CN" altLang="en-US" smtClean="0"/>
              <a:t>2023/8/24</a:t>
            </a:fld>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en-US" altLang="zh-CN" dirty="0"/>
              <a:t>Lomonosov Conference 2023, Moscow</a:t>
            </a:r>
            <a:endParaRPr lang="zh-CN" altLang="en-US" dirty="0"/>
          </a:p>
        </p:txBody>
      </p:sp>
      <p:sp>
        <p:nvSpPr>
          <p:cNvPr id="4" name="灯片编号占位符 3">
            <a:extLst>
              <a:ext uri="{FF2B5EF4-FFF2-40B4-BE49-F238E27FC236}">
                <a16:creationId xmlns:a16="http://schemas.microsoft.com/office/drawing/2014/main" id="{0A37C41A-404A-40B5-BC66-86817B7D18DD}"/>
              </a:ext>
            </a:extLst>
          </p:cNvPr>
          <p:cNvSpPr>
            <a:spLocks noGrp="1"/>
          </p:cNvSpPr>
          <p:nvPr>
            <p:ph type="sldNum" sz="quarter" idx="12"/>
          </p:nvPr>
        </p:nvSpPr>
        <p:spPr/>
        <p:txBody>
          <a:bodyPr/>
          <a:lstStyle/>
          <a:p>
            <a:fld id="{DCB8811A-6C9D-44A2-B549-207BE13A4B02}" type="slidenum">
              <a:rPr lang="zh-CN" altLang="en-US" smtClean="0"/>
              <a:t>11</a:t>
            </a:fld>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Electronics</a:t>
            </a:r>
            <a:endParaRPr lang="zh-CN" altLang="en-US" dirty="0"/>
          </a:p>
        </p:txBody>
      </p:sp>
      <p:sp>
        <p:nvSpPr>
          <p:cNvPr id="7" name="文本框 6">
            <a:extLst>
              <a:ext uri="{FF2B5EF4-FFF2-40B4-BE49-F238E27FC236}">
                <a16:creationId xmlns:a16="http://schemas.microsoft.com/office/drawing/2014/main" id="{A2D6452D-C46C-4CCE-BAF0-E569E051CDE0}"/>
              </a:ext>
            </a:extLst>
          </p:cNvPr>
          <p:cNvSpPr txBox="1"/>
          <p:nvPr/>
        </p:nvSpPr>
        <p:spPr>
          <a:xfrm>
            <a:off x="7622428" y="2665879"/>
            <a:ext cx="4387754" cy="1938992"/>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From PMT to DAQ server;</a:t>
            </a: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CERN V1725 Digitizer, 250 MS/s;</a:t>
            </a: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2000" dirty="0">
                <a:latin typeface="Arial" panose="020B0604020202020204" pitchFamily="34" charset="0"/>
                <a:ea typeface="DengXian" panose="02010600030101010101" charset="-122"/>
                <a:cs typeface="Arial" panose="020B0604020202020204" pitchFamily="34" charset="0"/>
              </a:rPr>
              <a:t>Self-trigger mode: read out pulses above 20 ADC (~ 1/3 PE);</a:t>
            </a:r>
          </a:p>
        </p:txBody>
      </p:sp>
      <p:pic>
        <p:nvPicPr>
          <p:cNvPr id="8" name="图片 7">
            <a:extLst>
              <a:ext uri="{FF2B5EF4-FFF2-40B4-BE49-F238E27FC236}">
                <a16:creationId xmlns:a16="http://schemas.microsoft.com/office/drawing/2014/main" id="{BE4C4EB1-03A4-4365-A7B9-CC3437ED426A}"/>
              </a:ext>
            </a:extLst>
          </p:cNvPr>
          <p:cNvPicPr>
            <a:picLocks noChangeAspect="1"/>
          </p:cNvPicPr>
          <p:nvPr/>
        </p:nvPicPr>
        <p:blipFill>
          <a:blip r:embed="rId3"/>
          <a:stretch>
            <a:fillRect/>
          </a:stretch>
        </p:blipFill>
        <p:spPr>
          <a:xfrm>
            <a:off x="315426" y="1491120"/>
            <a:ext cx="7042236" cy="4655037"/>
          </a:xfrm>
          <a:prstGeom prst="rect">
            <a:avLst/>
          </a:prstGeom>
        </p:spPr>
      </p:pic>
    </p:spTree>
    <p:extLst>
      <p:ext uri="{BB962C8B-B14F-4D97-AF65-F5344CB8AC3E}">
        <p14:creationId xmlns:p14="http://schemas.microsoft.com/office/powerpoint/2010/main" val="1014396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fld id="{04E9A4DC-7C28-46D1-B112-3357ECF88159}" type="datetime1">
              <a:rPr lang="zh-CN" altLang="en-US" smtClean="0"/>
              <a:t>2023/8/24</a:t>
            </a:fld>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en-US" altLang="zh-CN" dirty="0"/>
              <a:t>Lomonosov Conference 2023, Moscow</a:t>
            </a:r>
            <a:endParaRPr lang="zh-CN" altLang="en-US" dirty="0"/>
          </a:p>
        </p:txBody>
      </p:sp>
      <p:sp>
        <p:nvSpPr>
          <p:cNvPr id="4" name="灯片编号占位符 3">
            <a:extLst>
              <a:ext uri="{FF2B5EF4-FFF2-40B4-BE49-F238E27FC236}">
                <a16:creationId xmlns:a16="http://schemas.microsoft.com/office/drawing/2014/main" id="{0A37C41A-404A-40B5-BC66-86817B7D18DD}"/>
              </a:ext>
            </a:extLst>
          </p:cNvPr>
          <p:cNvSpPr>
            <a:spLocks noGrp="1"/>
          </p:cNvSpPr>
          <p:nvPr>
            <p:ph type="sldNum" sz="quarter" idx="12"/>
          </p:nvPr>
        </p:nvSpPr>
        <p:spPr/>
        <p:txBody>
          <a:bodyPr/>
          <a:lstStyle/>
          <a:p>
            <a:fld id="{DCB8811A-6C9D-44A2-B549-207BE13A4B02}" type="slidenum">
              <a:rPr lang="zh-CN" altLang="en-US" smtClean="0"/>
              <a:t>12</a:t>
            </a:fld>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Calibration System</a:t>
            </a:r>
            <a:endParaRPr lang="zh-CN" altLang="en-US" dirty="0"/>
          </a:p>
        </p:txBody>
      </p:sp>
      <p:pic>
        <p:nvPicPr>
          <p:cNvPr id="6" name="图片 5">
            <a:extLst>
              <a:ext uri="{FF2B5EF4-FFF2-40B4-BE49-F238E27FC236}">
                <a16:creationId xmlns:a16="http://schemas.microsoft.com/office/drawing/2014/main" id="{8B7A40AD-DCE1-426E-A5B6-E642FDD3227D}"/>
              </a:ext>
            </a:extLst>
          </p:cNvPr>
          <p:cNvPicPr>
            <a:picLocks noChangeAspect="1"/>
          </p:cNvPicPr>
          <p:nvPr/>
        </p:nvPicPr>
        <p:blipFill>
          <a:blip r:embed="rId3"/>
          <a:stretch>
            <a:fillRect/>
          </a:stretch>
        </p:blipFill>
        <p:spPr>
          <a:xfrm>
            <a:off x="1046463" y="1630104"/>
            <a:ext cx="2662528" cy="3013338"/>
          </a:xfrm>
          <a:prstGeom prst="rect">
            <a:avLst/>
          </a:prstGeom>
        </p:spPr>
      </p:pic>
      <p:sp>
        <p:nvSpPr>
          <p:cNvPr id="7" name="文本框 14">
            <a:extLst>
              <a:ext uri="{FF2B5EF4-FFF2-40B4-BE49-F238E27FC236}">
                <a16:creationId xmlns:a16="http://schemas.microsoft.com/office/drawing/2014/main" id="{37018425-3324-4B24-B0FF-341AF5DE7F5F}"/>
              </a:ext>
            </a:extLst>
          </p:cNvPr>
          <p:cNvSpPr txBox="1"/>
          <p:nvPr/>
        </p:nvSpPr>
        <p:spPr>
          <a:xfrm>
            <a:off x="1293148" y="985460"/>
            <a:ext cx="2318151"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Arial" panose="020B0604020202020204" pitchFamily="34" charset="0"/>
                <a:ea typeface="DengXian" panose="02010600030101010101" charset="-122"/>
                <a:cs typeface="Arial" panose="020B0604020202020204" pitchFamily="34" charset="0"/>
              </a:rPr>
              <a:t>Gaseous source injection panel</a:t>
            </a:r>
          </a:p>
        </p:txBody>
      </p:sp>
      <p:grpSp>
        <p:nvGrpSpPr>
          <p:cNvPr id="8" name="组合 7">
            <a:extLst>
              <a:ext uri="{FF2B5EF4-FFF2-40B4-BE49-F238E27FC236}">
                <a16:creationId xmlns:a16="http://schemas.microsoft.com/office/drawing/2014/main" id="{A5BED614-41BA-4957-95DB-15EB100A5249}"/>
              </a:ext>
            </a:extLst>
          </p:cNvPr>
          <p:cNvGrpSpPr/>
          <p:nvPr/>
        </p:nvGrpSpPr>
        <p:grpSpPr>
          <a:xfrm>
            <a:off x="4427020" y="1428301"/>
            <a:ext cx="2551644" cy="3075718"/>
            <a:chOff x="161858" y="622727"/>
            <a:chExt cx="2334949" cy="2814516"/>
          </a:xfrm>
        </p:grpSpPr>
        <p:pic>
          <p:nvPicPr>
            <p:cNvPr id="9" name="图片 8" descr="图片包含 图示&#10;&#10;已自动生成说明">
              <a:extLst>
                <a:ext uri="{FF2B5EF4-FFF2-40B4-BE49-F238E27FC236}">
                  <a16:creationId xmlns:a16="http://schemas.microsoft.com/office/drawing/2014/main" id="{74B52D26-2C39-4262-968A-3B6BFDE6E8DD}"/>
                </a:ext>
              </a:extLst>
            </p:cNvPr>
            <p:cNvPicPr>
              <a:picLocks noChangeAspect="1"/>
            </p:cNvPicPr>
            <p:nvPr/>
          </p:nvPicPr>
          <p:blipFill>
            <a:blip r:embed="rId4"/>
            <a:stretch>
              <a:fillRect/>
            </a:stretch>
          </p:blipFill>
          <p:spPr>
            <a:xfrm>
              <a:off x="161858" y="1076948"/>
              <a:ext cx="2334949" cy="2360295"/>
            </a:xfrm>
            <a:prstGeom prst="rect">
              <a:avLst/>
            </a:prstGeom>
          </p:spPr>
        </p:pic>
        <p:sp>
          <p:nvSpPr>
            <p:cNvPr id="11" name="文本框 10">
              <a:extLst>
                <a:ext uri="{FF2B5EF4-FFF2-40B4-BE49-F238E27FC236}">
                  <a16:creationId xmlns:a16="http://schemas.microsoft.com/office/drawing/2014/main" id="{332CD326-00B9-4659-9E5E-C7DEEA17BAC1}"/>
                </a:ext>
              </a:extLst>
            </p:cNvPr>
            <p:cNvSpPr txBox="1"/>
            <p:nvPr/>
          </p:nvSpPr>
          <p:spPr>
            <a:xfrm>
              <a:off x="420373" y="622727"/>
              <a:ext cx="1894022" cy="337967"/>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srgbClr val="00B050"/>
                  </a:solidFill>
                  <a:latin typeface="Arial" panose="020B0604020202020204" pitchFamily="34" charset="0"/>
                  <a:ea typeface="DengXian" panose="02010600030101010101" charset="-122"/>
                  <a:cs typeface="Arial" panose="020B0604020202020204" pitchFamily="34" charset="0"/>
                </a:rPr>
                <a:t>Calibration tubes</a:t>
              </a:r>
              <a:endParaRPr lang="zh-CN" altLang="en-US" b="1" dirty="0">
                <a:latin typeface="Arial" panose="020B0604020202020204" pitchFamily="34" charset="0"/>
                <a:cs typeface="Arial" panose="020B0604020202020204" pitchFamily="34" charset="0"/>
              </a:endParaRPr>
            </a:p>
          </p:txBody>
        </p:sp>
      </p:grpSp>
      <p:sp>
        <p:nvSpPr>
          <p:cNvPr id="12" name="Rectangle 26">
            <a:extLst>
              <a:ext uri="{FF2B5EF4-FFF2-40B4-BE49-F238E27FC236}">
                <a16:creationId xmlns:a16="http://schemas.microsoft.com/office/drawing/2014/main" id="{E3816EBD-63A0-448F-BA1C-1A7A83C57D29}"/>
              </a:ext>
            </a:extLst>
          </p:cNvPr>
          <p:cNvSpPr/>
          <p:nvPr/>
        </p:nvSpPr>
        <p:spPr>
          <a:xfrm>
            <a:off x="994842" y="1038481"/>
            <a:ext cx="2794198" cy="37976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27">
            <a:extLst>
              <a:ext uri="{FF2B5EF4-FFF2-40B4-BE49-F238E27FC236}">
                <a16:creationId xmlns:a16="http://schemas.microsoft.com/office/drawing/2014/main" id="{0CAFCEA3-4C74-454F-80F4-D8E73B04914D}"/>
              </a:ext>
            </a:extLst>
          </p:cNvPr>
          <p:cNvSpPr/>
          <p:nvPr/>
        </p:nvSpPr>
        <p:spPr>
          <a:xfrm>
            <a:off x="4413434" y="1035046"/>
            <a:ext cx="2565230" cy="37976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28">
            <a:extLst>
              <a:ext uri="{FF2B5EF4-FFF2-40B4-BE49-F238E27FC236}">
                <a16:creationId xmlns:a16="http://schemas.microsoft.com/office/drawing/2014/main" id="{2AF66572-9E4A-4F78-BFE0-8DAFB30ED293}"/>
              </a:ext>
            </a:extLst>
          </p:cNvPr>
          <p:cNvSpPr/>
          <p:nvPr/>
        </p:nvSpPr>
        <p:spPr>
          <a:xfrm>
            <a:off x="7549794" y="1035046"/>
            <a:ext cx="3235720" cy="37976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15" name="表格 20">
            <a:extLst>
              <a:ext uri="{FF2B5EF4-FFF2-40B4-BE49-F238E27FC236}">
                <a16:creationId xmlns:a16="http://schemas.microsoft.com/office/drawing/2014/main" id="{F5D0A262-0068-4664-9FA1-3E764B6B7D4E}"/>
              </a:ext>
            </a:extLst>
          </p:cNvPr>
          <p:cNvGraphicFramePr>
            <a:graphicFrameLocks/>
          </p:cNvGraphicFramePr>
          <p:nvPr>
            <p:extLst>
              <p:ext uri="{D42A27DB-BD31-4B8C-83A1-F6EECF244321}">
                <p14:modId xmlns:p14="http://schemas.microsoft.com/office/powerpoint/2010/main" val="2918305162"/>
              </p:ext>
            </p:extLst>
          </p:nvPr>
        </p:nvGraphicFramePr>
        <p:xfrm>
          <a:off x="1506052" y="4953371"/>
          <a:ext cx="8695520" cy="1483360"/>
        </p:xfrm>
        <a:graphic>
          <a:graphicData uri="http://schemas.openxmlformats.org/drawingml/2006/table">
            <a:tbl>
              <a:tblPr firstRow="1" bandRow="1">
                <a:tableStyleId>{6E25E649-3F16-4E02-A733-19D2CDBF48F0}</a:tableStyleId>
              </a:tblPr>
              <a:tblGrid>
                <a:gridCol w="4347760">
                  <a:extLst>
                    <a:ext uri="{9D8B030D-6E8A-4147-A177-3AD203B41FA5}">
                      <a16:colId xmlns:a16="http://schemas.microsoft.com/office/drawing/2014/main" val="20000"/>
                    </a:ext>
                  </a:extLst>
                </a:gridCol>
                <a:gridCol w="4347760">
                  <a:extLst>
                    <a:ext uri="{9D8B030D-6E8A-4147-A177-3AD203B41FA5}">
                      <a16:colId xmlns:a16="http://schemas.microsoft.com/office/drawing/2014/main" val="20001"/>
                    </a:ext>
                  </a:extLst>
                </a:gridCol>
              </a:tblGrid>
              <a:tr h="370840">
                <a:tc>
                  <a:txBody>
                    <a:bodyPr/>
                    <a:lstStyle/>
                    <a:p>
                      <a:pPr algn="ctr"/>
                      <a:r>
                        <a:rPr lang="zh-CN" altLang="en-US" b="1" dirty="0">
                          <a:latin typeface="+mn-lt"/>
                          <a:cs typeface="Arial" panose="020B0604020202020204" pitchFamily="34" charset="0"/>
                        </a:rPr>
                        <a:t>Calibration source</a:t>
                      </a:r>
                    </a:p>
                  </a:txBody>
                  <a:tcPr/>
                </a:tc>
                <a:tc>
                  <a:txBody>
                    <a:bodyPr/>
                    <a:lstStyle/>
                    <a:p>
                      <a:pPr algn="ctr"/>
                      <a:r>
                        <a:rPr lang="zh-CN" altLang="en-US" b="1" dirty="0">
                          <a:latin typeface="+mn-lt"/>
                          <a:cs typeface="Arial" panose="020B0604020202020204" pitchFamily="34" charset="0"/>
                        </a:rPr>
                        <a:t>Position</a:t>
                      </a:r>
                    </a:p>
                  </a:txBody>
                  <a:tcPr/>
                </a:tc>
                <a:extLst>
                  <a:ext uri="{0D108BD9-81ED-4DB2-BD59-A6C34878D82A}">
                    <a16:rowId xmlns:a16="http://schemas.microsoft.com/office/drawing/2014/main" val="10000"/>
                  </a:ext>
                </a:extLst>
              </a:tr>
              <a:tr h="370840">
                <a:tc>
                  <a:txBody>
                    <a:bodyPr/>
                    <a:lstStyle/>
                    <a:p>
                      <a:pPr algn="ctr"/>
                      <a:r>
                        <a:rPr lang="zh-CN" altLang="en-US" b="0" baseline="30000" dirty="0">
                          <a:latin typeface="+mn-lt"/>
                          <a:cs typeface="Arial" panose="020B0604020202020204" pitchFamily="34" charset="0"/>
                        </a:rPr>
                        <a:t>83m</a:t>
                      </a:r>
                      <a:r>
                        <a:rPr lang="zh-CN" altLang="en-US" b="0" dirty="0">
                          <a:latin typeface="+mn-lt"/>
                          <a:cs typeface="Arial" panose="020B0604020202020204" pitchFamily="34" charset="0"/>
                        </a:rPr>
                        <a:t>Kr</a:t>
                      </a:r>
                      <a:r>
                        <a:rPr lang="en-US" altLang="zh-CN" b="0" dirty="0">
                          <a:latin typeface="+mn-lt"/>
                          <a:cs typeface="Arial" panose="020B0604020202020204" pitchFamily="34" charset="0"/>
                        </a:rPr>
                        <a:t>/</a:t>
                      </a:r>
                      <a:r>
                        <a:rPr lang="zh-CN" altLang="en-US" b="0" baseline="30000" dirty="0">
                          <a:latin typeface="+mn-lt"/>
                          <a:cs typeface="Arial" panose="020B0604020202020204" pitchFamily="34" charset="0"/>
                        </a:rPr>
                        <a:t>220</a:t>
                      </a:r>
                      <a:r>
                        <a:rPr lang="zh-CN" altLang="en-US" b="0" dirty="0">
                          <a:latin typeface="+mn-lt"/>
                          <a:cs typeface="Arial" panose="020B0604020202020204" pitchFamily="34" charset="0"/>
                        </a:rPr>
                        <a:t>Rn</a:t>
                      </a:r>
                    </a:p>
                  </a:txBody>
                  <a:tcPr/>
                </a:tc>
                <a:tc>
                  <a:txBody>
                    <a:bodyPr/>
                    <a:lstStyle/>
                    <a:p>
                      <a:pPr algn="ctr"/>
                      <a:r>
                        <a:rPr lang="zh-CN" altLang="en-US" b="0" dirty="0">
                          <a:latin typeface="+mn-lt"/>
                          <a:cs typeface="Arial" panose="020B0604020202020204" pitchFamily="34" charset="0"/>
                        </a:rPr>
                        <a:t>Injected from </a:t>
                      </a:r>
                      <a:r>
                        <a:rPr lang="en-US" altLang="zh-CN" b="0" dirty="0">
                          <a:latin typeface="+mn-lt"/>
                          <a:cs typeface="Arial" panose="020B0604020202020204" pitchFamily="34" charset="0"/>
                        </a:rPr>
                        <a:t>gas panel</a:t>
                      </a:r>
                      <a:endParaRPr lang="zh-CN" altLang="en-US" b="0" dirty="0">
                        <a:latin typeface="+mn-lt"/>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algn="ctr"/>
                      <a:r>
                        <a:rPr lang="zh-CN" altLang="en-US" b="0" baseline="30000" dirty="0">
                          <a:latin typeface="+mn-lt"/>
                          <a:cs typeface="Arial" panose="020B0604020202020204" pitchFamily="34" charset="0"/>
                        </a:rPr>
                        <a:t>241</a:t>
                      </a:r>
                      <a:r>
                        <a:rPr lang="zh-CN" altLang="en-US" b="0" dirty="0">
                          <a:latin typeface="+mn-lt"/>
                          <a:cs typeface="Arial" panose="020B0604020202020204" pitchFamily="34" charset="0"/>
                        </a:rPr>
                        <a:t>Am-Be</a:t>
                      </a:r>
                    </a:p>
                  </a:txBody>
                  <a:tcPr/>
                </a:tc>
                <a:tc>
                  <a:txBody>
                    <a:bodyPr/>
                    <a:lstStyle/>
                    <a:p>
                      <a:pPr algn="ctr"/>
                      <a:r>
                        <a:rPr lang="zh-CN" altLang="en-US" b="0" dirty="0">
                          <a:latin typeface="+mn-lt"/>
                          <a:cs typeface="Arial" panose="020B0604020202020204" pitchFamily="34" charset="0"/>
                        </a:rPr>
                        <a:t>Calibration tubes</a:t>
                      </a:r>
                    </a:p>
                  </a:txBody>
                  <a:tcPr/>
                </a:tc>
                <a:extLst>
                  <a:ext uri="{0D108BD9-81ED-4DB2-BD59-A6C34878D82A}">
                    <a16:rowId xmlns:a16="http://schemas.microsoft.com/office/drawing/2014/main" val="10002"/>
                  </a:ext>
                </a:extLst>
              </a:tr>
              <a:tr h="370840">
                <a:tc>
                  <a:txBody>
                    <a:bodyPr/>
                    <a:lstStyle/>
                    <a:p>
                      <a:pPr lvl="0" algn="ctr">
                        <a:buNone/>
                      </a:pPr>
                      <a:r>
                        <a:rPr lang="zh-CN" sz="1800" b="0" u="none" strike="noStrike" noProof="0" dirty="0">
                          <a:latin typeface="+mn-lt"/>
                          <a:cs typeface="Arial" panose="020B0604020202020204" pitchFamily="34" charset="0"/>
                        </a:rPr>
                        <a:t>D-D neutron</a:t>
                      </a:r>
                      <a:endParaRPr lang="zh-CN" b="0" dirty="0">
                        <a:latin typeface="+mn-lt"/>
                        <a:cs typeface="Arial" panose="020B0604020202020204" pitchFamily="34" charset="0"/>
                      </a:endParaRPr>
                    </a:p>
                  </a:txBody>
                  <a:tcPr/>
                </a:tc>
                <a:tc>
                  <a:txBody>
                    <a:bodyPr/>
                    <a:lstStyle/>
                    <a:p>
                      <a:pPr algn="ctr"/>
                      <a:r>
                        <a:rPr lang="zh-CN" altLang="en-US" b="0" dirty="0">
                          <a:latin typeface="+mn-lt"/>
                          <a:cs typeface="Arial" panose="020B0604020202020204" pitchFamily="34" charset="0"/>
                        </a:rPr>
                        <a:t>Beam pipe</a:t>
                      </a:r>
                    </a:p>
                  </a:txBody>
                  <a:tcPr/>
                </a:tc>
                <a:extLst>
                  <a:ext uri="{0D108BD9-81ED-4DB2-BD59-A6C34878D82A}">
                    <a16:rowId xmlns:a16="http://schemas.microsoft.com/office/drawing/2014/main" val="10003"/>
                  </a:ext>
                </a:extLst>
              </a:tr>
            </a:tbl>
          </a:graphicData>
        </a:graphic>
      </p:graphicFrame>
      <p:grpSp>
        <p:nvGrpSpPr>
          <p:cNvPr id="16" name="组合 15">
            <a:extLst>
              <a:ext uri="{FF2B5EF4-FFF2-40B4-BE49-F238E27FC236}">
                <a16:creationId xmlns:a16="http://schemas.microsoft.com/office/drawing/2014/main" id="{FACF9B26-29EE-46FC-94E0-CF46F332143A}"/>
              </a:ext>
            </a:extLst>
          </p:cNvPr>
          <p:cNvGrpSpPr/>
          <p:nvPr/>
        </p:nvGrpSpPr>
        <p:grpSpPr>
          <a:xfrm>
            <a:off x="7575802" y="1490680"/>
            <a:ext cx="3437687" cy="3013338"/>
            <a:chOff x="2788920" y="1946275"/>
            <a:chExt cx="2955290" cy="2442210"/>
          </a:xfrm>
        </p:grpSpPr>
        <p:pic>
          <p:nvPicPr>
            <p:cNvPr id="17" name="图片 16" descr="ccddbf8dd78c68c441e443785397464">
              <a:extLst>
                <a:ext uri="{FF2B5EF4-FFF2-40B4-BE49-F238E27FC236}">
                  <a16:creationId xmlns:a16="http://schemas.microsoft.com/office/drawing/2014/main" id="{1FDEB881-D1C5-4C57-8FBF-988004196FBE}"/>
                </a:ext>
              </a:extLst>
            </p:cNvPr>
            <p:cNvPicPr>
              <a:picLocks noChangeAspect="1"/>
            </p:cNvPicPr>
            <p:nvPr/>
          </p:nvPicPr>
          <p:blipFill>
            <a:blip r:embed="rId5"/>
            <a:srcRect l="15572" t="962" r="-6506" b="-962"/>
            <a:stretch>
              <a:fillRect/>
            </a:stretch>
          </p:blipFill>
          <p:spPr>
            <a:xfrm>
              <a:off x="2788920" y="1946275"/>
              <a:ext cx="2955290" cy="2442210"/>
            </a:xfrm>
            <a:prstGeom prst="rect">
              <a:avLst/>
            </a:prstGeom>
          </p:spPr>
        </p:pic>
        <p:sp>
          <p:nvSpPr>
            <p:cNvPr id="18" name="文本框 11">
              <a:extLst>
                <a:ext uri="{FF2B5EF4-FFF2-40B4-BE49-F238E27FC236}">
                  <a16:creationId xmlns:a16="http://schemas.microsoft.com/office/drawing/2014/main" id="{16460F59-6E00-4AFB-B7E2-A113F9D9CEFA}"/>
                </a:ext>
              </a:extLst>
            </p:cNvPr>
            <p:cNvSpPr txBox="1"/>
            <p:nvPr/>
          </p:nvSpPr>
          <p:spPr>
            <a:xfrm>
              <a:off x="3825484" y="3012928"/>
              <a:ext cx="1481690" cy="29933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srgbClr val="0000FF"/>
                  </a:solidFill>
                  <a:latin typeface="Arial" panose="020B0604020202020204" pitchFamily="34" charset="0"/>
                  <a:ea typeface="DengXian" panose="02010600030101010101" charset="-122"/>
                  <a:cs typeface="Arial" panose="020B0604020202020204" pitchFamily="34" charset="0"/>
                </a:rPr>
                <a:t>D-D generator</a:t>
              </a:r>
            </a:p>
          </p:txBody>
        </p:sp>
        <p:cxnSp>
          <p:nvCxnSpPr>
            <p:cNvPr id="19" name="直接箭头连接符 18">
              <a:extLst>
                <a:ext uri="{FF2B5EF4-FFF2-40B4-BE49-F238E27FC236}">
                  <a16:creationId xmlns:a16="http://schemas.microsoft.com/office/drawing/2014/main" id="{F2CDF02C-8ED5-4AA3-BBAC-576B7B029B82}"/>
                </a:ext>
              </a:extLst>
            </p:cNvPr>
            <p:cNvCxnSpPr/>
            <p:nvPr/>
          </p:nvCxnSpPr>
          <p:spPr>
            <a:xfrm>
              <a:off x="5106182" y="3350211"/>
              <a:ext cx="191038" cy="239883"/>
            </a:xfrm>
            <a:prstGeom prst="straightConnector1">
              <a:avLst/>
            </a:prstGeom>
            <a:ln w="28575" cmpd="sng">
              <a:solidFill>
                <a:srgbClr val="0000FF"/>
              </a:solidFill>
              <a:prstDash val="soli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77086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fld id="{04E9A4DC-7C28-46D1-B112-3357ECF88159}" type="datetime1">
              <a:rPr lang="zh-CN" altLang="en-US" smtClean="0"/>
              <a:t>2023/8/24</a:t>
            </a:fld>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en-US" altLang="zh-CN" dirty="0"/>
              <a:t>Lomonosov Conference 2023, Moscow</a:t>
            </a:r>
            <a:endParaRPr lang="zh-CN" altLang="en-US" dirty="0"/>
          </a:p>
        </p:txBody>
      </p:sp>
      <p:sp>
        <p:nvSpPr>
          <p:cNvPr id="4" name="灯片编号占位符 3">
            <a:extLst>
              <a:ext uri="{FF2B5EF4-FFF2-40B4-BE49-F238E27FC236}">
                <a16:creationId xmlns:a16="http://schemas.microsoft.com/office/drawing/2014/main" id="{0A37C41A-404A-40B5-BC66-86817B7D18DD}"/>
              </a:ext>
            </a:extLst>
          </p:cNvPr>
          <p:cNvSpPr>
            <a:spLocks noGrp="1"/>
          </p:cNvSpPr>
          <p:nvPr>
            <p:ph type="sldNum" sz="quarter" idx="12"/>
          </p:nvPr>
        </p:nvSpPr>
        <p:spPr/>
        <p:txBody>
          <a:bodyPr/>
          <a:lstStyle/>
          <a:p>
            <a:fld id="{DCB8811A-6C9D-44A2-B549-207BE13A4B02}" type="slidenum">
              <a:rPr lang="zh-CN" altLang="en-US" smtClean="0"/>
              <a:t>13</a:t>
            </a:fld>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Detector Response</a:t>
            </a:r>
            <a:endParaRPr lang="zh-CN" altLang="en-US" dirty="0"/>
          </a:p>
        </p:txBody>
      </p:sp>
      <p:grpSp>
        <p:nvGrpSpPr>
          <p:cNvPr id="6" name="组合 5">
            <a:extLst>
              <a:ext uri="{FF2B5EF4-FFF2-40B4-BE49-F238E27FC236}">
                <a16:creationId xmlns:a16="http://schemas.microsoft.com/office/drawing/2014/main" id="{6677BFC4-45C2-40AA-9649-7189A28A750E}"/>
              </a:ext>
            </a:extLst>
          </p:cNvPr>
          <p:cNvGrpSpPr/>
          <p:nvPr/>
        </p:nvGrpSpPr>
        <p:grpSpPr>
          <a:xfrm>
            <a:off x="554673" y="1223965"/>
            <a:ext cx="5084836" cy="3600000"/>
            <a:chOff x="1659834" y="913246"/>
            <a:chExt cx="5084836" cy="3960000"/>
          </a:xfrm>
        </p:grpSpPr>
        <p:pic>
          <p:nvPicPr>
            <p:cNvPr id="7" name="图片 6">
              <a:extLst>
                <a:ext uri="{FF2B5EF4-FFF2-40B4-BE49-F238E27FC236}">
                  <a16:creationId xmlns:a16="http://schemas.microsoft.com/office/drawing/2014/main" id="{C6542B97-DF12-4223-B7DA-73CDCC01B406}"/>
                </a:ext>
              </a:extLst>
            </p:cNvPr>
            <p:cNvPicPr>
              <a:picLocks noChangeAspect="1"/>
            </p:cNvPicPr>
            <p:nvPr/>
          </p:nvPicPr>
          <p:blipFill>
            <a:blip r:embed="rId3"/>
            <a:stretch>
              <a:fillRect/>
            </a:stretch>
          </p:blipFill>
          <p:spPr>
            <a:xfrm>
              <a:off x="1659834" y="913246"/>
              <a:ext cx="5084836" cy="3960000"/>
            </a:xfrm>
            <a:prstGeom prst="rect">
              <a:avLst/>
            </a:prstGeom>
          </p:spPr>
        </p:pic>
        <p:sp>
          <p:nvSpPr>
            <p:cNvPr id="8" name="文本框 7">
              <a:extLst>
                <a:ext uri="{FF2B5EF4-FFF2-40B4-BE49-F238E27FC236}">
                  <a16:creationId xmlns:a16="http://schemas.microsoft.com/office/drawing/2014/main" id="{A4FB6469-DED8-4C2A-B8EF-04D9765A9320}"/>
                </a:ext>
              </a:extLst>
            </p:cNvPr>
            <p:cNvSpPr txBox="1"/>
            <p:nvPr/>
          </p:nvSpPr>
          <p:spPr>
            <a:xfrm>
              <a:off x="5390038" y="1095728"/>
              <a:ext cx="1149695" cy="707886"/>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baseline="30000" dirty="0">
                  <a:solidFill>
                    <a:srgbClr val="00B0F0"/>
                  </a:solidFill>
                  <a:latin typeface="Arial" panose="020B0604020202020204" pitchFamily="34" charset="0"/>
                  <a:cs typeface="Arial" panose="020B0604020202020204" pitchFamily="34" charset="0"/>
                </a:rPr>
                <a:t>220</a:t>
              </a:r>
              <a:r>
                <a:rPr lang="en-US" altLang="zh-CN" sz="2000" b="1" dirty="0">
                  <a:solidFill>
                    <a:srgbClr val="00B0F0"/>
                  </a:solidFill>
                  <a:latin typeface="Arial" panose="020B0604020202020204" pitchFamily="34" charset="0"/>
                  <a:cs typeface="Arial" panose="020B0604020202020204" pitchFamily="34" charset="0"/>
                </a:rPr>
                <a:t>Rn</a:t>
              </a:r>
            </a:p>
            <a:p>
              <a:pPr marL="285750" indent="-285750">
                <a:buFont typeface="Arial" panose="020B0604020202020204" pitchFamily="34" charset="0"/>
                <a:buChar char="•"/>
              </a:pPr>
              <a:r>
                <a:rPr lang="en-US" altLang="zh-CN" sz="2000" b="1" dirty="0">
                  <a:solidFill>
                    <a:srgbClr val="FF0000"/>
                  </a:solidFill>
                  <a:latin typeface="Arial" panose="020B0604020202020204" pitchFamily="34" charset="0"/>
                  <a:cs typeface="Arial" panose="020B0604020202020204" pitchFamily="34" charset="0"/>
                </a:rPr>
                <a:t>D-D</a:t>
              </a:r>
              <a:endParaRPr lang="zh-CN" altLang="en-US" sz="2000" b="1" dirty="0">
                <a:solidFill>
                  <a:srgbClr val="FF0000"/>
                </a:solidFill>
                <a:latin typeface="Arial" panose="020B0604020202020204" pitchFamily="34" charset="0"/>
                <a:cs typeface="Arial" panose="020B0604020202020204" pitchFamily="34" charset="0"/>
              </a:endParaRPr>
            </a:p>
          </p:txBody>
        </p:sp>
      </p:grpSp>
      <p:pic>
        <p:nvPicPr>
          <p:cNvPr id="9" name="图片 8">
            <a:extLst>
              <a:ext uri="{FF2B5EF4-FFF2-40B4-BE49-F238E27FC236}">
                <a16:creationId xmlns:a16="http://schemas.microsoft.com/office/drawing/2014/main" id="{3D849542-1ECD-47AB-9974-9431A847F0BA}"/>
              </a:ext>
            </a:extLst>
          </p:cNvPr>
          <p:cNvPicPr>
            <a:picLocks noChangeAspect="1"/>
          </p:cNvPicPr>
          <p:nvPr/>
        </p:nvPicPr>
        <p:blipFill>
          <a:blip r:embed="rId4"/>
          <a:stretch>
            <a:fillRect/>
          </a:stretch>
        </p:blipFill>
        <p:spPr>
          <a:xfrm>
            <a:off x="6096000" y="1223965"/>
            <a:ext cx="5248380" cy="3600000"/>
          </a:xfrm>
          <a:prstGeom prst="rect">
            <a:avLst/>
          </a:prstGeom>
        </p:spPr>
      </p:pic>
      <p:sp>
        <p:nvSpPr>
          <p:cNvPr id="11" name="文本框 10">
            <a:extLst>
              <a:ext uri="{FF2B5EF4-FFF2-40B4-BE49-F238E27FC236}">
                <a16:creationId xmlns:a16="http://schemas.microsoft.com/office/drawing/2014/main" id="{075D1F20-9ECC-4E39-A244-36F6A47095B8}"/>
              </a:ext>
            </a:extLst>
          </p:cNvPr>
          <p:cNvSpPr txBox="1"/>
          <p:nvPr/>
        </p:nvSpPr>
        <p:spPr>
          <a:xfrm>
            <a:off x="1096778" y="5203588"/>
            <a:ext cx="9998443" cy="1015663"/>
          </a:xfrm>
          <a:prstGeom prst="rect">
            <a:avLst/>
          </a:prstGeom>
          <a:noFill/>
        </p:spPr>
        <p:txBody>
          <a:bodyPr wrap="none" rtlCol="0">
            <a:spAutoFit/>
          </a:bodyPr>
          <a:lstStyle/>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ER leak ratio (below NR median curve) is 0.43%±0.18%;</a:t>
            </a: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Efficiencies separately determined from ER or NR calibration data are all consistent;</a:t>
            </a:r>
            <a:endParaRPr lang="zh-CN"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5828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fld id="{04E9A4DC-7C28-46D1-B112-3357ECF88159}" type="datetime1">
              <a:rPr lang="zh-CN" altLang="en-US" smtClean="0"/>
              <a:t>2023/8/24</a:t>
            </a:fld>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en-US" altLang="zh-CN" dirty="0"/>
              <a:t>Lomonosov Conference 2023, Moscow</a:t>
            </a:r>
            <a:endParaRPr lang="zh-CN" altLang="en-US" dirty="0"/>
          </a:p>
        </p:txBody>
      </p:sp>
      <p:sp>
        <p:nvSpPr>
          <p:cNvPr id="4" name="灯片编号占位符 3">
            <a:extLst>
              <a:ext uri="{FF2B5EF4-FFF2-40B4-BE49-F238E27FC236}">
                <a16:creationId xmlns:a16="http://schemas.microsoft.com/office/drawing/2014/main" id="{0A37C41A-404A-40B5-BC66-86817B7D18DD}"/>
              </a:ext>
            </a:extLst>
          </p:cNvPr>
          <p:cNvSpPr>
            <a:spLocks noGrp="1"/>
          </p:cNvSpPr>
          <p:nvPr>
            <p:ph type="sldNum" sz="quarter" idx="12"/>
          </p:nvPr>
        </p:nvSpPr>
        <p:spPr/>
        <p:txBody>
          <a:bodyPr/>
          <a:lstStyle/>
          <a:p>
            <a:fld id="{DCB8811A-6C9D-44A2-B549-207BE13A4B02}" type="slidenum">
              <a:rPr lang="zh-CN" altLang="en-US" smtClean="0"/>
              <a:t>14</a:t>
            </a:fld>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PandaX-4T first commissioning Result - WIMPs</a:t>
            </a:r>
            <a:endParaRPr lang="zh-CN" altLang="en-US" dirty="0"/>
          </a:p>
        </p:txBody>
      </p:sp>
      <p:pic>
        <p:nvPicPr>
          <p:cNvPr id="6" name="图片 5">
            <a:extLst>
              <a:ext uri="{FF2B5EF4-FFF2-40B4-BE49-F238E27FC236}">
                <a16:creationId xmlns:a16="http://schemas.microsoft.com/office/drawing/2014/main" id="{A2921B50-DDD2-4A8F-9AC5-ED3A65B24513}"/>
              </a:ext>
            </a:extLst>
          </p:cNvPr>
          <p:cNvPicPr>
            <a:picLocks noChangeAspect="1"/>
          </p:cNvPicPr>
          <p:nvPr/>
        </p:nvPicPr>
        <p:blipFill>
          <a:blip r:embed="rId3"/>
          <a:stretch>
            <a:fillRect/>
          </a:stretch>
        </p:blipFill>
        <p:spPr>
          <a:xfrm>
            <a:off x="769020" y="1060938"/>
            <a:ext cx="4344518" cy="3451603"/>
          </a:xfrm>
          <a:prstGeom prst="rect">
            <a:avLst/>
          </a:prstGeom>
        </p:spPr>
      </p:pic>
      <p:pic>
        <p:nvPicPr>
          <p:cNvPr id="7" name="图片 6">
            <a:extLst>
              <a:ext uri="{FF2B5EF4-FFF2-40B4-BE49-F238E27FC236}">
                <a16:creationId xmlns:a16="http://schemas.microsoft.com/office/drawing/2014/main" id="{EEBCFFE1-453D-4C41-A712-91A72B92857D}"/>
              </a:ext>
            </a:extLst>
          </p:cNvPr>
          <p:cNvPicPr>
            <a:picLocks noChangeAspect="1"/>
          </p:cNvPicPr>
          <p:nvPr/>
        </p:nvPicPr>
        <p:blipFill>
          <a:blip r:embed="rId4"/>
          <a:stretch>
            <a:fillRect/>
          </a:stretch>
        </p:blipFill>
        <p:spPr>
          <a:xfrm>
            <a:off x="6184776" y="1928485"/>
            <a:ext cx="5570855" cy="4185752"/>
          </a:xfrm>
          <a:prstGeom prst="rect">
            <a:avLst/>
          </a:prstGeom>
        </p:spPr>
      </p:pic>
      <p:sp>
        <p:nvSpPr>
          <p:cNvPr id="8" name="文本框 7">
            <a:extLst>
              <a:ext uri="{FF2B5EF4-FFF2-40B4-BE49-F238E27FC236}">
                <a16:creationId xmlns:a16="http://schemas.microsoft.com/office/drawing/2014/main" id="{BB6021D3-F678-4DEA-8C47-DB7394828F21}"/>
              </a:ext>
            </a:extLst>
          </p:cNvPr>
          <p:cNvSpPr txBox="1"/>
          <p:nvPr/>
        </p:nvSpPr>
        <p:spPr>
          <a:xfrm>
            <a:off x="171642" y="4747522"/>
            <a:ext cx="5924358" cy="1631216"/>
          </a:xfrm>
          <a:prstGeom prst="rect">
            <a:avLst/>
          </a:prstGeom>
          <a:noFill/>
        </p:spPr>
        <p:txBody>
          <a:bodyPr wrap="square" rtlCol="0">
            <a:spAutoFit/>
          </a:bodyPr>
          <a:lstStyle/>
          <a:p>
            <a:pPr marL="285750" indent="-285750">
              <a:buFont typeface="Arial" panose="020B0604020202020204" pitchFamily="34" charset="0"/>
              <a:buChar char="•"/>
            </a:pPr>
            <a:r>
              <a:rPr lang="zh-CN" altLang="en-US" sz="2000" dirty="0">
                <a:solidFill>
                  <a:srgbClr val="0000FF"/>
                </a:solidFill>
                <a:latin typeface="Arial" panose="020B0604020202020204" pitchFamily="34" charset="0"/>
                <a:ea typeface="DengXian" panose="02010600030101010101" charset="-122"/>
                <a:cs typeface="Arial" panose="020B0604020202020204" pitchFamily="34" charset="0"/>
              </a:rPr>
              <a:t>1058</a:t>
            </a:r>
            <a:r>
              <a:rPr lang="zh-CN" altLang="en-US" sz="2000" dirty="0">
                <a:latin typeface="Arial" panose="020B0604020202020204" pitchFamily="34" charset="0"/>
                <a:ea typeface="DengXian" panose="02010600030101010101" charset="-122"/>
                <a:cs typeface="Arial" panose="020B0604020202020204" pitchFamily="34" charset="0"/>
              </a:rPr>
              <a:t> candidates </a:t>
            </a:r>
            <a:r>
              <a:rPr lang="en-US" altLang="zh-CN" sz="2000" dirty="0">
                <a:latin typeface="Arial" panose="020B0604020202020204" pitchFamily="34" charset="0"/>
                <a:ea typeface="DengXian" panose="02010600030101010101" charset="-122"/>
                <a:cs typeface="Arial" panose="020B0604020202020204" pitchFamily="34" charset="0"/>
              </a:rPr>
              <a:t>(expected 1054±39), </a:t>
            </a:r>
            <a:r>
              <a:rPr lang="zh-CN" altLang="en-US" sz="2000" dirty="0">
                <a:solidFill>
                  <a:srgbClr val="0000FF"/>
                </a:solidFill>
                <a:latin typeface="Arial" panose="020B0604020202020204" pitchFamily="34" charset="0"/>
                <a:ea typeface="DengXian" panose="02010600030101010101" charset="-122"/>
                <a:cs typeface="Arial" panose="020B0604020202020204" pitchFamily="34" charset="0"/>
              </a:rPr>
              <a:t>6</a:t>
            </a:r>
            <a:r>
              <a:rPr lang="zh-CN" altLang="en-US" sz="2000" dirty="0">
                <a:latin typeface="Arial" panose="020B0604020202020204" pitchFamily="34" charset="0"/>
                <a:ea typeface="DengXian" panose="02010600030101010101" charset="-122"/>
                <a:cs typeface="Arial" panose="020B0604020202020204" pitchFamily="34" charset="0"/>
              </a:rPr>
              <a:t> below NR median </a:t>
            </a:r>
            <a:r>
              <a:rPr lang="en-US" altLang="zh-CN" sz="2000" dirty="0">
                <a:latin typeface="Arial" panose="020B0604020202020204" pitchFamily="34" charset="0"/>
                <a:ea typeface="DengXian" panose="02010600030101010101" charset="-122"/>
                <a:cs typeface="Arial" panose="020B0604020202020204" pitchFamily="34" charset="0"/>
              </a:rPr>
              <a:t>curve</a:t>
            </a:r>
            <a:r>
              <a:rPr lang="zh-CN" altLang="en-US" sz="2000" dirty="0">
                <a:latin typeface="Arial" panose="020B0604020202020204" pitchFamily="34" charset="0"/>
                <a:ea typeface="DengXian" panose="02010600030101010101" charset="-122"/>
                <a:cs typeface="Arial" panose="020B0604020202020204" pitchFamily="34" charset="0"/>
              </a:rPr>
              <a:t> </a:t>
            </a:r>
            <a:r>
              <a:rPr lang="en-US" altLang="zh-CN" sz="2000" dirty="0">
                <a:latin typeface="Arial" panose="020B0604020202020204" pitchFamily="34" charset="0"/>
                <a:ea typeface="DengXian" panose="02010600030101010101" charset="-122"/>
                <a:cs typeface="Arial" panose="020B0604020202020204" pitchFamily="34" charset="0"/>
              </a:rPr>
              <a:t>(expected 9.8±0.6);</a:t>
            </a: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Symbol" panose="05050102010706020507" pitchFamily="18" charset="2"/>
              </a:rPr>
              <a:t>Sensitivity improved from PandaX-II final analysis by</a:t>
            </a:r>
            <a:r>
              <a:rPr lang="zh-CN" altLang="en-US" sz="2000" dirty="0">
                <a:latin typeface="Arial" panose="020B0604020202020204" pitchFamily="34" charset="0"/>
                <a:cs typeface="Arial" panose="020B0604020202020204" pitchFamily="34" charset="0"/>
                <a:sym typeface="Symbol" panose="05050102010706020507" pitchFamily="18" charset="2"/>
              </a:rPr>
              <a:t> </a:t>
            </a:r>
            <a:r>
              <a:rPr lang="en-US" altLang="zh-CN" sz="2000" dirty="0">
                <a:solidFill>
                  <a:srgbClr val="0000FF"/>
                </a:solidFill>
                <a:latin typeface="Arial" panose="020B0604020202020204" pitchFamily="34" charset="0"/>
                <a:cs typeface="Arial" panose="020B0604020202020204" pitchFamily="34" charset="0"/>
                <a:sym typeface="Symbol" panose="05050102010706020507" pitchFamily="18" charset="2"/>
              </a:rPr>
              <a:t>2.9</a:t>
            </a:r>
            <a:r>
              <a:rPr lang="en-US" altLang="zh-CN" sz="2000" dirty="0">
                <a:latin typeface="Arial" panose="020B0604020202020204" pitchFamily="34" charset="0"/>
                <a:cs typeface="Arial" panose="020B0604020202020204" pitchFamily="34" charset="0"/>
                <a:sym typeface="Symbol" panose="05050102010706020507" pitchFamily="18" charset="2"/>
              </a:rPr>
              <a:t> times (30 GeV/c</a:t>
            </a:r>
            <a:r>
              <a:rPr lang="en-US" altLang="zh-CN" sz="2000" baseline="30000" dirty="0">
                <a:latin typeface="Arial" panose="020B0604020202020204" pitchFamily="34" charset="0"/>
                <a:cs typeface="Arial" panose="020B0604020202020204" pitchFamily="34" charset="0"/>
                <a:sym typeface="Symbol" panose="05050102010706020507" pitchFamily="18" charset="2"/>
              </a:rPr>
              <a:t>2</a:t>
            </a:r>
            <a:r>
              <a:rPr lang="en-US" altLang="zh-CN" sz="2000" dirty="0">
                <a:latin typeface="Arial" panose="020B0604020202020204" pitchFamily="34" charset="0"/>
                <a:cs typeface="Arial" panose="020B0604020202020204" pitchFamily="34" charset="0"/>
                <a:sym typeface="Symbol" panose="05050102010706020507" pitchFamily="18" charset="2"/>
              </a:rPr>
              <a:t>);</a:t>
            </a:r>
            <a:endParaRPr lang="en-US" altLang="zh-CN" sz="2000" dirty="0">
              <a:solidFill>
                <a:srgbClr val="0000FF"/>
              </a:solidFill>
              <a:latin typeface="Arial" panose="020B0604020202020204" pitchFamily="34" charset="0"/>
              <a:cs typeface="Arial" panose="020B0604020202020204" pitchFamily="34" charset="0"/>
              <a:sym typeface="Symbol" panose="05050102010706020507" pitchFamily="18" charset="2"/>
            </a:endParaRPr>
          </a:p>
        </p:txBody>
      </p:sp>
      <p:sp>
        <p:nvSpPr>
          <p:cNvPr id="9" name="文本框 8">
            <a:extLst>
              <a:ext uri="{FF2B5EF4-FFF2-40B4-BE49-F238E27FC236}">
                <a16:creationId xmlns:a16="http://schemas.microsoft.com/office/drawing/2014/main" id="{A58619BC-32DC-4121-9A5A-241864EA0DA5}"/>
              </a:ext>
            </a:extLst>
          </p:cNvPr>
          <p:cNvSpPr txBox="1"/>
          <p:nvPr/>
        </p:nvSpPr>
        <p:spPr>
          <a:xfrm>
            <a:off x="5890563" y="1523643"/>
            <a:ext cx="3766621" cy="338554"/>
          </a:xfrm>
          <a:prstGeom prst="rect">
            <a:avLst/>
          </a:prstGeom>
          <a:noFill/>
        </p:spPr>
        <p:txBody>
          <a:bodyPr wrap="square">
            <a:spAutoFit/>
          </a:bodyPr>
          <a:lstStyle>
            <a:defPPr>
              <a:defRPr lang="zh-CN"/>
            </a:defPPr>
            <a:lvl1pPr>
              <a:defRPr sz="1600" b="1">
                <a:solidFill>
                  <a:srgbClr val="FF0000"/>
                </a:solidFill>
                <a:latin typeface="Times New Roman" panose="02020603050405020304" pitchFamily="18" charset="0"/>
                <a:cs typeface="Times New Roman" panose="02020603050405020304" pitchFamily="18" charset="0"/>
              </a:defRPr>
            </a:lvl1pPr>
          </a:lstStyle>
          <a:p>
            <a:r>
              <a:rPr kumimoji="1" lang="en-US" altLang="zh-CN" dirty="0">
                <a:solidFill>
                  <a:srgbClr val="0432FF"/>
                </a:solidFill>
                <a:latin typeface="Arial" panose="020B0604020202020204" pitchFamily="34" charset="0"/>
                <a:cs typeface="Arial" panose="020B0604020202020204" pitchFamily="34" charset="0"/>
              </a:rPr>
              <a:t>Y. Meng et al. PRL 127, 261802 (2021)</a:t>
            </a:r>
          </a:p>
        </p:txBody>
      </p:sp>
      <p:sp>
        <p:nvSpPr>
          <p:cNvPr id="11" name="文本框 10">
            <a:extLst>
              <a:ext uri="{FF2B5EF4-FFF2-40B4-BE49-F238E27FC236}">
                <a16:creationId xmlns:a16="http://schemas.microsoft.com/office/drawing/2014/main" id="{0BC38665-6370-4405-B0C5-273C083AED04}"/>
              </a:ext>
            </a:extLst>
          </p:cNvPr>
          <p:cNvSpPr txBox="1"/>
          <p:nvPr/>
        </p:nvSpPr>
        <p:spPr>
          <a:xfrm>
            <a:off x="3114328" y="1251751"/>
            <a:ext cx="1689886" cy="338554"/>
          </a:xfrm>
          <a:prstGeom prst="rect">
            <a:avLst/>
          </a:prstGeom>
          <a:noFill/>
        </p:spPr>
        <p:txBody>
          <a:bodyPr wrap="none" rtlCol="0">
            <a:spAutoFit/>
          </a:bodyPr>
          <a:lstStyle/>
          <a:p>
            <a:r>
              <a:rPr lang="en-US" altLang="zh-CN" sz="1600" b="1" dirty="0">
                <a:solidFill>
                  <a:srgbClr val="FF0000"/>
                </a:solidFill>
                <a:latin typeface="Arial" panose="020B0604020202020204" pitchFamily="34" charset="0"/>
                <a:cs typeface="Arial" panose="020B0604020202020204" pitchFamily="34" charset="0"/>
              </a:rPr>
              <a:t>0.63 </a:t>
            </a:r>
            <a:r>
              <a:rPr lang="en-US" altLang="zh-CN" sz="1600" b="1" dirty="0" err="1">
                <a:solidFill>
                  <a:srgbClr val="FF0000"/>
                </a:solidFill>
                <a:latin typeface="Arial" panose="020B0604020202020204" pitchFamily="34" charset="0"/>
                <a:cs typeface="Arial" panose="020B0604020202020204" pitchFamily="34" charset="0"/>
              </a:rPr>
              <a:t>tonne·year</a:t>
            </a:r>
            <a:endParaRPr lang="zh-CN" altLang="en-US" sz="1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263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fld id="{04E9A4DC-7C28-46D1-B112-3357ECF88159}" type="datetime1">
              <a:rPr lang="zh-CN" altLang="en-US" smtClean="0"/>
              <a:t>2023/8/24</a:t>
            </a:fld>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en-US" altLang="zh-CN" dirty="0"/>
              <a:t>Lomonosov Conference 2023, Moscow</a:t>
            </a:r>
            <a:endParaRPr lang="zh-CN" altLang="en-US" dirty="0"/>
          </a:p>
        </p:txBody>
      </p:sp>
      <p:sp>
        <p:nvSpPr>
          <p:cNvPr id="4" name="灯片编号占位符 3">
            <a:extLst>
              <a:ext uri="{FF2B5EF4-FFF2-40B4-BE49-F238E27FC236}">
                <a16:creationId xmlns:a16="http://schemas.microsoft.com/office/drawing/2014/main" id="{0A37C41A-404A-40B5-BC66-86817B7D18DD}"/>
              </a:ext>
            </a:extLst>
          </p:cNvPr>
          <p:cNvSpPr>
            <a:spLocks noGrp="1"/>
          </p:cNvSpPr>
          <p:nvPr>
            <p:ph type="sldNum" sz="quarter" idx="12"/>
          </p:nvPr>
        </p:nvSpPr>
        <p:spPr/>
        <p:txBody>
          <a:bodyPr/>
          <a:lstStyle/>
          <a:p>
            <a:fld id="{DCB8811A-6C9D-44A2-B549-207BE13A4B02}" type="slidenum">
              <a:rPr lang="zh-CN" altLang="en-US" smtClean="0"/>
              <a:t>15</a:t>
            </a:fld>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Backgrounds</a:t>
            </a:r>
            <a:endParaRPr lang="zh-CN" altLang="en-US" dirty="0"/>
          </a:p>
        </p:txBody>
      </p:sp>
      <p:sp>
        <p:nvSpPr>
          <p:cNvPr id="6" name="文本框 5">
            <a:extLst>
              <a:ext uri="{FF2B5EF4-FFF2-40B4-BE49-F238E27FC236}">
                <a16:creationId xmlns:a16="http://schemas.microsoft.com/office/drawing/2014/main" id="{84228499-1D4E-40ED-AA26-C4993635D320}"/>
              </a:ext>
            </a:extLst>
          </p:cNvPr>
          <p:cNvSpPr txBox="1"/>
          <p:nvPr/>
        </p:nvSpPr>
        <p:spPr>
          <a:xfrm>
            <a:off x="749908" y="1358854"/>
            <a:ext cx="31568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zh-CN" altLang="en-US" sz="1600" b="1" dirty="0">
                <a:solidFill>
                  <a:srgbClr val="FF0000"/>
                </a:solidFill>
                <a:latin typeface="Arial" panose="020B0604020202020204" pitchFamily="34" charset="0"/>
                <a:ea typeface="DengXian" panose="02010600030101010101" charset="-122"/>
                <a:cs typeface="Arial" panose="020B0604020202020204" pitchFamily="34" charset="0"/>
              </a:rPr>
              <a:t>Expected below-NR-median events: </a:t>
            </a:r>
            <a:r>
              <a:rPr lang="en-US" altLang="zh-CN" sz="1600" b="1" dirty="0">
                <a:solidFill>
                  <a:srgbClr val="FF0000"/>
                </a:solidFill>
                <a:latin typeface="Arial" panose="020B0604020202020204" pitchFamily="34" charset="0"/>
                <a:ea typeface="DengXian" panose="02010600030101010101" charset="-122"/>
                <a:cs typeface="Arial" panose="020B0604020202020204" pitchFamily="34" charset="0"/>
              </a:rPr>
              <a:t>9.8</a:t>
            </a:r>
            <a:r>
              <a:rPr lang="zh-CN" altLang="en-US" sz="1600" b="1" dirty="0">
                <a:solidFill>
                  <a:srgbClr val="FF0000"/>
                </a:solidFill>
                <a:latin typeface="Arial" panose="020B0604020202020204" pitchFamily="34" charset="0"/>
                <a:ea typeface="DengXian" panose="02010600030101010101" charset="-122"/>
                <a:cs typeface="Arial" panose="020B0604020202020204" pitchFamily="34" charset="0"/>
              </a:rPr>
              <a:t> (</a:t>
            </a:r>
            <a:r>
              <a:rPr lang="en-US" altLang="zh-CN" sz="1600" b="1" dirty="0">
                <a:solidFill>
                  <a:srgbClr val="FF0000"/>
                </a:solidFill>
                <a:latin typeface="Arial" panose="020B0604020202020204" pitchFamily="34" charset="0"/>
                <a:ea typeface="DengXian" panose="02010600030101010101" charset="-122"/>
                <a:cs typeface="Arial" panose="020B0604020202020204" pitchFamily="34" charset="0"/>
              </a:rPr>
              <a:t>0.6</a:t>
            </a:r>
            <a:r>
              <a:rPr lang="zh-CN" altLang="en-US" sz="1600" b="1" dirty="0">
                <a:solidFill>
                  <a:srgbClr val="FF0000"/>
                </a:solidFill>
                <a:latin typeface="Arial" panose="020B0604020202020204" pitchFamily="34" charset="0"/>
                <a:ea typeface="DengXian" panose="02010600030101010101" charset="-122"/>
                <a:cs typeface="Arial" panose="020B0604020202020204" pitchFamily="34" charset="0"/>
              </a:rPr>
              <a:t>) evts</a:t>
            </a:r>
          </a:p>
        </p:txBody>
      </p:sp>
      <p:pic>
        <p:nvPicPr>
          <p:cNvPr id="7" name="图片 10" descr="文本&#10;&#10;已自动生成说明">
            <a:extLst>
              <a:ext uri="{FF2B5EF4-FFF2-40B4-BE49-F238E27FC236}">
                <a16:creationId xmlns:a16="http://schemas.microsoft.com/office/drawing/2014/main" id="{19348984-9860-4963-87CB-40334ED03591}"/>
              </a:ext>
            </a:extLst>
          </p:cNvPr>
          <p:cNvPicPr>
            <a:picLocks noChangeAspect="1"/>
          </p:cNvPicPr>
          <p:nvPr/>
        </p:nvPicPr>
        <p:blipFill>
          <a:blip r:embed="rId3"/>
          <a:stretch>
            <a:fillRect/>
          </a:stretch>
        </p:blipFill>
        <p:spPr>
          <a:xfrm>
            <a:off x="4383493" y="3274811"/>
            <a:ext cx="2231572" cy="1641676"/>
          </a:xfrm>
          <a:prstGeom prst="rect">
            <a:avLst/>
          </a:prstGeom>
        </p:spPr>
      </p:pic>
      <p:pic>
        <p:nvPicPr>
          <p:cNvPr id="8" name="图片 7">
            <a:extLst>
              <a:ext uri="{FF2B5EF4-FFF2-40B4-BE49-F238E27FC236}">
                <a16:creationId xmlns:a16="http://schemas.microsoft.com/office/drawing/2014/main" id="{D4048CBC-FE09-4F80-A347-8652F1A80B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902" y="2172868"/>
            <a:ext cx="3794868" cy="3845563"/>
          </a:xfrm>
          <a:prstGeom prst="rect">
            <a:avLst/>
          </a:prstGeom>
        </p:spPr>
      </p:pic>
      <p:sp>
        <p:nvSpPr>
          <p:cNvPr id="9" name="文本框 8">
            <a:extLst>
              <a:ext uri="{FF2B5EF4-FFF2-40B4-BE49-F238E27FC236}">
                <a16:creationId xmlns:a16="http://schemas.microsoft.com/office/drawing/2014/main" id="{C55C89F1-520C-445B-9A67-554ADC845588}"/>
              </a:ext>
            </a:extLst>
          </p:cNvPr>
          <p:cNvSpPr txBox="1"/>
          <p:nvPr/>
        </p:nvSpPr>
        <p:spPr>
          <a:xfrm>
            <a:off x="6772788" y="2959620"/>
            <a:ext cx="5333719" cy="1631216"/>
          </a:xfrm>
          <a:prstGeom prst="rect">
            <a:avLst/>
          </a:prstGeom>
          <a:noFill/>
        </p:spPr>
        <p:txBody>
          <a:bodyPr wrap="square" rtlCol="0">
            <a:spAutoFit/>
          </a:bodyPr>
          <a:lstStyle/>
          <a:p>
            <a:pPr marL="285750" indent="-285750">
              <a:buFont typeface="Arial" panose="020B0604020202020204" pitchFamily="34" charset="0"/>
              <a:buChar char="•"/>
            </a:pPr>
            <a:r>
              <a:rPr lang="zh-CN" altLang="en-US" sz="2000" dirty="0">
                <a:latin typeface="Arial" panose="020B0604020202020204" pitchFamily="34" charset="0"/>
                <a:ea typeface="DengXian" panose="02010600030101010101" charset="-122"/>
                <a:cs typeface="Arial" panose="020B0604020202020204" pitchFamily="34" charset="0"/>
              </a:rPr>
              <a:t>ER (Rn+Kr+Material</a:t>
            </a:r>
            <a:r>
              <a:rPr lang="en-US" altLang="zh-CN" sz="2000" dirty="0">
                <a:latin typeface="Arial" panose="020B0604020202020204" pitchFamily="34" charset="0"/>
                <a:ea typeface="DengXian" panose="02010600030101010101" charset="-122"/>
                <a:cs typeface="Arial" panose="020B0604020202020204" pitchFamily="34" charset="0"/>
              </a:rPr>
              <a:t>+Tritium</a:t>
            </a:r>
            <a:r>
              <a:rPr lang="zh-CN" altLang="en-US" sz="2000" dirty="0">
                <a:latin typeface="Arial" panose="020B0604020202020204" pitchFamily="34" charset="0"/>
                <a:ea typeface="DengXian" panose="02010600030101010101" charset="-122"/>
                <a:cs typeface="Arial" panose="020B0604020202020204" pitchFamily="34" charset="0"/>
              </a:rPr>
              <a:t>) </a:t>
            </a:r>
            <a:r>
              <a:rPr lang="en-US" altLang="zh-CN" sz="2000" dirty="0">
                <a:latin typeface="Arial" panose="020B0604020202020204" pitchFamily="34" charset="0"/>
                <a:ea typeface="DengXian" panose="02010600030101010101" charset="-122"/>
                <a:cs typeface="Arial" panose="020B0604020202020204" pitchFamily="34" charset="0"/>
              </a:rPr>
              <a:t>background</a:t>
            </a:r>
            <a:r>
              <a:rPr lang="zh-CN" altLang="en-US" sz="2000" dirty="0">
                <a:latin typeface="Arial" panose="020B0604020202020204" pitchFamily="34" charset="0"/>
                <a:ea typeface="DengXian" panose="02010600030101010101" charset="-122"/>
                <a:cs typeface="Arial" panose="020B0604020202020204" pitchFamily="34" charset="0"/>
              </a:rPr>
              <a:t> </a:t>
            </a:r>
            <a:r>
              <a:rPr lang="en-US" altLang="zh-CN" sz="2000" dirty="0">
                <a:latin typeface="Arial" panose="020B0604020202020204" pitchFamily="34" charset="0"/>
                <a:ea typeface="DengXian" panose="02010600030101010101" charset="-122"/>
                <a:cs typeface="Arial" panose="020B0604020202020204" pitchFamily="34" charset="0"/>
              </a:rPr>
              <a:t>dominated in the selection region</a:t>
            </a:r>
            <a:r>
              <a:rPr lang="en-US" altLang="zh-CN" sz="20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2000" dirty="0">
                <a:latin typeface="Arial" panose="020B0604020202020204" pitchFamily="34" charset="0"/>
                <a:ea typeface="DengXian" panose="02010600030101010101" charset="-122"/>
                <a:cs typeface="Arial" panose="020B0604020202020204" pitchFamily="34" charset="0"/>
              </a:rPr>
              <a:t>Background per unit target is improved from PandaX-II by 4 times (&lt;10</a:t>
            </a:r>
            <a:r>
              <a:rPr lang="zh-CN" altLang="en-US" sz="2000" dirty="0">
                <a:latin typeface="Arial" panose="020B0604020202020204" pitchFamily="34" charset="0"/>
                <a:ea typeface="DengXian" panose="02010600030101010101" charset="-122"/>
                <a:cs typeface="Arial" panose="020B0604020202020204" pitchFamily="34" charset="0"/>
              </a:rPr>
              <a:t> </a:t>
            </a:r>
            <a:r>
              <a:rPr lang="en-US" altLang="zh-CN" sz="2000" dirty="0">
                <a:latin typeface="Arial" panose="020B0604020202020204" pitchFamily="34" charset="0"/>
                <a:ea typeface="DengXian" panose="02010600030101010101" charset="-122"/>
                <a:cs typeface="Arial" panose="020B0604020202020204" pitchFamily="34" charset="0"/>
              </a:rPr>
              <a:t>keV);</a:t>
            </a:r>
          </a:p>
        </p:txBody>
      </p:sp>
    </p:spTree>
    <p:extLst>
      <p:ext uri="{BB962C8B-B14F-4D97-AF65-F5344CB8AC3E}">
        <p14:creationId xmlns:p14="http://schemas.microsoft.com/office/powerpoint/2010/main" val="2357547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B0F6EB8-6E3D-4DB8-ADA5-586A73A63311}"/>
              </a:ext>
            </a:extLst>
          </p:cNvPr>
          <p:cNvSpPr>
            <a:spLocks noGrp="1"/>
          </p:cNvSpPr>
          <p:nvPr>
            <p:ph type="dt" sz="half" idx="10"/>
          </p:nvPr>
        </p:nvSpPr>
        <p:spPr/>
        <p:txBody>
          <a:bodyPr/>
          <a:lstStyle/>
          <a:p>
            <a:fld id="{3EFE5396-490B-4401-A492-D626C6DEB912}" type="datetime1">
              <a:rPr kumimoji="1" lang="zh-CN" altLang="en-US" smtClean="0"/>
              <a:t>2023/8/24</a:t>
            </a:fld>
            <a:endParaRPr kumimoji="1" lang="zh-CN" altLang="en-US"/>
          </a:p>
        </p:txBody>
      </p:sp>
      <p:sp>
        <p:nvSpPr>
          <p:cNvPr id="5" name="灯片编号占位符 4">
            <a:extLst>
              <a:ext uri="{FF2B5EF4-FFF2-40B4-BE49-F238E27FC236}">
                <a16:creationId xmlns:a16="http://schemas.microsoft.com/office/drawing/2014/main" id="{04BD7F5B-76E7-4F53-9DEF-2218B6301944}"/>
              </a:ext>
            </a:extLst>
          </p:cNvPr>
          <p:cNvSpPr>
            <a:spLocks noGrp="1"/>
          </p:cNvSpPr>
          <p:nvPr>
            <p:ph type="sldNum" sz="quarter" idx="12"/>
          </p:nvPr>
        </p:nvSpPr>
        <p:spPr/>
        <p:txBody>
          <a:bodyPr/>
          <a:lstStyle/>
          <a:p>
            <a:fld id="{76D0FD79-E959-254D-87D8-0DB990F23A24}" type="slidenum">
              <a:rPr kumimoji="1" lang="zh-CN" altLang="en-US" smtClean="0"/>
              <a:t>16</a:t>
            </a:fld>
            <a:endParaRPr kumimoji="1" lang="zh-CN" altLang="en-US"/>
          </a:p>
        </p:txBody>
      </p:sp>
      <p:sp>
        <p:nvSpPr>
          <p:cNvPr id="12" name="标题 1">
            <a:extLst>
              <a:ext uri="{FF2B5EF4-FFF2-40B4-BE49-F238E27FC236}">
                <a16:creationId xmlns:a16="http://schemas.microsoft.com/office/drawing/2014/main" id="{1D024595-A44B-4793-88B9-113676E6F7B5}"/>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err="1"/>
              <a:t>PandaX</a:t>
            </a:r>
            <a:r>
              <a:rPr lang="en-US" altLang="zh-CN" dirty="0"/>
              <a:t>: Multi-physics Goals</a:t>
            </a:r>
            <a:endParaRPr lang="zh-CN" altLang="en-US" dirty="0"/>
          </a:p>
        </p:txBody>
      </p:sp>
      <p:sp>
        <p:nvSpPr>
          <p:cNvPr id="13" name="页脚占位符 2">
            <a:extLst>
              <a:ext uri="{FF2B5EF4-FFF2-40B4-BE49-F238E27FC236}">
                <a16:creationId xmlns:a16="http://schemas.microsoft.com/office/drawing/2014/main" id="{3918659C-EBD1-4A90-BD61-F0F18D4F480E}"/>
              </a:ext>
            </a:extLst>
          </p:cNvPr>
          <p:cNvSpPr>
            <a:spLocks noGrp="1"/>
          </p:cNvSpPr>
          <p:nvPr>
            <p:ph type="ftr" sz="quarter" idx="11"/>
          </p:nvPr>
        </p:nvSpPr>
        <p:spPr>
          <a:xfrm>
            <a:off x="4038600" y="6356350"/>
            <a:ext cx="4114800" cy="365125"/>
          </a:xfrm>
        </p:spPr>
        <p:txBody>
          <a:bodyPr/>
          <a:lstStyle/>
          <a:p>
            <a:r>
              <a:rPr lang="en-US" altLang="zh-CN" dirty="0"/>
              <a:t>Lomonosov Conference 2023, Moscow</a:t>
            </a:r>
            <a:endParaRPr lang="zh-CN" altLang="en-US" dirty="0"/>
          </a:p>
        </p:txBody>
      </p:sp>
      <p:grpSp>
        <p:nvGrpSpPr>
          <p:cNvPr id="7" name="组合 6">
            <a:extLst>
              <a:ext uri="{FF2B5EF4-FFF2-40B4-BE49-F238E27FC236}">
                <a16:creationId xmlns:a16="http://schemas.microsoft.com/office/drawing/2014/main" id="{2419CB84-F330-485A-BE73-57883CE5A6FC}"/>
              </a:ext>
            </a:extLst>
          </p:cNvPr>
          <p:cNvGrpSpPr/>
          <p:nvPr/>
        </p:nvGrpSpPr>
        <p:grpSpPr>
          <a:xfrm>
            <a:off x="2248141" y="965529"/>
            <a:ext cx="7695717" cy="5390821"/>
            <a:chOff x="0" y="1054803"/>
            <a:chExt cx="7707465" cy="5483005"/>
          </a:xfrm>
        </p:grpSpPr>
        <p:pic>
          <p:nvPicPr>
            <p:cNvPr id="8" name="Picture 2" descr="https://docimg9.docs.qq.com/image/JV2Eavi98NiTNvVlXhZFVQ?w=2429&amp;h=1822&amp;_type=jpeg">
              <a:extLst>
                <a:ext uri="{FF2B5EF4-FFF2-40B4-BE49-F238E27FC236}">
                  <a16:creationId xmlns:a16="http://schemas.microsoft.com/office/drawing/2014/main" id="{095AA04C-98D8-4D56-BA2A-A244F0DA111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7774" r="25"/>
            <a:stretch/>
          </p:blipFill>
          <p:spPr bwMode="auto">
            <a:xfrm>
              <a:off x="0" y="1054803"/>
              <a:ext cx="7707465" cy="5483005"/>
            </a:xfrm>
            <a:prstGeom prst="rect">
              <a:avLst/>
            </a:prstGeom>
            <a:solidFill>
              <a:schemeClr val="tx1">
                <a:lumMod val="85000"/>
                <a:lumOff val="15000"/>
              </a:schemeClr>
            </a:solidFill>
          </p:spPr>
        </p:pic>
        <p:pic>
          <p:nvPicPr>
            <p:cNvPr id="9" name="图片 8">
              <a:extLst>
                <a:ext uri="{FF2B5EF4-FFF2-40B4-BE49-F238E27FC236}">
                  <a16:creationId xmlns:a16="http://schemas.microsoft.com/office/drawing/2014/main" id="{626C6998-A2BA-4625-B54E-C26D28BEFC29}"/>
                </a:ext>
              </a:extLst>
            </p:cNvPr>
            <p:cNvPicPr>
              <a:picLocks noChangeAspect="1"/>
            </p:cNvPicPr>
            <p:nvPr/>
          </p:nvPicPr>
          <p:blipFill>
            <a:blip r:embed="rId4"/>
            <a:stretch>
              <a:fillRect/>
            </a:stretch>
          </p:blipFill>
          <p:spPr>
            <a:xfrm>
              <a:off x="4147373" y="3442814"/>
              <a:ext cx="2917896" cy="3094994"/>
            </a:xfrm>
            <a:prstGeom prst="rect">
              <a:avLst/>
            </a:prstGeom>
          </p:spPr>
        </p:pic>
        <p:sp>
          <p:nvSpPr>
            <p:cNvPr id="10" name="矩形 9">
              <a:extLst>
                <a:ext uri="{FF2B5EF4-FFF2-40B4-BE49-F238E27FC236}">
                  <a16:creationId xmlns:a16="http://schemas.microsoft.com/office/drawing/2014/main" id="{87B02F1C-BA72-4191-B14B-585903C8630B}"/>
                </a:ext>
              </a:extLst>
            </p:cNvPr>
            <p:cNvSpPr/>
            <p:nvPr/>
          </p:nvSpPr>
          <p:spPr>
            <a:xfrm>
              <a:off x="0" y="3037987"/>
              <a:ext cx="2247900" cy="796048"/>
            </a:xfrm>
            <a:prstGeom prst="rect">
              <a:avLst/>
            </a:prstGeom>
            <a:solidFill>
              <a:srgbClr val="232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b="1" dirty="0">
                  <a:solidFill>
                    <a:schemeClr val="bg1"/>
                  </a:solidFill>
                  <a:latin typeface="Arial" panose="020B0604020202020204" pitchFamily="34" charset="0"/>
                  <a:cs typeface="Arial" panose="020B0604020202020204" pitchFamily="34" charset="0"/>
                </a:rPr>
                <a:t>Majorana neutrino</a:t>
              </a:r>
            </a:p>
            <a:p>
              <a:pPr algn="ctr"/>
              <a:r>
                <a:rPr kumimoji="1" lang="en-US" altLang="zh-CN" b="1" dirty="0">
                  <a:solidFill>
                    <a:schemeClr val="bg1"/>
                  </a:solidFill>
                  <a:latin typeface="Arial" panose="020B0604020202020204" pitchFamily="34" charset="0"/>
                  <a:cs typeface="Arial" panose="020B0604020202020204" pitchFamily="34" charset="0"/>
                </a:rPr>
                <a:t>&gt; 2 MeV</a:t>
              </a:r>
              <a:endParaRPr kumimoji="1" lang="zh-CN" altLang="en-US" b="1" dirty="0">
                <a:solidFill>
                  <a:schemeClr val="bg1"/>
                </a:solidFill>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B32CD603-34E8-4981-83AA-950A95B4254D}"/>
                </a:ext>
              </a:extLst>
            </p:cNvPr>
            <p:cNvSpPr/>
            <p:nvPr/>
          </p:nvSpPr>
          <p:spPr>
            <a:xfrm>
              <a:off x="2448703" y="1120200"/>
              <a:ext cx="2247900" cy="796048"/>
            </a:xfrm>
            <a:prstGeom prst="rect">
              <a:avLst/>
            </a:prstGeom>
            <a:solidFill>
              <a:srgbClr val="232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b="1" dirty="0">
                  <a:solidFill>
                    <a:schemeClr val="bg1"/>
                  </a:solidFill>
                  <a:latin typeface="Arial" panose="020B0604020202020204" pitchFamily="34" charset="0"/>
                  <a:cs typeface="Arial" panose="020B0604020202020204" pitchFamily="34" charset="0"/>
                </a:rPr>
                <a:t>Dark Matter</a:t>
              </a:r>
            </a:p>
            <a:p>
              <a:pPr algn="ctr"/>
              <a:r>
                <a:rPr kumimoji="1" lang="en-US" altLang="zh-CN" b="1" dirty="0">
                  <a:solidFill>
                    <a:schemeClr val="bg1"/>
                  </a:solidFill>
                  <a:latin typeface="Arial" panose="020B0604020202020204" pitchFamily="34" charset="0"/>
                  <a:cs typeface="Arial" panose="020B0604020202020204" pitchFamily="34" charset="0"/>
                </a:rPr>
                <a:t>1 keV – 10 keV</a:t>
              </a:r>
              <a:endParaRPr kumimoji="1" lang="zh-CN" altLang="en-US" b="1" dirty="0">
                <a:solidFill>
                  <a:schemeClr val="bg1"/>
                </a:solidFill>
                <a:latin typeface="Arial" panose="020B0604020202020204" pitchFamily="34" charset="0"/>
                <a:cs typeface="Arial" panose="020B0604020202020204" pitchFamily="34" charset="0"/>
              </a:endParaRPr>
            </a:p>
          </p:txBody>
        </p:sp>
        <p:sp>
          <p:nvSpPr>
            <p:cNvPr id="14" name="矩形 13">
              <a:extLst>
                <a:ext uri="{FF2B5EF4-FFF2-40B4-BE49-F238E27FC236}">
                  <a16:creationId xmlns:a16="http://schemas.microsoft.com/office/drawing/2014/main" id="{2A6352DF-C324-4529-AF4C-6EBB07B30AD3}"/>
                </a:ext>
              </a:extLst>
            </p:cNvPr>
            <p:cNvSpPr/>
            <p:nvPr/>
          </p:nvSpPr>
          <p:spPr>
            <a:xfrm>
              <a:off x="0" y="5910911"/>
              <a:ext cx="4057096" cy="626897"/>
            </a:xfrm>
            <a:prstGeom prst="rect">
              <a:avLst/>
            </a:prstGeom>
            <a:solidFill>
              <a:srgbClr val="232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b="1" dirty="0">
                  <a:solidFill>
                    <a:schemeClr val="bg1"/>
                  </a:solidFill>
                  <a:latin typeface="Arial" panose="020B0604020202020204" pitchFamily="34" charset="0"/>
                  <a:cs typeface="Arial" panose="020B0604020202020204" pitchFamily="34" charset="0"/>
                </a:rPr>
                <a:t>Astrophysics neutrino &lt; 300 keV</a:t>
              </a:r>
              <a:endParaRPr kumimoji="1" lang="zh-CN" altLang="en-US" b="1" dirty="0">
                <a:solidFill>
                  <a:schemeClr val="bg1"/>
                </a:solidFill>
                <a:latin typeface="Arial" panose="020B0604020202020204" pitchFamily="34" charset="0"/>
                <a:cs typeface="Arial" panose="020B0604020202020204" pitchFamily="34" charset="0"/>
              </a:endParaRPr>
            </a:p>
          </p:txBody>
        </p:sp>
        <p:pic>
          <p:nvPicPr>
            <p:cNvPr id="15" name="图片 14">
              <a:extLst>
                <a:ext uri="{FF2B5EF4-FFF2-40B4-BE49-F238E27FC236}">
                  <a16:creationId xmlns:a16="http://schemas.microsoft.com/office/drawing/2014/main" id="{3E0E5F42-F8ED-47B3-B44F-795EE20F2F02}"/>
                </a:ext>
              </a:extLst>
            </p:cNvPr>
            <p:cNvPicPr>
              <a:picLocks noChangeAspect="1"/>
            </p:cNvPicPr>
            <p:nvPr/>
          </p:nvPicPr>
          <p:blipFill>
            <a:blip r:embed="rId5"/>
            <a:srcRect/>
            <a:stretch/>
          </p:blipFill>
          <p:spPr>
            <a:xfrm>
              <a:off x="2358769" y="1981645"/>
              <a:ext cx="1537481" cy="1611875"/>
            </a:xfrm>
            <a:prstGeom prst="rect">
              <a:avLst/>
            </a:prstGeom>
            <a:solidFill>
              <a:schemeClr val="bg2">
                <a:lumMod val="10000"/>
              </a:schemeClr>
            </a:solidFill>
          </p:spPr>
        </p:pic>
      </p:grpSp>
    </p:spTree>
    <p:extLst>
      <p:ext uri="{BB962C8B-B14F-4D97-AF65-F5344CB8AC3E}">
        <p14:creationId xmlns:p14="http://schemas.microsoft.com/office/powerpoint/2010/main" val="1216945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58D5FF71-7CF6-45F4-ACC3-85379B1C9D59}"/>
              </a:ext>
            </a:extLst>
          </p:cNvPr>
          <p:cNvSpPr txBox="1"/>
          <p:nvPr/>
        </p:nvSpPr>
        <p:spPr>
          <a:xfrm>
            <a:off x="0" y="887510"/>
            <a:ext cx="4114800" cy="369332"/>
          </a:xfrm>
          <a:prstGeom prst="rect">
            <a:avLst/>
          </a:prstGeom>
          <a:noFill/>
        </p:spPr>
        <p:txBody>
          <a:bodyPr wrap="square">
            <a:spAutoFit/>
          </a:bodyPr>
          <a:lstStyle/>
          <a:p>
            <a:r>
              <a:rPr kumimoji="1" lang="en-US" altLang="zh-CN" sz="1800" b="1" dirty="0">
                <a:solidFill>
                  <a:srgbClr val="0432FF"/>
                </a:solidFill>
                <a:latin typeface="Arial" panose="020B0604020202020204" pitchFamily="34" charset="0"/>
                <a:cs typeface="Arial" panose="020B0604020202020204" pitchFamily="34" charset="0"/>
              </a:rPr>
              <a:t>Research Vol 2022, 9798721 (2022)</a:t>
            </a:r>
            <a:endParaRPr kumimoji="1" lang="zh-CN" altLang="en-US" sz="1800" b="1" dirty="0">
              <a:solidFill>
                <a:srgbClr val="0432FF"/>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标题 1">
                <a:extLst>
                  <a:ext uri="{FF2B5EF4-FFF2-40B4-BE49-F238E27FC236}">
                    <a16:creationId xmlns:a16="http://schemas.microsoft.com/office/drawing/2014/main" id="{CBB57586-E69A-4CA3-9769-2C2C1F04CFC7}"/>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baseline="30000" dirty="0"/>
                  <a:t>136</a:t>
                </a:r>
                <a:r>
                  <a:rPr lang="en-US" altLang="zh-CN" dirty="0"/>
                  <a:t>Xe 2</a:t>
                </a:r>
                <a14:m>
                  <m:oMath xmlns:m="http://schemas.openxmlformats.org/officeDocument/2006/math">
                    <m:r>
                      <a:rPr lang="zh-CN" altLang="en-US" i="1">
                        <a:latin typeface="Cambria Math" panose="02040503050406030204" pitchFamily="18" charset="0"/>
                        <a:ea typeface="Cambria Math" panose="02040503050406030204" pitchFamily="18" charset="0"/>
                      </a:rPr>
                      <m:t>𝜐</m:t>
                    </m:r>
                  </m:oMath>
                </a14:m>
                <a:r>
                  <a:rPr lang="en-US" altLang="zh-CN" dirty="0"/>
                  <a:t>DBD Half-life Measurement</a:t>
                </a:r>
                <a:endParaRPr lang="zh-CN" altLang="en-US" dirty="0"/>
              </a:p>
            </p:txBody>
          </p:sp>
        </mc:Choice>
        <mc:Fallback xmlns="">
          <p:sp>
            <p:nvSpPr>
              <p:cNvPr id="14" name="标题 1">
                <a:extLst>
                  <a:ext uri="{FF2B5EF4-FFF2-40B4-BE49-F238E27FC236}">
                    <a16:creationId xmlns:a16="http://schemas.microsoft.com/office/drawing/2014/main" id="{CBB57586-E69A-4CA3-9769-2C2C1F04CFC7}"/>
                  </a:ext>
                </a:extLst>
              </p:cNvPr>
              <p:cNvSpPr txBox="1">
                <a:spLocks noRot="1" noChangeAspect="1" noMove="1" noResize="1" noEditPoints="1" noAdjustHandles="1" noChangeArrowheads="1" noChangeShapeType="1" noTextEdit="1"/>
              </p:cNvSpPr>
              <p:nvPr/>
            </p:nvSpPr>
            <p:spPr>
              <a:xfrm>
                <a:off x="0" y="0"/>
                <a:ext cx="12192000" cy="914400"/>
              </a:xfrm>
              <a:prstGeom prst="rect">
                <a:avLst/>
              </a:prstGeom>
              <a:blipFill>
                <a:blip r:embed="rId7"/>
                <a:stretch>
                  <a:fillRect t="-971"/>
                </a:stretch>
              </a:blipFill>
              <a:effectLst>
                <a:outerShdw blurRad="50800" dist="76200" dir="5400000" algn="t" rotWithShape="0">
                  <a:prstClr val="black">
                    <a:alpha val="40000"/>
                  </a:prstClr>
                </a:outerShdw>
                <a:reflection endPos="0" dir="5400000" sy="-100000" algn="bl" rotWithShape="0"/>
              </a:effectLst>
            </p:spPr>
            <p:txBody>
              <a:bodyPr/>
              <a:lstStyle/>
              <a:p>
                <a:r>
                  <a:rPr lang="en-US">
                    <a:noFill/>
                  </a:rPr>
                  <a:t> </a:t>
                </a:r>
              </a:p>
            </p:txBody>
          </p:sp>
        </mc:Fallback>
      </mc:AlternateContent>
      <p:sp>
        <p:nvSpPr>
          <p:cNvPr id="25" name="日期占位符 3">
            <a:extLst>
              <a:ext uri="{FF2B5EF4-FFF2-40B4-BE49-F238E27FC236}">
                <a16:creationId xmlns:a16="http://schemas.microsoft.com/office/drawing/2014/main" id="{33A3D218-BDA8-42E4-A244-E970570259AC}"/>
              </a:ext>
            </a:extLst>
          </p:cNvPr>
          <p:cNvSpPr>
            <a:spLocks noGrp="1"/>
          </p:cNvSpPr>
          <p:nvPr>
            <p:ph type="dt" sz="half" idx="10"/>
          </p:nvPr>
        </p:nvSpPr>
        <p:spPr>
          <a:xfrm>
            <a:off x="838200" y="6356350"/>
            <a:ext cx="2743200" cy="365125"/>
          </a:xfrm>
        </p:spPr>
        <p:txBody>
          <a:bodyPr/>
          <a:lstStyle/>
          <a:p>
            <a:fld id="{3EFE5396-490B-4401-A492-D626C6DEB912}" type="datetime1">
              <a:rPr kumimoji="1" lang="zh-CN" altLang="en-US" smtClean="0"/>
              <a:t>2023/8/24</a:t>
            </a:fld>
            <a:endParaRPr kumimoji="1" lang="zh-CN" altLang="en-US"/>
          </a:p>
        </p:txBody>
      </p:sp>
      <p:sp>
        <p:nvSpPr>
          <p:cNvPr id="26" name="灯片编号占位符 4">
            <a:extLst>
              <a:ext uri="{FF2B5EF4-FFF2-40B4-BE49-F238E27FC236}">
                <a16:creationId xmlns:a16="http://schemas.microsoft.com/office/drawing/2014/main" id="{C3E2B848-389F-40E7-8528-22FF8D488B2D}"/>
              </a:ext>
            </a:extLst>
          </p:cNvPr>
          <p:cNvSpPr>
            <a:spLocks noGrp="1"/>
          </p:cNvSpPr>
          <p:nvPr>
            <p:ph type="sldNum" sz="quarter" idx="12"/>
          </p:nvPr>
        </p:nvSpPr>
        <p:spPr>
          <a:xfrm>
            <a:off x="8610600" y="6356350"/>
            <a:ext cx="2743200" cy="365125"/>
          </a:xfrm>
        </p:spPr>
        <p:txBody>
          <a:bodyPr/>
          <a:lstStyle/>
          <a:p>
            <a:fld id="{76D0FD79-E959-254D-87D8-0DB990F23A24}" type="slidenum">
              <a:rPr kumimoji="1" lang="zh-CN" altLang="en-US" smtClean="0"/>
              <a:t>17</a:t>
            </a:fld>
            <a:endParaRPr kumimoji="1" lang="zh-CN" altLang="en-US"/>
          </a:p>
        </p:txBody>
      </p:sp>
      <p:sp>
        <p:nvSpPr>
          <p:cNvPr id="27" name="页脚占位符 2">
            <a:extLst>
              <a:ext uri="{FF2B5EF4-FFF2-40B4-BE49-F238E27FC236}">
                <a16:creationId xmlns:a16="http://schemas.microsoft.com/office/drawing/2014/main" id="{2FD52DB6-CB77-460B-A7FD-3C1C6D80BFC5}"/>
              </a:ext>
            </a:extLst>
          </p:cNvPr>
          <p:cNvSpPr>
            <a:spLocks noGrp="1"/>
          </p:cNvSpPr>
          <p:nvPr>
            <p:ph type="ftr" sz="quarter" idx="11"/>
          </p:nvPr>
        </p:nvSpPr>
        <p:spPr>
          <a:xfrm>
            <a:off x="4038600" y="6356350"/>
            <a:ext cx="4114800" cy="365125"/>
          </a:xfrm>
        </p:spPr>
        <p:txBody>
          <a:bodyPr/>
          <a:lstStyle/>
          <a:p>
            <a:r>
              <a:rPr lang="en-US" altLang="zh-CN" dirty="0"/>
              <a:t>Lomonosov Conference 2023, Moscow</a:t>
            </a:r>
            <a:endParaRPr lang="zh-CN" altLang="en-US" dirty="0"/>
          </a:p>
        </p:txBody>
      </p:sp>
      <p:pic>
        <p:nvPicPr>
          <p:cNvPr id="5" name="Picture 4">
            <a:extLst>
              <a:ext uri="{FF2B5EF4-FFF2-40B4-BE49-F238E27FC236}">
                <a16:creationId xmlns:a16="http://schemas.microsoft.com/office/drawing/2014/main" id="{EB7982CA-FAD5-EFBC-0BE8-016C66C5BA44}"/>
              </a:ext>
            </a:extLst>
          </p:cNvPr>
          <p:cNvPicPr>
            <a:picLocks noChangeAspect="1"/>
          </p:cNvPicPr>
          <p:nvPr/>
        </p:nvPicPr>
        <p:blipFill>
          <a:blip r:embed="rId8"/>
          <a:stretch>
            <a:fillRect/>
          </a:stretch>
        </p:blipFill>
        <p:spPr>
          <a:xfrm>
            <a:off x="133349" y="1297125"/>
            <a:ext cx="5005209" cy="4856539"/>
          </a:xfrm>
          <a:prstGeom prst="rect">
            <a:avLst/>
          </a:prstGeom>
        </p:spPr>
      </p:pic>
      <p:pic>
        <p:nvPicPr>
          <p:cNvPr id="16" name="Picture 15">
            <a:extLst>
              <a:ext uri="{FF2B5EF4-FFF2-40B4-BE49-F238E27FC236}">
                <a16:creationId xmlns:a16="http://schemas.microsoft.com/office/drawing/2014/main" id="{ABE81E7C-CE45-A6CF-5E18-27ECB41F5BE8}"/>
              </a:ext>
            </a:extLst>
          </p:cNvPr>
          <p:cNvPicPr>
            <a:picLocks noChangeAspect="1"/>
          </p:cNvPicPr>
          <p:nvPr/>
        </p:nvPicPr>
        <p:blipFill>
          <a:blip r:embed="rId9"/>
          <a:stretch>
            <a:fillRect/>
          </a:stretch>
        </p:blipFill>
        <p:spPr>
          <a:xfrm>
            <a:off x="6096000" y="1117086"/>
            <a:ext cx="5478677" cy="4960119"/>
          </a:xfrm>
          <a:prstGeom prst="rect">
            <a:avLst/>
          </a:prstGeom>
        </p:spPr>
      </p:pic>
    </p:spTree>
    <p:extLst>
      <p:ext uri="{BB962C8B-B14F-4D97-AF65-F5344CB8AC3E}">
        <p14:creationId xmlns:p14="http://schemas.microsoft.com/office/powerpoint/2010/main" val="3134350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BE0118C1-640D-4D90-B011-5214A4941D2F}"/>
              </a:ext>
            </a:extLst>
          </p:cNvPr>
          <p:cNvPicPr>
            <a:picLocks noChangeAspect="1"/>
          </p:cNvPicPr>
          <p:nvPr/>
        </p:nvPicPr>
        <p:blipFill>
          <a:blip r:embed="rId3"/>
          <a:stretch>
            <a:fillRect/>
          </a:stretch>
        </p:blipFill>
        <p:spPr>
          <a:xfrm>
            <a:off x="431544" y="1287386"/>
            <a:ext cx="4525447" cy="2773662"/>
          </a:xfrm>
          <a:prstGeom prst="rect">
            <a:avLst/>
          </a:prstGeom>
        </p:spPr>
      </p:pic>
      <p:pic>
        <p:nvPicPr>
          <p:cNvPr id="7" name="内容占位符 6">
            <a:extLst>
              <a:ext uri="{FF2B5EF4-FFF2-40B4-BE49-F238E27FC236}">
                <a16:creationId xmlns:a16="http://schemas.microsoft.com/office/drawing/2014/main" id="{2CB06F6F-A2B2-4273-9BA7-C3B876FC0A1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5474" y="3793151"/>
            <a:ext cx="4525447" cy="2775165"/>
          </a:xfrm>
        </p:spPr>
      </p:pic>
      <mc:AlternateContent xmlns:mc="http://schemas.openxmlformats.org/markup-compatibility/2006">
        <mc:Choice xmlns:a14="http://schemas.microsoft.com/office/drawing/2010/main" Requires="a14">
          <p:sp>
            <p:nvSpPr>
              <p:cNvPr id="11" name="文本框 10">
                <a:extLst>
                  <a:ext uri="{FF2B5EF4-FFF2-40B4-BE49-F238E27FC236}">
                    <a16:creationId xmlns:a16="http://schemas.microsoft.com/office/drawing/2014/main" id="{F04F98D5-8B42-452F-AD31-274D7EFCA13F}"/>
                  </a:ext>
                </a:extLst>
              </p:cNvPr>
              <p:cNvSpPr txBox="1"/>
              <p:nvPr/>
            </p:nvSpPr>
            <p:spPr>
              <a:xfrm>
                <a:off x="5083628" y="1020951"/>
                <a:ext cx="7053944" cy="2353721"/>
              </a:xfrm>
              <a:prstGeom prst="rect">
                <a:avLst/>
              </a:prstGeom>
              <a:noFill/>
            </p:spPr>
            <p:txBody>
              <a:bodyPr wrap="square">
                <a:spAutoFit/>
              </a:bodyPr>
              <a:lstStyle/>
              <a:p>
                <a:pPr marL="285750" indent="-285750">
                  <a:lnSpc>
                    <a:spcPct val="150000"/>
                  </a:lnSpc>
                  <a:buFont typeface="Arial" panose="020B0604020202020204" pitchFamily="34" charset="0"/>
                  <a:buChar char="•"/>
                </a:pPr>
                <a:r>
                  <a:rPr kumimoji="1" lang="en-US" altLang="zh-CN" sz="2000" dirty="0"/>
                  <a:t>PandaX-4T: </a:t>
                </a:r>
                <a:r>
                  <a:rPr kumimoji="1" lang="en-US" altLang="zh-CN" sz="2000" baseline="30000" dirty="0"/>
                  <a:t>136</a:t>
                </a:r>
                <a:r>
                  <a:rPr kumimoji="1" lang="en-US" altLang="zh-CN" sz="2000" dirty="0"/>
                  <a:t>Xe/Xe 8.86%, 59.6kg in FV, up to 2.8MeV</a:t>
                </a:r>
              </a:p>
              <a:p>
                <a:pPr marL="285750" indent="-285750">
                  <a:lnSpc>
                    <a:spcPct val="150000"/>
                  </a:lnSpc>
                  <a:buFont typeface="Arial" panose="020B0604020202020204" pitchFamily="34" charset="0"/>
                  <a:buChar char="•"/>
                </a:pPr>
                <a:r>
                  <a:rPr kumimoji="1" lang="en-US" altLang="zh-CN" sz="2000" dirty="0"/>
                  <a:t>First natural xenon 2ebb measurement w/ a DM detector, </a:t>
                </a:r>
                <a:r>
                  <a:rPr kumimoji="1" lang="en-US" altLang="zh-CN" sz="2000" dirty="0">
                    <a:ea typeface="黑体" panose="02010609060101010101" pitchFamily="49" charset="-122"/>
                  </a:rPr>
                  <a:t>17,468+/-257 events</a:t>
                </a:r>
                <a:r>
                  <a:rPr kumimoji="1" lang="en-US" altLang="zh-CN" sz="2000" dirty="0"/>
                  <a:t> </a:t>
                </a:r>
                <a:r>
                  <a:rPr kumimoji="1" lang="en-US" altLang="zh-CN" sz="2000" dirty="0">
                    <a:sym typeface="Wingdings" pitchFamily="2" charset="2"/>
                  </a:rPr>
                  <a:t> </a:t>
                </a:r>
                <a:r>
                  <a:rPr kumimoji="1" lang="en-US" altLang="zh-CN" sz="2000" dirty="0"/>
                  <a:t>2.27 </a:t>
                </a:r>
                <a14:m>
                  <m:oMath xmlns:m="http://schemas.openxmlformats.org/officeDocument/2006/math">
                    <m:r>
                      <a:rPr kumimoji="1" lang="en-US" altLang="zh-CN" sz="2000" b="0" i="1" smtClean="0">
                        <a:latin typeface="Cambria Math" panose="02040503050406030204" pitchFamily="18" charset="0"/>
                        <a:ea typeface="Cambria Math" panose="02040503050406030204" pitchFamily="18" charset="0"/>
                      </a:rPr>
                      <m:t>±</m:t>
                    </m:r>
                  </m:oMath>
                </a14:m>
                <a:r>
                  <a:rPr kumimoji="1" lang="en-US" altLang="zh-CN" sz="2000" dirty="0"/>
                  <a:t> 0.03 (stat) </a:t>
                </a:r>
                <a14:m>
                  <m:oMath xmlns:m="http://schemas.openxmlformats.org/officeDocument/2006/math">
                    <m:r>
                      <a:rPr kumimoji="1" lang="en-US" altLang="zh-CN" sz="2000" b="0" i="1" smtClean="0">
                        <a:latin typeface="Cambria Math" panose="02040503050406030204" pitchFamily="18" charset="0"/>
                        <a:ea typeface="Cambria Math" panose="02040503050406030204" pitchFamily="18" charset="0"/>
                      </a:rPr>
                      <m:t>±</m:t>
                    </m:r>
                  </m:oMath>
                </a14:m>
                <a:r>
                  <a:rPr kumimoji="1" lang="en-US" altLang="zh-CN" sz="2000" dirty="0"/>
                  <a:t> 0.10 (syst) x 10</a:t>
                </a:r>
                <a:r>
                  <a:rPr kumimoji="1" lang="en-US" altLang="zh-CN" sz="2000" baseline="30000" dirty="0"/>
                  <a:t>21</a:t>
                </a:r>
                <a:r>
                  <a:rPr kumimoji="1" lang="en-US" altLang="zh-CN" sz="2000" dirty="0"/>
                  <a:t> years</a:t>
                </a:r>
              </a:p>
              <a:p>
                <a:pPr marL="342900" indent="-342900">
                  <a:lnSpc>
                    <a:spcPct val="150000"/>
                  </a:lnSpc>
                  <a:buFont typeface="Wingdings" pitchFamily="2" charset="2"/>
                  <a:buChar char="v"/>
                </a:pPr>
                <a:r>
                  <a:rPr kumimoji="1" lang="en-US" altLang="zh-CN" sz="2000" dirty="0"/>
                  <a:t>Consistent with </a:t>
                </a:r>
                <a:r>
                  <a:rPr kumimoji="1" lang="en-US" altLang="zh-CN" sz="2000" baseline="30000" dirty="0"/>
                  <a:t>136</a:t>
                </a:r>
                <a:r>
                  <a:rPr kumimoji="1" lang="en-US" altLang="zh-CN" sz="2000" dirty="0"/>
                  <a:t>Xe-enrich</a:t>
                </a:r>
                <a:r>
                  <a:rPr kumimoji="1" lang="zh-CN" altLang="en-US" sz="2000" dirty="0"/>
                  <a:t> </a:t>
                </a:r>
                <a:r>
                  <a:rPr kumimoji="1" lang="en-US" altLang="zh-CN" sz="2000" dirty="0"/>
                  <a:t>experiments.</a:t>
                </a:r>
                <a:endParaRPr kumimoji="1" lang="zh-CN" altLang="en-US" sz="2000" dirty="0"/>
              </a:p>
            </p:txBody>
          </p:sp>
        </mc:Choice>
        <mc:Fallback>
          <p:sp>
            <p:nvSpPr>
              <p:cNvPr id="11" name="文本框 10">
                <a:extLst>
                  <a:ext uri="{FF2B5EF4-FFF2-40B4-BE49-F238E27FC236}">
                    <a16:creationId xmlns:a16="http://schemas.microsoft.com/office/drawing/2014/main" id="{F04F98D5-8B42-452F-AD31-274D7EFCA13F}"/>
                  </a:ext>
                </a:extLst>
              </p:cNvPr>
              <p:cNvSpPr txBox="1">
                <a:spLocks noRot="1" noChangeAspect="1" noMove="1" noResize="1" noEditPoints="1" noAdjustHandles="1" noChangeArrowheads="1" noChangeShapeType="1" noTextEdit="1"/>
              </p:cNvSpPr>
              <p:nvPr/>
            </p:nvSpPr>
            <p:spPr>
              <a:xfrm>
                <a:off x="5083628" y="1020951"/>
                <a:ext cx="7053944" cy="2353721"/>
              </a:xfrm>
              <a:prstGeom prst="rect">
                <a:avLst/>
              </a:prstGeom>
              <a:blipFill>
                <a:blip r:embed="rId5"/>
                <a:stretch>
                  <a:fillRect l="-719" b="-3763"/>
                </a:stretch>
              </a:blipFill>
            </p:spPr>
            <p:txBody>
              <a:bodyPr/>
              <a:lstStyle/>
              <a:p>
                <a:r>
                  <a:rPr lang="en-US">
                    <a:noFill/>
                  </a:rPr>
                  <a:t> </a:t>
                </a:r>
              </a:p>
            </p:txBody>
          </p:sp>
        </mc:Fallback>
      </mc:AlternateContent>
      <p:pic>
        <p:nvPicPr>
          <p:cNvPr id="13" name="图片 12">
            <a:extLst>
              <a:ext uri="{FF2B5EF4-FFF2-40B4-BE49-F238E27FC236}">
                <a16:creationId xmlns:a16="http://schemas.microsoft.com/office/drawing/2014/main" id="{38D132BB-C47B-4FCE-8E44-82AD65964B8C}"/>
              </a:ext>
            </a:extLst>
          </p:cNvPr>
          <p:cNvPicPr>
            <a:picLocks noChangeAspect="1"/>
          </p:cNvPicPr>
          <p:nvPr/>
        </p:nvPicPr>
        <p:blipFill>
          <a:blip r:embed="rId6"/>
          <a:stretch>
            <a:fillRect/>
          </a:stretch>
        </p:blipFill>
        <p:spPr>
          <a:xfrm>
            <a:off x="5882284" y="3391782"/>
            <a:ext cx="5979306" cy="3329693"/>
          </a:xfrm>
          <a:prstGeom prst="rect">
            <a:avLst/>
          </a:prstGeom>
        </p:spPr>
      </p:pic>
      <p:sp>
        <p:nvSpPr>
          <p:cNvPr id="15" name="文本框 14">
            <a:extLst>
              <a:ext uri="{FF2B5EF4-FFF2-40B4-BE49-F238E27FC236}">
                <a16:creationId xmlns:a16="http://schemas.microsoft.com/office/drawing/2014/main" id="{58D5FF71-7CF6-45F4-ACC3-85379B1C9D59}"/>
              </a:ext>
            </a:extLst>
          </p:cNvPr>
          <p:cNvSpPr txBox="1"/>
          <p:nvPr/>
        </p:nvSpPr>
        <p:spPr>
          <a:xfrm>
            <a:off x="205588" y="923349"/>
            <a:ext cx="4114800" cy="369332"/>
          </a:xfrm>
          <a:prstGeom prst="rect">
            <a:avLst/>
          </a:prstGeom>
          <a:noFill/>
        </p:spPr>
        <p:txBody>
          <a:bodyPr wrap="square">
            <a:spAutoFit/>
          </a:bodyPr>
          <a:lstStyle/>
          <a:p>
            <a:r>
              <a:rPr kumimoji="1" lang="en-US" altLang="zh-CN" sz="1800" b="1" dirty="0">
                <a:solidFill>
                  <a:srgbClr val="0432FF"/>
                </a:solidFill>
                <a:latin typeface="Arial" panose="020B0604020202020204" pitchFamily="34" charset="0"/>
                <a:cs typeface="Arial" panose="020B0604020202020204" pitchFamily="34" charset="0"/>
              </a:rPr>
              <a:t>Research Vol 2022, 9798721 (2022)</a:t>
            </a:r>
            <a:endParaRPr kumimoji="1" lang="zh-CN" altLang="en-US" sz="1800" b="1" dirty="0">
              <a:solidFill>
                <a:srgbClr val="0432FF"/>
              </a:solidFill>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5FBF956B-96F0-4D54-9F2B-859BA448DD71}"/>
              </a:ext>
            </a:extLst>
          </p:cNvPr>
          <p:cNvSpPr txBox="1"/>
          <p:nvPr/>
        </p:nvSpPr>
        <p:spPr>
          <a:xfrm>
            <a:off x="2112217" y="1713449"/>
            <a:ext cx="776238" cy="307777"/>
          </a:xfrm>
          <a:prstGeom prst="rect">
            <a:avLst/>
          </a:prstGeom>
          <a:noFill/>
        </p:spPr>
        <p:txBody>
          <a:bodyPr wrap="none" rtlCol="0">
            <a:spAutoFit/>
          </a:bodyPr>
          <a:lstStyle/>
          <a:p>
            <a:r>
              <a:rPr lang="en-US" altLang="zh-CN" sz="1400" dirty="0"/>
              <a:t>Region1</a:t>
            </a:r>
            <a:endParaRPr lang="zh-CN" altLang="en-US" dirty="0"/>
          </a:p>
        </p:txBody>
      </p:sp>
      <p:sp>
        <p:nvSpPr>
          <p:cNvPr id="12" name="文本框 11">
            <a:extLst>
              <a:ext uri="{FF2B5EF4-FFF2-40B4-BE49-F238E27FC236}">
                <a16:creationId xmlns:a16="http://schemas.microsoft.com/office/drawing/2014/main" id="{778192C3-1D68-489D-B432-DF926D76E743}"/>
              </a:ext>
            </a:extLst>
          </p:cNvPr>
          <p:cNvSpPr txBox="1"/>
          <p:nvPr/>
        </p:nvSpPr>
        <p:spPr>
          <a:xfrm>
            <a:off x="2020777" y="4202231"/>
            <a:ext cx="1138517" cy="307777"/>
          </a:xfrm>
          <a:prstGeom prst="rect">
            <a:avLst/>
          </a:prstGeom>
          <a:noFill/>
        </p:spPr>
        <p:txBody>
          <a:bodyPr wrap="none" rtlCol="0">
            <a:spAutoFit/>
          </a:bodyPr>
          <a:lstStyle/>
          <a:p>
            <a:r>
              <a:rPr lang="en-US" altLang="zh-CN" sz="1400" dirty="0"/>
              <a:t>Region2+3+4</a:t>
            </a:r>
            <a:endParaRPr lang="zh-CN" altLang="en-US" sz="1400" dirty="0"/>
          </a:p>
        </p:txBody>
      </p:sp>
      <mc:AlternateContent xmlns:mc="http://schemas.openxmlformats.org/markup-compatibility/2006" xmlns:a14="http://schemas.microsoft.com/office/drawing/2010/main">
        <mc:Choice Requires="a14">
          <p:sp>
            <p:nvSpPr>
              <p:cNvPr id="14" name="标题 1">
                <a:extLst>
                  <a:ext uri="{FF2B5EF4-FFF2-40B4-BE49-F238E27FC236}">
                    <a16:creationId xmlns:a16="http://schemas.microsoft.com/office/drawing/2014/main" id="{CBB57586-E69A-4CA3-9769-2C2C1F04CFC7}"/>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baseline="30000" dirty="0"/>
                  <a:t>136</a:t>
                </a:r>
                <a:r>
                  <a:rPr lang="en-US" altLang="zh-CN" dirty="0"/>
                  <a:t>Xe 2</a:t>
                </a:r>
                <a14:m>
                  <m:oMath xmlns:m="http://schemas.openxmlformats.org/officeDocument/2006/math">
                    <m:r>
                      <a:rPr lang="zh-CN" altLang="en-US" i="1">
                        <a:latin typeface="Cambria Math" panose="02040503050406030204" pitchFamily="18" charset="0"/>
                        <a:ea typeface="Cambria Math" panose="02040503050406030204" pitchFamily="18" charset="0"/>
                      </a:rPr>
                      <m:t>𝜐</m:t>
                    </m:r>
                  </m:oMath>
                </a14:m>
                <a:r>
                  <a:rPr lang="en-US" altLang="zh-CN" dirty="0"/>
                  <a:t>DBD Half-life Measurement</a:t>
                </a:r>
                <a:endParaRPr lang="zh-CN" altLang="en-US" dirty="0"/>
              </a:p>
            </p:txBody>
          </p:sp>
        </mc:Choice>
        <mc:Fallback xmlns="">
          <p:sp>
            <p:nvSpPr>
              <p:cNvPr id="14" name="标题 1">
                <a:extLst>
                  <a:ext uri="{FF2B5EF4-FFF2-40B4-BE49-F238E27FC236}">
                    <a16:creationId xmlns:a16="http://schemas.microsoft.com/office/drawing/2014/main" id="{CBB57586-E69A-4CA3-9769-2C2C1F04CFC7}"/>
                  </a:ext>
                </a:extLst>
              </p:cNvPr>
              <p:cNvSpPr txBox="1">
                <a:spLocks noRot="1" noChangeAspect="1" noMove="1" noResize="1" noEditPoints="1" noAdjustHandles="1" noChangeArrowheads="1" noChangeShapeType="1" noTextEdit="1"/>
              </p:cNvSpPr>
              <p:nvPr/>
            </p:nvSpPr>
            <p:spPr>
              <a:xfrm>
                <a:off x="0" y="0"/>
                <a:ext cx="12192000" cy="914400"/>
              </a:xfrm>
              <a:prstGeom prst="rect">
                <a:avLst/>
              </a:prstGeom>
              <a:blipFill>
                <a:blip r:embed="rId7"/>
                <a:stretch>
                  <a:fillRect t="-971"/>
                </a:stretch>
              </a:blipFill>
              <a:effectLst>
                <a:outerShdw blurRad="50800" dist="76200" dir="5400000" algn="t" rotWithShape="0">
                  <a:prstClr val="black">
                    <a:alpha val="40000"/>
                  </a:prstClr>
                </a:outerShdw>
                <a:reflection endPos="0" dir="5400000" sy="-100000" algn="bl" rotWithShape="0"/>
              </a:effectLst>
            </p:spPr>
            <p:txBody>
              <a:bodyPr/>
              <a:lstStyle/>
              <a:p>
                <a:r>
                  <a:rPr lang="en-US">
                    <a:noFill/>
                  </a:rPr>
                  <a:t> </a:t>
                </a:r>
              </a:p>
            </p:txBody>
          </p:sp>
        </mc:Fallback>
      </mc:AlternateContent>
      <p:grpSp>
        <p:nvGrpSpPr>
          <p:cNvPr id="19" name="组合 18">
            <a:extLst>
              <a:ext uri="{FF2B5EF4-FFF2-40B4-BE49-F238E27FC236}">
                <a16:creationId xmlns:a16="http://schemas.microsoft.com/office/drawing/2014/main" id="{065F6803-608C-45B5-8307-AB21BDCE2483}"/>
              </a:ext>
            </a:extLst>
          </p:cNvPr>
          <p:cNvGrpSpPr/>
          <p:nvPr/>
        </p:nvGrpSpPr>
        <p:grpSpPr>
          <a:xfrm>
            <a:off x="3374647" y="3908062"/>
            <a:ext cx="1430552" cy="814581"/>
            <a:chOff x="3494968" y="4141271"/>
            <a:chExt cx="1430552" cy="814581"/>
          </a:xfrm>
        </p:grpSpPr>
        <p:pic>
          <p:nvPicPr>
            <p:cNvPr id="10" name="图片 9">
              <a:extLst>
                <a:ext uri="{FF2B5EF4-FFF2-40B4-BE49-F238E27FC236}">
                  <a16:creationId xmlns:a16="http://schemas.microsoft.com/office/drawing/2014/main" id="{664FBDA8-A108-4A28-A902-D8EA42D16F03}"/>
                </a:ext>
              </a:extLst>
            </p:cNvPr>
            <p:cNvPicPr>
              <a:picLocks noChangeAspect="1"/>
            </p:cNvPicPr>
            <p:nvPr/>
          </p:nvPicPr>
          <p:blipFill rotWithShape="1">
            <a:blip r:embed="rId8"/>
            <a:srcRect l="62314" r="5022"/>
            <a:stretch/>
          </p:blipFill>
          <p:spPr>
            <a:xfrm>
              <a:off x="4125462" y="4141271"/>
              <a:ext cx="800058" cy="814580"/>
            </a:xfrm>
            <a:prstGeom prst="rect">
              <a:avLst/>
            </a:prstGeom>
          </p:spPr>
        </p:pic>
        <p:pic>
          <p:nvPicPr>
            <p:cNvPr id="18" name="图片 17">
              <a:extLst>
                <a:ext uri="{FF2B5EF4-FFF2-40B4-BE49-F238E27FC236}">
                  <a16:creationId xmlns:a16="http://schemas.microsoft.com/office/drawing/2014/main" id="{12F70D24-6F0A-41E4-AC8F-AD9DF51B89B0}"/>
                </a:ext>
              </a:extLst>
            </p:cNvPr>
            <p:cNvPicPr>
              <a:picLocks noChangeAspect="1"/>
            </p:cNvPicPr>
            <p:nvPr/>
          </p:nvPicPr>
          <p:blipFill rotWithShape="1">
            <a:blip r:embed="rId8"/>
            <a:srcRect l="1912" r="67336"/>
            <a:stretch/>
          </p:blipFill>
          <p:spPr>
            <a:xfrm>
              <a:off x="3494968" y="4141272"/>
              <a:ext cx="753220" cy="814580"/>
            </a:xfrm>
            <a:prstGeom prst="rect">
              <a:avLst/>
            </a:prstGeom>
          </p:spPr>
        </p:pic>
      </p:grpSp>
      <p:grpSp>
        <p:nvGrpSpPr>
          <p:cNvPr id="21" name="组合 20">
            <a:extLst>
              <a:ext uri="{FF2B5EF4-FFF2-40B4-BE49-F238E27FC236}">
                <a16:creationId xmlns:a16="http://schemas.microsoft.com/office/drawing/2014/main" id="{FAB102BB-77F2-400D-B5B4-0590574A0F65}"/>
              </a:ext>
            </a:extLst>
          </p:cNvPr>
          <p:cNvGrpSpPr/>
          <p:nvPr/>
        </p:nvGrpSpPr>
        <p:grpSpPr>
          <a:xfrm>
            <a:off x="3289865" y="1422918"/>
            <a:ext cx="1430552" cy="814581"/>
            <a:chOff x="3494968" y="4141271"/>
            <a:chExt cx="1430552" cy="814581"/>
          </a:xfrm>
        </p:grpSpPr>
        <p:pic>
          <p:nvPicPr>
            <p:cNvPr id="22" name="图片 21">
              <a:extLst>
                <a:ext uri="{FF2B5EF4-FFF2-40B4-BE49-F238E27FC236}">
                  <a16:creationId xmlns:a16="http://schemas.microsoft.com/office/drawing/2014/main" id="{41CF0510-9C6F-472C-B777-7C626C8A1603}"/>
                </a:ext>
              </a:extLst>
            </p:cNvPr>
            <p:cNvPicPr>
              <a:picLocks noChangeAspect="1"/>
            </p:cNvPicPr>
            <p:nvPr/>
          </p:nvPicPr>
          <p:blipFill rotWithShape="1">
            <a:blip r:embed="rId8"/>
            <a:srcRect l="62314" r="5022"/>
            <a:stretch/>
          </p:blipFill>
          <p:spPr>
            <a:xfrm>
              <a:off x="4125462" y="4141271"/>
              <a:ext cx="800058" cy="814580"/>
            </a:xfrm>
            <a:prstGeom prst="rect">
              <a:avLst/>
            </a:prstGeom>
          </p:spPr>
        </p:pic>
        <p:pic>
          <p:nvPicPr>
            <p:cNvPr id="23" name="图片 22">
              <a:extLst>
                <a:ext uri="{FF2B5EF4-FFF2-40B4-BE49-F238E27FC236}">
                  <a16:creationId xmlns:a16="http://schemas.microsoft.com/office/drawing/2014/main" id="{98B88CF8-BF04-4E30-A4F7-8EA3F95AB7F3}"/>
                </a:ext>
              </a:extLst>
            </p:cNvPr>
            <p:cNvPicPr>
              <a:picLocks noChangeAspect="1"/>
            </p:cNvPicPr>
            <p:nvPr/>
          </p:nvPicPr>
          <p:blipFill rotWithShape="1">
            <a:blip r:embed="rId8"/>
            <a:srcRect l="1912" r="67336"/>
            <a:stretch/>
          </p:blipFill>
          <p:spPr>
            <a:xfrm>
              <a:off x="3494968" y="4141272"/>
              <a:ext cx="753220" cy="814580"/>
            </a:xfrm>
            <a:prstGeom prst="rect">
              <a:avLst/>
            </a:prstGeom>
          </p:spPr>
        </p:pic>
      </p:grpSp>
      <p:sp>
        <p:nvSpPr>
          <p:cNvPr id="25" name="日期占位符 3">
            <a:extLst>
              <a:ext uri="{FF2B5EF4-FFF2-40B4-BE49-F238E27FC236}">
                <a16:creationId xmlns:a16="http://schemas.microsoft.com/office/drawing/2014/main" id="{33A3D218-BDA8-42E4-A244-E970570259AC}"/>
              </a:ext>
            </a:extLst>
          </p:cNvPr>
          <p:cNvSpPr>
            <a:spLocks noGrp="1"/>
          </p:cNvSpPr>
          <p:nvPr>
            <p:ph type="dt" sz="half" idx="10"/>
          </p:nvPr>
        </p:nvSpPr>
        <p:spPr>
          <a:xfrm>
            <a:off x="838200" y="6356350"/>
            <a:ext cx="2743200" cy="365125"/>
          </a:xfrm>
        </p:spPr>
        <p:txBody>
          <a:bodyPr/>
          <a:lstStyle/>
          <a:p>
            <a:fld id="{3EFE5396-490B-4401-A492-D626C6DEB912}" type="datetime1">
              <a:rPr kumimoji="1" lang="zh-CN" altLang="en-US" smtClean="0"/>
              <a:t>2023/8/24</a:t>
            </a:fld>
            <a:endParaRPr kumimoji="1" lang="zh-CN" altLang="en-US"/>
          </a:p>
        </p:txBody>
      </p:sp>
      <p:sp>
        <p:nvSpPr>
          <p:cNvPr id="26" name="灯片编号占位符 4">
            <a:extLst>
              <a:ext uri="{FF2B5EF4-FFF2-40B4-BE49-F238E27FC236}">
                <a16:creationId xmlns:a16="http://schemas.microsoft.com/office/drawing/2014/main" id="{C3E2B848-389F-40E7-8528-22FF8D488B2D}"/>
              </a:ext>
            </a:extLst>
          </p:cNvPr>
          <p:cNvSpPr>
            <a:spLocks noGrp="1"/>
          </p:cNvSpPr>
          <p:nvPr>
            <p:ph type="sldNum" sz="quarter" idx="12"/>
          </p:nvPr>
        </p:nvSpPr>
        <p:spPr>
          <a:xfrm>
            <a:off x="8610600" y="6356350"/>
            <a:ext cx="2743200" cy="365125"/>
          </a:xfrm>
        </p:spPr>
        <p:txBody>
          <a:bodyPr/>
          <a:lstStyle/>
          <a:p>
            <a:fld id="{76D0FD79-E959-254D-87D8-0DB990F23A24}" type="slidenum">
              <a:rPr kumimoji="1" lang="zh-CN" altLang="en-US" smtClean="0"/>
              <a:t>18</a:t>
            </a:fld>
            <a:endParaRPr kumimoji="1" lang="zh-CN" altLang="en-US"/>
          </a:p>
        </p:txBody>
      </p:sp>
      <p:sp>
        <p:nvSpPr>
          <p:cNvPr id="27" name="页脚占位符 2">
            <a:extLst>
              <a:ext uri="{FF2B5EF4-FFF2-40B4-BE49-F238E27FC236}">
                <a16:creationId xmlns:a16="http://schemas.microsoft.com/office/drawing/2014/main" id="{2FD52DB6-CB77-460B-A7FD-3C1C6D80BFC5}"/>
              </a:ext>
            </a:extLst>
          </p:cNvPr>
          <p:cNvSpPr>
            <a:spLocks noGrp="1"/>
          </p:cNvSpPr>
          <p:nvPr>
            <p:ph type="ftr" sz="quarter" idx="11"/>
          </p:nvPr>
        </p:nvSpPr>
        <p:spPr>
          <a:xfrm>
            <a:off x="4038600" y="6356350"/>
            <a:ext cx="4114800" cy="365125"/>
          </a:xfrm>
        </p:spPr>
        <p:txBody>
          <a:bodyPr/>
          <a:lstStyle/>
          <a:p>
            <a:r>
              <a:rPr lang="en-US" altLang="zh-CN" dirty="0"/>
              <a:t>Lomonosov Conference 2023, Moscow</a:t>
            </a:r>
            <a:endParaRPr lang="zh-CN" altLang="en-US" dirty="0"/>
          </a:p>
        </p:txBody>
      </p:sp>
    </p:spTree>
    <p:extLst>
      <p:ext uri="{BB962C8B-B14F-4D97-AF65-F5344CB8AC3E}">
        <p14:creationId xmlns:p14="http://schemas.microsoft.com/office/powerpoint/2010/main" val="706103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DD1D76F-B956-45DE-ADD4-4F635403D808}"/>
              </a:ext>
            </a:extLst>
          </p:cNvPr>
          <p:cNvSpPr>
            <a:spLocks noGrp="1"/>
          </p:cNvSpPr>
          <p:nvPr>
            <p:ph type="dt" sz="half" idx="10"/>
          </p:nvPr>
        </p:nvSpPr>
        <p:spPr/>
        <p:txBody>
          <a:bodyPr/>
          <a:lstStyle/>
          <a:p>
            <a:fld id="{3EFE5396-490B-4401-A492-D626C6DEB912}" type="datetime1">
              <a:rPr kumimoji="1" lang="zh-CN" altLang="en-US" smtClean="0"/>
              <a:t>2023/8/24</a:t>
            </a:fld>
            <a:endParaRPr kumimoji="1" lang="zh-CN" altLang="en-US"/>
          </a:p>
        </p:txBody>
      </p:sp>
      <p:sp>
        <p:nvSpPr>
          <p:cNvPr id="5" name="灯片编号占位符 4">
            <a:extLst>
              <a:ext uri="{FF2B5EF4-FFF2-40B4-BE49-F238E27FC236}">
                <a16:creationId xmlns:a16="http://schemas.microsoft.com/office/drawing/2014/main" id="{9DB5E844-06D7-4C2E-A68B-634F736219A9}"/>
              </a:ext>
            </a:extLst>
          </p:cNvPr>
          <p:cNvSpPr>
            <a:spLocks noGrp="1"/>
          </p:cNvSpPr>
          <p:nvPr>
            <p:ph type="sldNum" sz="quarter" idx="12"/>
          </p:nvPr>
        </p:nvSpPr>
        <p:spPr/>
        <p:txBody>
          <a:bodyPr/>
          <a:lstStyle/>
          <a:p>
            <a:fld id="{76D0FD79-E959-254D-87D8-0DB990F23A24}" type="slidenum">
              <a:rPr kumimoji="1" lang="zh-CN" altLang="en-US" smtClean="0"/>
              <a:t>19</a:t>
            </a:fld>
            <a:endParaRPr kumimoji="1" lang="zh-CN" altLang="en-US"/>
          </a:p>
        </p:txBody>
      </p:sp>
      <p:sp>
        <p:nvSpPr>
          <p:cNvPr id="6" name="内容占位符 3">
            <a:extLst>
              <a:ext uri="{FF2B5EF4-FFF2-40B4-BE49-F238E27FC236}">
                <a16:creationId xmlns:a16="http://schemas.microsoft.com/office/drawing/2014/main" id="{832D233F-473A-4BF8-AB0B-880827E3E303}"/>
              </a:ext>
            </a:extLst>
          </p:cNvPr>
          <p:cNvSpPr>
            <a:spLocks noGrp="1"/>
          </p:cNvSpPr>
          <p:nvPr>
            <p:ph sz="half" idx="1"/>
          </p:nvPr>
        </p:nvSpPr>
        <p:spPr>
          <a:xfrm>
            <a:off x="350520" y="1416204"/>
            <a:ext cx="7301564" cy="5315643"/>
          </a:xfrm>
        </p:spPr>
        <p:txBody>
          <a:bodyPr/>
          <a:lstStyle/>
          <a:p>
            <a:r>
              <a:rPr lang="en-US" altLang="zh-CN" dirty="0">
                <a:latin typeface="Arial" panose="020B0604020202020204" pitchFamily="34" charset="0"/>
                <a:ea typeface="Helvetica Neue" panose="02000503000000020004" pitchFamily="2" charset="0"/>
                <a:cs typeface="Arial" panose="020B0604020202020204" pitchFamily="34" charset="0"/>
              </a:rPr>
              <a:t>To enhance </a:t>
            </a:r>
            <a:r>
              <a:rPr lang="en-US" altLang="zh-CN" dirty="0"/>
              <a:t>sensitivity on </a:t>
            </a:r>
            <a:r>
              <a:rPr lang="en-US" altLang="zh-CN" baseline="30000" dirty="0">
                <a:solidFill>
                  <a:srgbClr val="002060"/>
                </a:solidFill>
              </a:rPr>
              <a:t>8</a:t>
            </a:r>
            <a:r>
              <a:rPr lang="en-US" altLang="zh-CN" dirty="0">
                <a:solidFill>
                  <a:srgbClr val="002060"/>
                </a:solidFill>
              </a:rPr>
              <a:t>B (like a 6 GeV WIMP)</a:t>
            </a:r>
            <a:r>
              <a:rPr lang="en-US" altLang="zh-CN" dirty="0"/>
              <a:t>, need to lower selection </a:t>
            </a:r>
            <a:r>
              <a:rPr lang="en-US" altLang="zh-CN" dirty="0">
                <a:solidFill>
                  <a:srgbClr val="002060"/>
                </a:solidFill>
              </a:rPr>
              <a:t>threshold (S1↓, S2 ↓)</a:t>
            </a:r>
          </a:p>
          <a:p>
            <a:endParaRPr lang="en-US" altLang="zh-CN" dirty="0">
              <a:solidFill>
                <a:srgbClr val="002060"/>
              </a:solidFill>
            </a:endParaRPr>
          </a:p>
          <a:p>
            <a:r>
              <a:rPr lang="en-US" altLang="zh-CN" dirty="0">
                <a:ea typeface="Helvetica Neue" panose="02000503000000020004" pitchFamily="2" charset="0"/>
              </a:rPr>
              <a:t>Major challenge:  </a:t>
            </a:r>
            <a:r>
              <a:rPr lang="en-US" altLang="zh-CN" dirty="0">
                <a:solidFill>
                  <a:srgbClr val="002060"/>
                </a:solidFill>
                <a:ea typeface="Helvetica Neue" panose="02000503000000020004" pitchFamily="2" charset="0"/>
              </a:rPr>
              <a:t>Accidental background </a:t>
            </a:r>
            <a:r>
              <a:rPr lang="en-US" altLang="zh-CN" dirty="0">
                <a:ea typeface="Helvetica Neue" panose="02000503000000020004" pitchFamily="2" charset="0"/>
              </a:rPr>
              <a:t>(AC, non-physical S1 and S2 randomly paired)</a:t>
            </a:r>
          </a:p>
          <a:p>
            <a:endParaRPr lang="en-US" altLang="zh-CN" dirty="0">
              <a:ea typeface="Helvetica Neue" panose="02000503000000020004" pitchFamily="2" charset="0"/>
            </a:endParaRPr>
          </a:p>
          <a:p>
            <a:r>
              <a:rPr lang="en-US" altLang="zh-CN" dirty="0">
                <a:solidFill>
                  <a:srgbClr val="002060"/>
                </a:solidFill>
              </a:rPr>
              <a:t> Blind analysis</a:t>
            </a:r>
            <a:r>
              <a:rPr lang="en-US" altLang="zh-CN" dirty="0"/>
              <a:t>: 0.48 ton-year data, excluding data with increase of noises rate (micro-discharge)</a:t>
            </a:r>
          </a:p>
          <a:p>
            <a:pPr marL="457200" lvl="1" indent="0">
              <a:buNone/>
            </a:pPr>
            <a:endParaRPr kumimoji="1" lang="zh-CN" altLang="en-US" dirty="0"/>
          </a:p>
        </p:txBody>
      </p:sp>
      <p:pic>
        <p:nvPicPr>
          <p:cNvPr id="7" name="图片 6">
            <a:extLst>
              <a:ext uri="{FF2B5EF4-FFF2-40B4-BE49-F238E27FC236}">
                <a16:creationId xmlns:a16="http://schemas.microsoft.com/office/drawing/2014/main" id="{20DD9A8D-97AE-4B26-9509-6C798FB8D029}"/>
              </a:ext>
            </a:extLst>
          </p:cNvPr>
          <p:cNvPicPr>
            <a:picLocks noChangeAspect="1"/>
          </p:cNvPicPr>
          <p:nvPr/>
        </p:nvPicPr>
        <p:blipFill>
          <a:blip r:embed="rId3"/>
          <a:srcRect/>
          <a:stretch/>
        </p:blipFill>
        <p:spPr>
          <a:xfrm>
            <a:off x="7982093" y="4010168"/>
            <a:ext cx="4154906" cy="2721680"/>
          </a:xfrm>
          <a:prstGeom prst="rect">
            <a:avLst/>
          </a:prstGeom>
        </p:spPr>
      </p:pic>
      <p:sp>
        <p:nvSpPr>
          <p:cNvPr id="3" name="文本框 2">
            <a:extLst>
              <a:ext uri="{FF2B5EF4-FFF2-40B4-BE49-F238E27FC236}">
                <a16:creationId xmlns:a16="http://schemas.microsoft.com/office/drawing/2014/main" id="{930006A6-0931-4B6C-955C-61ABEDF44F6C}"/>
              </a:ext>
            </a:extLst>
          </p:cNvPr>
          <p:cNvSpPr txBox="1"/>
          <p:nvPr/>
        </p:nvSpPr>
        <p:spPr>
          <a:xfrm rot="3530876">
            <a:off x="9948718" y="5582898"/>
            <a:ext cx="914033" cy="430887"/>
          </a:xfrm>
          <a:prstGeom prst="rect">
            <a:avLst/>
          </a:prstGeom>
          <a:noFill/>
        </p:spPr>
        <p:txBody>
          <a:bodyPr wrap="none" rtlCol="0">
            <a:spAutoFit/>
          </a:bodyPr>
          <a:lstStyle/>
          <a:p>
            <a:r>
              <a:rPr lang="en-US" altLang="zh-CN" sz="1100" dirty="0"/>
              <a:t>Similar as </a:t>
            </a:r>
          </a:p>
          <a:p>
            <a:r>
              <a:rPr lang="en-US" altLang="zh-CN" sz="1100" dirty="0"/>
              <a:t>6 GeV WIMP</a:t>
            </a:r>
            <a:endParaRPr lang="zh-CN" altLang="en-US" sz="1100" dirty="0"/>
          </a:p>
        </p:txBody>
      </p:sp>
      <p:pic>
        <p:nvPicPr>
          <p:cNvPr id="9" name="图片 8">
            <a:extLst>
              <a:ext uri="{FF2B5EF4-FFF2-40B4-BE49-F238E27FC236}">
                <a16:creationId xmlns:a16="http://schemas.microsoft.com/office/drawing/2014/main" id="{27DC8DEC-0B03-41B0-9965-8E8E25C5B93F}"/>
              </a:ext>
            </a:extLst>
          </p:cNvPr>
          <p:cNvPicPr>
            <a:picLocks noChangeAspect="1"/>
          </p:cNvPicPr>
          <p:nvPr/>
        </p:nvPicPr>
        <p:blipFill>
          <a:blip r:embed="rId4"/>
          <a:stretch>
            <a:fillRect/>
          </a:stretch>
        </p:blipFill>
        <p:spPr>
          <a:xfrm>
            <a:off x="7919854" y="1015290"/>
            <a:ext cx="3822762" cy="2734531"/>
          </a:xfrm>
          <a:prstGeom prst="rect">
            <a:avLst/>
          </a:prstGeom>
        </p:spPr>
      </p:pic>
      <p:sp>
        <p:nvSpPr>
          <p:cNvPr id="10" name="标题 1">
            <a:extLst>
              <a:ext uri="{FF2B5EF4-FFF2-40B4-BE49-F238E27FC236}">
                <a16:creationId xmlns:a16="http://schemas.microsoft.com/office/drawing/2014/main" id="{CB8F7BC8-86FC-4E59-9DB3-34F2EB23438F}"/>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kumimoji="1" lang="en-US" altLang="zh-CN" dirty="0"/>
              <a:t>PandaX-4T Search for </a:t>
            </a:r>
            <a:r>
              <a:rPr kumimoji="1" lang="en-US" altLang="zh-CN" baseline="30000" dirty="0"/>
              <a:t>8</a:t>
            </a:r>
            <a:r>
              <a:rPr kumimoji="1" lang="en-US" altLang="zh-CN" dirty="0"/>
              <a:t>B </a:t>
            </a:r>
            <a:r>
              <a:rPr kumimoji="1" lang="en-US" altLang="zh-CN" dirty="0" err="1"/>
              <a:t>CEvNS</a:t>
            </a:r>
            <a:endParaRPr lang="zh-CN" altLang="en-US" dirty="0"/>
          </a:p>
        </p:txBody>
      </p:sp>
      <p:sp>
        <p:nvSpPr>
          <p:cNvPr id="11" name="灯片编号占位符 4">
            <a:extLst>
              <a:ext uri="{FF2B5EF4-FFF2-40B4-BE49-F238E27FC236}">
                <a16:creationId xmlns:a16="http://schemas.microsoft.com/office/drawing/2014/main" id="{77EADABA-4F9A-44A3-AAB3-28229E4CA4B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D0FD79-E959-254D-87D8-0DB990F23A24}" type="slidenum">
              <a:rPr kumimoji="1" lang="zh-CN" altLang="en-US" smtClean="0"/>
              <a:pPr/>
              <a:t>19</a:t>
            </a:fld>
            <a:endParaRPr kumimoji="1" lang="zh-CN" altLang="en-US"/>
          </a:p>
        </p:txBody>
      </p:sp>
      <p:sp>
        <p:nvSpPr>
          <p:cNvPr id="12" name="页脚占位符 2">
            <a:extLst>
              <a:ext uri="{FF2B5EF4-FFF2-40B4-BE49-F238E27FC236}">
                <a16:creationId xmlns:a16="http://schemas.microsoft.com/office/drawing/2014/main" id="{96E470E9-C20E-4D71-804D-B36F18EE6348}"/>
              </a:ext>
            </a:extLst>
          </p:cNvPr>
          <p:cNvSpPr>
            <a:spLocks noGrp="1"/>
          </p:cNvSpPr>
          <p:nvPr>
            <p:ph type="ftr" sz="quarter" idx="11"/>
          </p:nvPr>
        </p:nvSpPr>
        <p:spPr>
          <a:xfrm>
            <a:off x="4038600" y="6356350"/>
            <a:ext cx="4114800" cy="365125"/>
          </a:xfrm>
        </p:spPr>
        <p:txBody>
          <a:bodyPr/>
          <a:lstStyle/>
          <a:p>
            <a:r>
              <a:rPr lang="en-US" altLang="zh-CN" dirty="0"/>
              <a:t>Lomonosov Conference 2023, Moscow</a:t>
            </a:r>
            <a:endParaRPr lang="zh-CN" altLang="en-US" dirty="0"/>
          </a:p>
        </p:txBody>
      </p:sp>
    </p:spTree>
    <p:extLst>
      <p:ext uri="{BB962C8B-B14F-4D97-AF65-F5344CB8AC3E}">
        <p14:creationId xmlns:p14="http://schemas.microsoft.com/office/powerpoint/2010/main" val="3181086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徽标, 公司名称&#10;&#10;已自动生成说明"/>
          <p:cNvPicPr>
            <a:picLocks noChangeAspect="1"/>
          </p:cNvPicPr>
          <p:nvPr/>
        </p:nvPicPr>
        <p:blipFill>
          <a:blip r:embed="rId3" cstate="print"/>
          <a:stretch>
            <a:fillRect/>
          </a:stretch>
        </p:blipFill>
        <p:spPr>
          <a:xfrm>
            <a:off x="2912573" y="1032840"/>
            <a:ext cx="8632371" cy="682366"/>
          </a:xfrm>
          <a:prstGeom prst="rect">
            <a:avLst/>
          </a:prstGeom>
        </p:spPr>
      </p:pic>
      <p:pic>
        <p:nvPicPr>
          <p:cNvPr id="4" name="图片 3"/>
          <p:cNvPicPr>
            <a:picLocks noChangeAspect="1"/>
          </p:cNvPicPr>
          <p:nvPr/>
        </p:nvPicPr>
        <p:blipFill>
          <a:blip r:embed="rId4" cstate="hqprint"/>
          <a:stretch>
            <a:fillRect/>
          </a:stretch>
        </p:blipFill>
        <p:spPr>
          <a:xfrm>
            <a:off x="647057" y="1022110"/>
            <a:ext cx="2265516" cy="703827"/>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3A135ACA-40A3-4A6E-9BEF-2F870BAFCA3C}" type="slidenum">
              <a:rPr lang="zh-CN" altLang="en-US" smtClean="0"/>
              <a:t>2</a:t>
            </a:fld>
            <a:endParaRPr lang="zh-CN" altLang="en-US"/>
          </a:p>
        </p:txBody>
      </p:sp>
      <p:sp>
        <p:nvSpPr>
          <p:cNvPr id="8" name="标题 1"/>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b="1" dirty="0" err="1"/>
              <a:t>PandaX</a:t>
            </a:r>
            <a:r>
              <a:rPr lang="en-US" altLang="zh-CN" b="1" dirty="0"/>
              <a:t> Collaboration</a:t>
            </a:r>
            <a:endParaRPr lang="zh-CN" altLang="en-US" dirty="0"/>
          </a:p>
        </p:txBody>
      </p:sp>
      <p:pic>
        <p:nvPicPr>
          <p:cNvPr id="9" name="图片 8">
            <a:extLst>
              <a:ext uri="{FF2B5EF4-FFF2-40B4-BE49-F238E27FC236}">
                <a16:creationId xmlns:a16="http://schemas.microsoft.com/office/drawing/2014/main" id="{71BA83B4-2A47-4A53-A114-DC09734F4E9C}"/>
              </a:ext>
            </a:extLst>
          </p:cNvPr>
          <p:cNvPicPr>
            <a:picLocks noChangeAspect="1"/>
          </p:cNvPicPr>
          <p:nvPr/>
        </p:nvPicPr>
        <p:blipFill rotWithShape="1">
          <a:blip r:embed="rId5"/>
          <a:srcRect b="9527"/>
          <a:stretch/>
        </p:blipFill>
        <p:spPr>
          <a:xfrm>
            <a:off x="2209800" y="1715206"/>
            <a:ext cx="7775368" cy="4689726"/>
          </a:xfrm>
          <a:prstGeom prst="rect">
            <a:avLst/>
          </a:prstGeom>
        </p:spPr>
      </p:pic>
      <p:sp>
        <p:nvSpPr>
          <p:cNvPr id="10" name="日期占位符 1">
            <a:extLst>
              <a:ext uri="{FF2B5EF4-FFF2-40B4-BE49-F238E27FC236}">
                <a16:creationId xmlns:a16="http://schemas.microsoft.com/office/drawing/2014/main" id="{2A56226B-2910-4498-B65C-BE36BEAF2C86}"/>
              </a:ext>
            </a:extLst>
          </p:cNvPr>
          <p:cNvSpPr>
            <a:spLocks noGrp="1"/>
          </p:cNvSpPr>
          <p:nvPr>
            <p:ph type="dt" sz="half" idx="10"/>
          </p:nvPr>
        </p:nvSpPr>
        <p:spPr>
          <a:xfrm>
            <a:off x="838200" y="6356350"/>
            <a:ext cx="2743200" cy="365125"/>
          </a:xfrm>
        </p:spPr>
        <p:txBody>
          <a:bodyPr/>
          <a:lstStyle/>
          <a:p>
            <a:fld id="{04E9A4DC-7C28-46D1-B112-3357ECF88159}" type="datetime1">
              <a:rPr lang="zh-CN" altLang="en-US" smtClean="0"/>
              <a:t>2023/8/24</a:t>
            </a:fld>
            <a:endParaRPr lang="zh-CN" altLang="en-US"/>
          </a:p>
        </p:txBody>
      </p:sp>
      <p:sp>
        <p:nvSpPr>
          <p:cNvPr id="11" name="页脚占位符 2">
            <a:extLst>
              <a:ext uri="{FF2B5EF4-FFF2-40B4-BE49-F238E27FC236}">
                <a16:creationId xmlns:a16="http://schemas.microsoft.com/office/drawing/2014/main" id="{90EF2972-584E-4604-B571-21795C5481BB}"/>
              </a:ext>
            </a:extLst>
          </p:cNvPr>
          <p:cNvSpPr>
            <a:spLocks noGrp="1"/>
          </p:cNvSpPr>
          <p:nvPr>
            <p:ph type="ftr" sz="quarter" idx="11"/>
          </p:nvPr>
        </p:nvSpPr>
        <p:spPr>
          <a:xfrm>
            <a:off x="4038600" y="6356350"/>
            <a:ext cx="4114800" cy="365125"/>
          </a:xfrm>
        </p:spPr>
        <p:txBody>
          <a:bodyPr/>
          <a:lstStyle/>
          <a:p>
            <a:r>
              <a:rPr lang="en-US" altLang="zh-CN" dirty="0"/>
              <a:t>Lomonosov Conference 2023, Moscow</a:t>
            </a:r>
            <a:endParaRPr lang="zh-CN"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fld id="{04E9A4DC-7C28-46D1-B112-3357ECF88159}" type="datetime1">
              <a:rPr lang="zh-CN" altLang="en-US" smtClean="0"/>
              <a:t>2023/8/24</a:t>
            </a:fld>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en-US" altLang="zh-CN" dirty="0"/>
              <a:t>Lomonosov Conference 2023, Moscow</a:t>
            </a:r>
            <a:endParaRPr lang="zh-CN" altLang="en-US" dirty="0"/>
          </a:p>
        </p:txBody>
      </p:sp>
      <p:sp>
        <p:nvSpPr>
          <p:cNvPr id="4" name="灯片编号占位符 3">
            <a:extLst>
              <a:ext uri="{FF2B5EF4-FFF2-40B4-BE49-F238E27FC236}">
                <a16:creationId xmlns:a16="http://schemas.microsoft.com/office/drawing/2014/main" id="{0A37C41A-404A-40B5-BC66-86817B7D18DD}"/>
              </a:ext>
            </a:extLst>
          </p:cNvPr>
          <p:cNvSpPr>
            <a:spLocks noGrp="1"/>
          </p:cNvSpPr>
          <p:nvPr>
            <p:ph type="sldNum" sz="quarter" idx="12"/>
          </p:nvPr>
        </p:nvSpPr>
        <p:spPr/>
        <p:txBody>
          <a:bodyPr/>
          <a:lstStyle/>
          <a:p>
            <a:fld id="{DCB8811A-6C9D-44A2-B549-207BE13A4B02}" type="slidenum">
              <a:rPr lang="zh-CN" altLang="en-US" smtClean="0"/>
              <a:t>20</a:t>
            </a:fld>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kumimoji="1" lang="en-US" altLang="zh-CN" dirty="0"/>
              <a:t>Constraints on </a:t>
            </a:r>
            <a:r>
              <a:rPr kumimoji="1" lang="en-US" altLang="zh-CN" baseline="30000" dirty="0"/>
              <a:t>8</a:t>
            </a:r>
            <a:r>
              <a:rPr kumimoji="1" lang="en-US" altLang="zh-CN" dirty="0"/>
              <a:t>B neutrino</a:t>
            </a:r>
            <a:endParaRPr lang="zh-CN" altLang="en-US" dirty="0"/>
          </a:p>
        </p:txBody>
      </p:sp>
      <p:pic>
        <p:nvPicPr>
          <p:cNvPr id="6" name="图片 5">
            <a:extLst>
              <a:ext uri="{FF2B5EF4-FFF2-40B4-BE49-F238E27FC236}">
                <a16:creationId xmlns:a16="http://schemas.microsoft.com/office/drawing/2014/main" id="{1EB156FF-86C4-48E3-A2E9-9FFBC3B83B3B}"/>
              </a:ext>
            </a:extLst>
          </p:cNvPr>
          <p:cNvPicPr>
            <a:picLocks noChangeAspect="1"/>
          </p:cNvPicPr>
          <p:nvPr/>
        </p:nvPicPr>
        <p:blipFill>
          <a:blip r:embed="rId3"/>
          <a:stretch>
            <a:fillRect/>
          </a:stretch>
        </p:blipFill>
        <p:spPr>
          <a:xfrm>
            <a:off x="617611" y="1746324"/>
            <a:ext cx="5162550" cy="4657725"/>
          </a:xfrm>
          <a:prstGeom prst="rect">
            <a:avLst/>
          </a:prstGeom>
        </p:spPr>
      </p:pic>
      <p:sp>
        <p:nvSpPr>
          <p:cNvPr id="9" name="文本框 8">
            <a:extLst>
              <a:ext uri="{FF2B5EF4-FFF2-40B4-BE49-F238E27FC236}">
                <a16:creationId xmlns:a16="http://schemas.microsoft.com/office/drawing/2014/main" id="{5FA218BE-1B2E-4387-A90A-1EBDB700AF29}"/>
              </a:ext>
            </a:extLst>
          </p:cNvPr>
          <p:cNvSpPr txBox="1"/>
          <p:nvPr/>
        </p:nvSpPr>
        <p:spPr>
          <a:xfrm>
            <a:off x="506698" y="1370446"/>
            <a:ext cx="3902313" cy="338554"/>
          </a:xfrm>
          <a:prstGeom prst="rect">
            <a:avLst/>
          </a:prstGeom>
          <a:noFill/>
        </p:spPr>
        <p:txBody>
          <a:bodyPr wrap="square">
            <a:spAutoFit/>
          </a:bodyPr>
          <a:lstStyle>
            <a:defPPr>
              <a:defRPr lang="zh-CN"/>
            </a:defPPr>
            <a:lvl1pPr>
              <a:defRPr sz="1600" b="1">
                <a:solidFill>
                  <a:srgbClr val="FF0000"/>
                </a:solidFill>
                <a:latin typeface="Times New Roman" panose="02020603050405020304" pitchFamily="18" charset="0"/>
                <a:cs typeface="Times New Roman" panose="02020603050405020304" pitchFamily="18" charset="0"/>
              </a:defRPr>
            </a:lvl1pPr>
          </a:lstStyle>
          <a:p>
            <a:r>
              <a:rPr kumimoji="1" lang="en-US" altLang="zh-CN" dirty="0">
                <a:solidFill>
                  <a:srgbClr val="0432FF"/>
                </a:solidFill>
                <a:latin typeface="Arial" panose="020B0604020202020204" pitchFamily="34" charset="0"/>
                <a:cs typeface="Arial" panose="020B0604020202020204" pitchFamily="34" charset="0"/>
              </a:rPr>
              <a:t>W. Ma et al. PRL</a:t>
            </a:r>
            <a:r>
              <a:rPr lang="en-US" altLang="zh-CN" dirty="0">
                <a:solidFill>
                  <a:schemeClr val="tx1"/>
                </a:solidFill>
              </a:rPr>
              <a:t> </a:t>
            </a:r>
            <a:r>
              <a:rPr kumimoji="1" lang="en-US" altLang="zh-CN" dirty="0">
                <a:solidFill>
                  <a:srgbClr val="0432FF"/>
                </a:solidFill>
                <a:latin typeface="Arial" panose="020B0604020202020204" pitchFamily="34" charset="0"/>
                <a:cs typeface="Arial" panose="020B0604020202020204" pitchFamily="34" charset="0"/>
              </a:rPr>
              <a:t>130, 021802 (2023)</a:t>
            </a:r>
          </a:p>
        </p:txBody>
      </p:sp>
      <p:sp>
        <p:nvSpPr>
          <p:cNvPr id="15" name="内容占位符 3">
            <a:extLst>
              <a:ext uri="{FF2B5EF4-FFF2-40B4-BE49-F238E27FC236}">
                <a16:creationId xmlns:a16="http://schemas.microsoft.com/office/drawing/2014/main" id="{FA99A15A-4F56-4C13-AA03-AC05D050FC21}"/>
              </a:ext>
            </a:extLst>
          </p:cNvPr>
          <p:cNvSpPr txBox="1">
            <a:spLocks/>
          </p:cNvSpPr>
          <p:nvPr/>
        </p:nvSpPr>
        <p:spPr>
          <a:xfrm>
            <a:off x="6073140" y="1279926"/>
            <a:ext cx="5368011" cy="51241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t>A multi-variate </a:t>
            </a:r>
            <a:r>
              <a:rPr lang="en-US" altLang="zh-CN" sz="2400" dirty="0">
                <a:solidFill>
                  <a:srgbClr val="002060"/>
                </a:solidFill>
              </a:rPr>
              <a:t>(BDT) algorithm </a:t>
            </a:r>
            <a:r>
              <a:rPr lang="en-US" altLang="zh-CN" sz="2400" dirty="0"/>
              <a:t>trained to suppress AC background</a:t>
            </a:r>
          </a:p>
          <a:p>
            <a:endParaRPr lang="en-US" altLang="zh-CN" sz="2300" dirty="0"/>
          </a:p>
          <a:p>
            <a:endParaRPr lang="en-US" altLang="zh-CN" sz="2300" dirty="0"/>
          </a:p>
          <a:p>
            <a:endParaRPr lang="en-US" altLang="zh-CN" sz="2300" dirty="0"/>
          </a:p>
          <a:p>
            <a:endParaRPr lang="en-US" altLang="zh-CN" sz="2300" dirty="0"/>
          </a:p>
          <a:p>
            <a:endParaRPr lang="en-US" altLang="zh-CN" sz="2300" dirty="0"/>
          </a:p>
          <a:p>
            <a:r>
              <a:rPr kumimoji="1" lang="en-US" altLang="zh-CN" sz="2300" dirty="0"/>
              <a:t>Leading constraint on </a:t>
            </a:r>
            <a:r>
              <a:rPr kumimoji="1" lang="en-US" altLang="zh-CN" sz="2300" baseline="30000" dirty="0"/>
              <a:t>8</a:t>
            </a:r>
            <a:r>
              <a:rPr kumimoji="1" lang="en-US" altLang="zh-CN" sz="2300" dirty="0"/>
              <a:t>B  neutrino flux through </a:t>
            </a:r>
            <a:r>
              <a:rPr kumimoji="1" lang="en-US" altLang="zh-CN" sz="2300" dirty="0" err="1"/>
              <a:t>CEvNS</a:t>
            </a:r>
            <a:endParaRPr kumimoji="1" lang="en-US" altLang="zh-CN" sz="2300" dirty="0"/>
          </a:p>
          <a:p>
            <a:r>
              <a:rPr kumimoji="1" lang="en-US" altLang="zh-CN" sz="2300" dirty="0"/>
              <a:t>Assuming nominal </a:t>
            </a:r>
            <a:r>
              <a:rPr kumimoji="1" lang="en-US" altLang="zh-CN" sz="2300" baseline="30000" dirty="0"/>
              <a:t>8</a:t>
            </a:r>
            <a:r>
              <a:rPr kumimoji="1" lang="en-US" altLang="zh-CN" sz="2300" dirty="0"/>
              <a:t>B background, set strongest constraints on light WIMP of 3 -10 GeV </a:t>
            </a:r>
            <a:endParaRPr kumimoji="1" lang="zh-CN" altLang="en-US" sz="2300" dirty="0"/>
          </a:p>
        </p:txBody>
      </p:sp>
      <p:pic>
        <p:nvPicPr>
          <p:cNvPr id="16" name="图片 15">
            <a:extLst>
              <a:ext uri="{FF2B5EF4-FFF2-40B4-BE49-F238E27FC236}">
                <a16:creationId xmlns:a16="http://schemas.microsoft.com/office/drawing/2014/main" id="{E741DE87-BECB-4339-9B56-D4DDB281BA8A}"/>
              </a:ext>
            </a:extLst>
          </p:cNvPr>
          <p:cNvPicPr>
            <a:picLocks noChangeAspect="1"/>
          </p:cNvPicPr>
          <p:nvPr/>
        </p:nvPicPr>
        <p:blipFill>
          <a:blip r:embed="rId4"/>
          <a:stretch>
            <a:fillRect/>
          </a:stretch>
        </p:blipFill>
        <p:spPr>
          <a:xfrm>
            <a:off x="6648401" y="2056047"/>
            <a:ext cx="4621987" cy="1870168"/>
          </a:xfrm>
          <a:prstGeom prst="rect">
            <a:avLst/>
          </a:prstGeom>
        </p:spPr>
      </p:pic>
    </p:spTree>
    <p:extLst>
      <p:ext uri="{BB962C8B-B14F-4D97-AF65-F5344CB8AC3E}">
        <p14:creationId xmlns:p14="http://schemas.microsoft.com/office/powerpoint/2010/main" val="1728849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E5A5B11A-5502-4227-98AD-79B00D0BA057}"/>
              </a:ext>
            </a:extLst>
          </p:cNvPr>
          <p:cNvSpPr>
            <a:spLocks noGrp="1"/>
          </p:cNvSpPr>
          <p:nvPr>
            <p:ph type="dt" sz="half" idx="10"/>
          </p:nvPr>
        </p:nvSpPr>
        <p:spPr/>
        <p:txBody>
          <a:bodyPr/>
          <a:lstStyle/>
          <a:p>
            <a:fld id="{3EFE5396-490B-4401-A492-D626C6DEB912}" type="datetime1">
              <a:rPr kumimoji="1" lang="zh-CN" altLang="en-US" smtClean="0"/>
              <a:t>2023/8/24</a:t>
            </a:fld>
            <a:endParaRPr kumimoji="1" lang="zh-CN" altLang="en-US"/>
          </a:p>
        </p:txBody>
      </p:sp>
      <p:sp>
        <p:nvSpPr>
          <p:cNvPr id="5" name="灯片编号占位符 4">
            <a:extLst>
              <a:ext uri="{FF2B5EF4-FFF2-40B4-BE49-F238E27FC236}">
                <a16:creationId xmlns:a16="http://schemas.microsoft.com/office/drawing/2014/main" id="{F2754099-33A1-4F1B-AA25-5BF745518002}"/>
              </a:ext>
            </a:extLst>
          </p:cNvPr>
          <p:cNvSpPr>
            <a:spLocks noGrp="1"/>
          </p:cNvSpPr>
          <p:nvPr>
            <p:ph type="sldNum" sz="quarter" idx="12"/>
          </p:nvPr>
        </p:nvSpPr>
        <p:spPr/>
        <p:txBody>
          <a:bodyPr/>
          <a:lstStyle/>
          <a:p>
            <a:fld id="{76D0FD79-E959-254D-87D8-0DB990F23A24}" type="slidenum">
              <a:rPr kumimoji="1" lang="zh-CN" altLang="en-US" smtClean="0"/>
              <a:t>21</a:t>
            </a:fld>
            <a:endParaRPr kumimoji="1" lang="zh-CN" altLang="en-US"/>
          </a:p>
        </p:txBody>
      </p:sp>
      <p:pic>
        <p:nvPicPr>
          <p:cNvPr id="11" name="图片 10">
            <a:extLst>
              <a:ext uri="{FF2B5EF4-FFF2-40B4-BE49-F238E27FC236}">
                <a16:creationId xmlns:a16="http://schemas.microsoft.com/office/drawing/2014/main" id="{DBBA0B38-FBE1-4EE1-95C5-9830F9B46E08}"/>
              </a:ext>
            </a:extLst>
          </p:cNvPr>
          <p:cNvPicPr>
            <a:picLocks noChangeAspect="1"/>
          </p:cNvPicPr>
          <p:nvPr/>
        </p:nvPicPr>
        <p:blipFill>
          <a:blip r:embed="rId3"/>
          <a:stretch>
            <a:fillRect/>
          </a:stretch>
        </p:blipFill>
        <p:spPr>
          <a:xfrm>
            <a:off x="38100" y="3837171"/>
            <a:ext cx="12153900" cy="2571750"/>
          </a:xfrm>
          <a:prstGeom prst="rect">
            <a:avLst/>
          </a:prstGeom>
        </p:spPr>
      </p:pic>
      <p:sp>
        <p:nvSpPr>
          <p:cNvPr id="10" name="内容占位符 3">
            <a:extLst>
              <a:ext uri="{FF2B5EF4-FFF2-40B4-BE49-F238E27FC236}">
                <a16:creationId xmlns:a16="http://schemas.microsoft.com/office/drawing/2014/main" id="{91C6C685-971B-48E8-B3A8-C362125B9C23}"/>
              </a:ext>
            </a:extLst>
          </p:cNvPr>
          <p:cNvSpPr>
            <a:spLocks noGrp="1"/>
          </p:cNvSpPr>
          <p:nvPr>
            <p:ph sz="half" idx="1"/>
          </p:nvPr>
        </p:nvSpPr>
        <p:spPr>
          <a:xfrm>
            <a:off x="602754" y="1151652"/>
            <a:ext cx="11423372" cy="2685519"/>
          </a:xfrm>
        </p:spPr>
        <p:txBody>
          <a:bodyPr>
            <a:normAutofit fontScale="92500" lnSpcReduction="10000"/>
          </a:bodyPr>
          <a:lstStyle/>
          <a:p>
            <a:r>
              <a:rPr lang="en-US" altLang="zh-CN" dirty="0"/>
              <a:t>Tritium identified in commissioning data</a:t>
            </a:r>
          </a:p>
          <a:p>
            <a:r>
              <a:rPr lang="en-US" altLang="zh-CN" dirty="0"/>
              <a:t>Offline xenon distillation</a:t>
            </a:r>
          </a:p>
          <a:p>
            <a:r>
              <a:rPr lang="en-US" altLang="zh-CN" dirty="0"/>
              <a:t>1</a:t>
            </a:r>
            <a:r>
              <a:rPr lang="en-US" altLang="zh-CN" baseline="30000" dirty="0"/>
              <a:t>st</a:t>
            </a:r>
            <a:r>
              <a:rPr lang="en-US" altLang="zh-CN" dirty="0"/>
              <a:t> physics run (Run1)</a:t>
            </a:r>
          </a:p>
          <a:p>
            <a:pPr marL="0" indent="0">
              <a:buNone/>
            </a:pPr>
            <a:r>
              <a:rPr lang="en-US" altLang="zh-CN" dirty="0"/>
              <a:t>	</a:t>
            </a:r>
            <a:r>
              <a:rPr lang="en-US" altLang="zh-CN" sz="2400" b="1" dirty="0">
                <a:solidFill>
                  <a:schemeClr val="accent2"/>
                </a:solidFill>
              </a:rPr>
              <a:t>– Data still under blind analysis</a:t>
            </a:r>
          </a:p>
          <a:p>
            <a:r>
              <a:rPr lang="en-US" altLang="zh-CN" dirty="0"/>
              <a:t>CJPL-II B2 hall construction</a:t>
            </a:r>
          </a:p>
          <a:p>
            <a:r>
              <a:rPr lang="en-US" altLang="zh-CN" dirty="0"/>
              <a:t>Detector upgrade</a:t>
            </a:r>
            <a:endParaRPr kumimoji="1" lang="en-US" altLang="zh-CN" dirty="0"/>
          </a:p>
        </p:txBody>
      </p:sp>
      <p:pic>
        <p:nvPicPr>
          <p:cNvPr id="12" name="图片 11">
            <a:extLst>
              <a:ext uri="{FF2B5EF4-FFF2-40B4-BE49-F238E27FC236}">
                <a16:creationId xmlns:a16="http://schemas.microsoft.com/office/drawing/2014/main" id="{65422596-AE7E-4E0E-B324-1C27093E57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8369" y="1151652"/>
            <a:ext cx="3427661" cy="2571750"/>
          </a:xfrm>
          <a:prstGeom prst="rect">
            <a:avLst/>
          </a:prstGeom>
        </p:spPr>
      </p:pic>
      <p:sp>
        <p:nvSpPr>
          <p:cNvPr id="13" name="标题 1">
            <a:extLst>
              <a:ext uri="{FF2B5EF4-FFF2-40B4-BE49-F238E27FC236}">
                <a16:creationId xmlns:a16="http://schemas.microsoft.com/office/drawing/2014/main" id="{AD67077D-DB1E-45BD-8185-164E021D98A4}"/>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After Commissioning</a:t>
            </a:r>
            <a:endParaRPr lang="zh-CN" altLang="en-US" dirty="0"/>
          </a:p>
        </p:txBody>
      </p:sp>
      <p:sp>
        <p:nvSpPr>
          <p:cNvPr id="7" name="矩形 6">
            <a:extLst>
              <a:ext uri="{FF2B5EF4-FFF2-40B4-BE49-F238E27FC236}">
                <a16:creationId xmlns:a16="http://schemas.microsoft.com/office/drawing/2014/main" id="{73919ED2-9085-4EBE-9CE6-D032666FA69C}"/>
              </a:ext>
            </a:extLst>
          </p:cNvPr>
          <p:cNvSpPr/>
          <p:nvPr/>
        </p:nvSpPr>
        <p:spPr>
          <a:xfrm>
            <a:off x="10092287" y="3354070"/>
            <a:ext cx="1686680" cy="369332"/>
          </a:xfrm>
          <a:prstGeom prst="rect">
            <a:avLst/>
          </a:prstGeom>
        </p:spPr>
        <p:txBody>
          <a:bodyPr wrap="none">
            <a:spAutoFit/>
          </a:bodyPr>
          <a:lstStyle/>
          <a:p>
            <a:r>
              <a:rPr lang="en-US" altLang="zh-CN" dirty="0">
                <a:solidFill>
                  <a:schemeClr val="bg1"/>
                </a:solidFill>
              </a:rPr>
              <a:t>CJPL-II B2 Hall </a:t>
            </a:r>
            <a:endParaRPr lang="zh-CN" altLang="en-US" dirty="0">
              <a:solidFill>
                <a:schemeClr val="bg1"/>
              </a:solidFill>
            </a:endParaRPr>
          </a:p>
        </p:txBody>
      </p:sp>
      <p:sp>
        <p:nvSpPr>
          <p:cNvPr id="14" name="页脚占位符 2">
            <a:extLst>
              <a:ext uri="{FF2B5EF4-FFF2-40B4-BE49-F238E27FC236}">
                <a16:creationId xmlns:a16="http://schemas.microsoft.com/office/drawing/2014/main" id="{F885C67C-7D52-4B1A-BF1E-84436C265CEA}"/>
              </a:ext>
            </a:extLst>
          </p:cNvPr>
          <p:cNvSpPr>
            <a:spLocks noGrp="1"/>
          </p:cNvSpPr>
          <p:nvPr>
            <p:ph type="ftr" sz="quarter" idx="11"/>
          </p:nvPr>
        </p:nvSpPr>
        <p:spPr>
          <a:xfrm>
            <a:off x="4038600" y="6356350"/>
            <a:ext cx="4114800" cy="365125"/>
          </a:xfrm>
        </p:spPr>
        <p:txBody>
          <a:bodyPr/>
          <a:lstStyle/>
          <a:p>
            <a:r>
              <a:rPr lang="en-US" altLang="zh-CN" dirty="0"/>
              <a:t>Lomonosov Conference 2023, Moscow</a:t>
            </a:r>
            <a:endParaRPr lang="zh-CN" altLang="en-US" dirty="0"/>
          </a:p>
        </p:txBody>
      </p:sp>
    </p:spTree>
    <p:extLst>
      <p:ext uri="{BB962C8B-B14F-4D97-AF65-F5344CB8AC3E}">
        <p14:creationId xmlns:p14="http://schemas.microsoft.com/office/powerpoint/2010/main" val="316628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6EFE0C2-808B-4A0D-B0C4-0E325E4F3A5D}"/>
              </a:ext>
            </a:extLst>
          </p:cNvPr>
          <p:cNvSpPr>
            <a:spLocks noGrp="1"/>
          </p:cNvSpPr>
          <p:nvPr>
            <p:ph type="dt" sz="half" idx="10"/>
          </p:nvPr>
        </p:nvSpPr>
        <p:spPr/>
        <p:txBody>
          <a:bodyPr/>
          <a:lstStyle/>
          <a:p>
            <a:fld id="{3EFE5396-490B-4401-A492-D626C6DEB912}" type="datetime1">
              <a:rPr kumimoji="1" lang="zh-CN" altLang="en-US" smtClean="0"/>
              <a:t>2023/8/24</a:t>
            </a:fld>
            <a:endParaRPr kumimoji="1" lang="zh-CN" altLang="en-US"/>
          </a:p>
        </p:txBody>
      </p:sp>
      <p:sp>
        <p:nvSpPr>
          <p:cNvPr id="5" name="灯片编号占位符 4">
            <a:extLst>
              <a:ext uri="{FF2B5EF4-FFF2-40B4-BE49-F238E27FC236}">
                <a16:creationId xmlns:a16="http://schemas.microsoft.com/office/drawing/2014/main" id="{4125E820-666F-433A-9249-B7DD83057EB7}"/>
              </a:ext>
            </a:extLst>
          </p:cNvPr>
          <p:cNvSpPr>
            <a:spLocks noGrp="1"/>
          </p:cNvSpPr>
          <p:nvPr>
            <p:ph type="sldNum" sz="quarter" idx="12"/>
          </p:nvPr>
        </p:nvSpPr>
        <p:spPr/>
        <p:txBody>
          <a:bodyPr/>
          <a:lstStyle/>
          <a:p>
            <a:fld id="{76D0FD79-E959-254D-87D8-0DB990F23A24}" type="slidenum">
              <a:rPr kumimoji="1" lang="zh-CN" altLang="en-US" smtClean="0"/>
              <a:t>22</a:t>
            </a:fld>
            <a:endParaRPr kumimoji="1" lang="zh-CN" altLang="en-US" dirty="0"/>
          </a:p>
        </p:txBody>
      </p:sp>
      <p:sp>
        <p:nvSpPr>
          <p:cNvPr id="6" name="内容占位符 3">
            <a:extLst>
              <a:ext uri="{FF2B5EF4-FFF2-40B4-BE49-F238E27FC236}">
                <a16:creationId xmlns:a16="http://schemas.microsoft.com/office/drawing/2014/main" id="{FDB377C1-03B7-4D4B-AC50-F4F51034EC8D}"/>
              </a:ext>
            </a:extLst>
          </p:cNvPr>
          <p:cNvSpPr>
            <a:spLocks noGrp="1"/>
          </p:cNvSpPr>
          <p:nvPr>
            <p:ph sz="half" idx="1"/>
          </p:nvPr>
        </p:nvSpPr>
        <p:spPr>
          <a:xfrm>
            <a:off x="384314" y="1110729"/>
            <a:ext cx="11423372" cy="5373221"/>
          </a:xfrm>
        </p:spPr>
        <p:txBody>
          <a:bodyPr>
            <a:normAutofit/>
          </a:bodyPr>
          <a:lstStyle/>
          <a:p>
            <a:r>
              <a:rPr lang="en-US" altLang="zh-CN" dirty="0"/>
              <a:t>Preliminary estimation of tritium level</a:t>
            </a:r>
            <a:r>
              <a:rPr kumimoji="1" lang="zh-CN" altLang="en-US" dirty="0">
                <a:solidFill>
                  <a:srgbClr val="002060"/>
                </a:solidFill>
              </a:rPr>
              <a:t> </a:t>
            </a:r>
            <a:r>
              <a:rPr kumimoji="1" lang="en-US" altLang="zh-CN" dirty="0"/>
              <a:t>(</a:t>
            </a:r>
            <a:r>
              <a:rPr kumimoji="1" lang="en-US" altLang="zh-CN" dirty="0">
                <a:solidFill>
                  <a:srgbClr val="0B3AB5"/>
                </a:solidFill>
              </a:rPr>
              <a:t>keep S2 blinded)</a:t>
            </a:r>
          </a:p>
          <a:p>
            <a:r>
              <a:rPr lang="en-US" altLang="zh-CN" dirty="0"/>
              <a:t>Extensive tritium measures planned for the next run </a:t>
            </a:r>
            <a:r>
              <a:rPr kumimoji="1" lang="en-US" altLang="zh-CN" dirty="0"/>
              <a:t>(Run 2)</a:t>
            </a:r>
          </a:p>
        </p:txBody>
      </p:sp>
      <p:grpSp>
        <p:nvGrpSpPr>
          <p:cNvPr id="7" name="组合 6">
            <a:extLst>
              <a:ext uri="{FF2B5EF4-FFF2-40B4-BE49-F238E27FC236}">
                <a16:creationId xmlns:a16="http://schemas.microsoft.com/office/drawing/2014/main" id="{109DD8B6-744E-477A-A1EA-E20F447BC0A7}"/>
              </a:ext>
            </a:extLst>
          </p:cNvPr>
          <p:cNvGrpSpPr/>
          <p:nvPr/>
        </p:nvGrpSpPr>
        <p:grpSpPr>
          <a:xfrm>
            <a:off x="5283200" y="3735195"/>
            <a:ext cx="6041366" cy="2752044"/>
            <a:chOff x="889740" y="4193326"/>
            <a:chExt cx="5811580" cy="2421491"/>
          </a:xfrm>
        </p:grpSpPr>
        <p:pic>
          <p:nvPicPr>
            <p:cNvPr id="8" name="图片 7">
              <a:extLst>
                <a:ext uri="{FF2B5EF4-FFF2-40B4-BE49-F238E27FC236}">
                  <a16:creationId xmlns:a16="http://schemas.microsoft.com/office/drawing/2014/main" id="{E0867F90-9DD7-48F9-A467-5D4DA3137409}"/>
                </a:ext>
              </a:extLst>
            </p:cNvPr>
            <p:cNvPicPr>
              <a:picLocks noChangeAspect="1"/>
            </p:cNvPicPr>
            <p:nvPr/>
          </p:nvPicPr>
          <p:blipFill>
            <a:blip r:embed="rId3"/>
            <a:srcRect/>
            <a:stretch/>
          </p:blipFill>
          <p:spPr>
            <a:xfrm>
              <a:off x="889740" y="4193326"/>
              <a:ext cx="5811580" cy="2421491"/>
            </a:xfrm>
            <a:prstGeom prst="rect">
              <a:avLst/>
            </a:prstGeom>
          </p:spPr>
        </p:pic>
        <p:sp>
          <p:nvSpPr>
            <p:cNvPr id="9" name="文本框 8">
              <a:extLst>
                <a:ext uri="{FF2B5EF4-FFF2-40B4-BE49-F238E27FC236}">
                  <a16:creationId xmlns:a16="http://schemas.microsoft.com/office/drawing/2014/main" id="{3F6282DA-C46A-4915-8A9C-A75AB04DB35D}"/>
                </a:ext>
              </a:extLst>
            </p:cNvPr>
            <p:cNvSpPr txBox="1"/>
            <p:nvPr/>
          </p:nvSpPr>
          <p:spPr>
            <a:xfrm>
              <a:off x="1415144" y="4239325"/>
              <a:ext cx="707571" cy="646331"/>
            </a:xfrm>
            <a:prstGeom prst="rect">
              <a:avLst/>
            </a:prstGeom>
            <a:noFill/>
          </p:spPr>
          <p:txBody>
            <a:bodyPr wrap="square" rtlCol="0">
              <a:spAutoFit/>
            </a:bodyPr>
            <a:lstStyle/>
            <a:p>
              <a:r>
                <a:rPr kumimoji="1" lang="en-US" altLang="zh-CN" dirty="0"/>
                <a:t>Run0</a:t>
              </a:r>
            </a:p>
            <a:p>
              <a:r>
                <a:rPr kumimoji="1" lang="en-US" altLang="zh-CN" dirty="0"/>
                <a:t>Set4</a:t>
              </a:r>
              <a:endParaRPr kumimoji="1" lang="zh-CN" altLang="en-US" dirty="0"/>
            </a:p>
          </p:txBody>
        </p:sp>
        <p:sp>
          <p:nvSpPr>
            <p:cNvPr id="10" name="文本框 9">
              <a:extLst>
                <a:ext uri="{FF2B5EF4-FFF2-40B4-BE49-F238E27FC236}">
                  <a16:creationId xmlns:a16="http://schemas.microsoft.com/office/drawing/2014/main" id="{6EDA7425-D1F2-4754-92B3-C0CB283D5666}"/>
                </a:ext>
              </a:extLst>
            </p:cNvPr>
            <p:cNvSpPr txBox="1"/>
            <p:nvPr/>
          </p:nvSpPr>
          <p:spPr>
            <a:xfrm>
              <a:off x="2100034" y="4239325"/>
              <a:ext cx="707571" cy="646331"/>
            </a:xfrm>
            <a:prstGeom prst="rect">
              <a:avLst/>
            </a:prstGeom>
            <a:noFill/>
          </p:spPr>
          <p:txBody>
            <a:bodyPr wrap="square" rtlCol="0">
              <a:spAutoFit/>
            </a:bodyPr>
            <a:lstStyle/>
            <a:p>
              <a:r>
                <a:rPr kumimoji="1" lang="en-US" altLang="zh-CN" dirty="0"/>
                <a:t>Run0</a:t>
              </a:r>
            </a:p>
            <a:p>
              <a:r>
                <a:rPr kumimoji="1" lang="en-US" altLang="zh-CN" dirty="0"/>
                <a:t>Set5</a:t>
              </a:r>
              <a:endParaRPr kumimoji="1" lang="zh-CN" altLang="en-US" dirty="0"/>
            </a:p>
          </p:txBody>
        </p:sp>
        <p:sp>
          <p:nvSpPr>
            <p:cNvPr id="11" name="文本框 10">
              <a:extLst>
                <a:ext uri="{FF2B5EF4-FFF2-40B4-BE49-F238E27FC236}">
                  <a16:creationId xmlns:a16="http://schemas.microsoft.com/office/drawing/2014/main" id="{F1A6CACA-3503-4781-BA64-372EE96CB531}"/>
                </a:ext>
              </a:extLst>
            </p:cNvPr>
            <p:cNvSpPr txBox="1"/>
            <p:nvPr/>
          </p:nvSpPr>
          <p:spPr>
            <a:xfrm>
              <a:off x="4603748" y="4239324"/>
              <a:ext cx="707571" cy="369332"/>
            </a:xfrm>
            <a:prstGeom prst="rect">
              <a:avLst/>
            </a:prstGeom>
            <a:noFill/>
          </p:spPr>
          <p:txBody>
            <a:bodyPr wrap="square" rtlCol="0">
              <a:spAutoFit/>
            </a:bodyPr>
            <a:lstStyle/>
            <a:p>
              <a:r>
                <a:rPr kumimoji="1" lang="en-US" altLang="zh-CN" dirty="0"/>
                <a:t>Run1</a:t>
              </a:r>
            </a:p>
          </p:txBody>
        </p:sp>
        <p:sp>
          <p:nvSpPr>
            <p:cNvPr id="12" name="文本框 11">
              <a:extLst>
                <a:ext uri="{FF2B5EF4-FFF2-40B4-BE49-F238E27FC236}">
                  <a16:creationId xmlns:a16="http://schemas.microsoft.com/office/drawing/2014/main" id="{42C71E49-76CF-4980-A35A-E468326FA0D1}"/>
                </a:ext>
              </a:extLst>
            </p:cNvPr>
            <p:cNvSpPr txBox="1"/>
            <p:nvPr/>
          </p:nvSpPr>
          <p:spPr>
            <a:xfrm rot="20236390">
              <a:off x="4172608" y="5480410"/>
              <a:ext cx="1345324" cy="369332"/>
            </a:xfrm>
            <a:prstGeom prst="rect">
              <a:avLst/>
            </a:prstGeom>
            <a:noFill/>
            <a:ln w="28575">
              <a:solidFill>
                <a:srgbClr val="0B3A87"/>
              </a:solidFill>
            </a:ln>
          </p:spPr>
          <p:txBody>
            <a:bodyPr wrap="square" rtlCol="0">
              <a:spAutoFit/>
            </a:bodyPr>
            <a:lstStyle/>
            <a:p>
              <a:pPr algn="ctr"/>
              <a:r>
                <a:rPr kumimoji="1" lang="en-US" altLang="zh-CN" dirty="0">
                  <a:solidFill>
                    <a:srgbClr val="0B3A87"/>
                  </a:solidFill>
                </a:rPr>
                <a:t>Preliminary</a:t>
              </a:r>
              <a:endParaRPr kumimoji="1" lang="zh-CN" altLang="en-US" dirty="0">
                <a:solidFill>
                  <a:srgbClr val="0B3A87"/>
                </a:solidFill>
              </a:endParaRPr>
            </a:p>
          </p:txBody>
        </p:sp>
      </p:grpSp>
      <p:grpSp>
        <p:nvGrpSpPr>
          <p:cNvPr id="13" name="组合 12">
            <a:extLst>
              <a:ext uri="{FF2B5EF4-FFF2-40B4-BE49-F238E27FC236}">
                <a16:creationId xmlns:a16="http://schemas.microsoft.com/office/drawing/2014/main" id="{FE937F89-5C64-4BB1-80DA-0292C203668A}"/>
              </a:ext>
            </a:extLst>
          </p:cNvPr>
          <p:cNvGrpSpPr/>
          <p:nvPr/>
        </p:nvGrpSpPr>
        <p:grpSpPr>
          <a:xfrm>
            <a:off x="723676" y="3768439"/>
            <a:ext cx="3921876" cy="2647777"/>
            <a:chOff x="7492338" y="3967041"/>
            <a:chExt cx="3921876" cy="2647777"/>
          </a:xfrm>
        </p:grpSpPr>
        <p:pic>
          <p:nvPicPr>
            <p:cNvPr id="14" name="图片 13">
              <a:extLst>
                <a:ext uri="{FF2B5EF4-FFF2-40B4-BE49-F238E27FC236}">
                  <a16:creationId xmlns:a16="http://schemas.microsoft.com/office/drawing/2014/main" id="{D5FBBAD8-FA4D-47EA-A732-F5CD561817C0}"/>
                </a:ext>
              </a:extLst>
            </p:cNvPr>
            <p:cNvPicPr>
              <a:picLocks noChangeAspect="1"/>
            </p:cNvPicPr>
            <p:nvPr/>
          </p:nvPicPr>
          <p:blipFill rotWithShape="1">
            <a:blip r:embed="rId4"/>
            <a:srcRect t="6559" r="6575" b="433"/>
            <a:stretch/>
          </p:blipFill>
          <p:spPr>
            <a:xfrm>
              <a:off x="7492338" y="3967041"/>
              <a:ext cx="3921876" cy="2647777"/>
            </a:xfrm>
            <a:prstGeom prst="rect">
              <a:avLst/>
            </a:prstGeom>
          </p:spPr>
        </p:pic>
        <p:sp>
          <p:nvSpPr>
            <p:cNvPr id="15" name="文本框 14">
              <a:extLst>
                <a:ext uri="{FF2B5EF4-FFF2-40B4-BE49-F238E27FC236}">
                  <a16:creationId xmlns:a16="http://schemas.microsoft.com/office/drawing/2014/main" id="{C28F6E8F-644F-4124-B0A8-56B8116FD2FD}"/>
                </a:ext>
              </a:extLst>
            </p:cNvPr>
            <p:cNvSpPr txBox="1"/>
            <p:nvPr/>
          </p:nvSpPr>
          <p:spPr>
            <a:xfrm rot="20236390">
              <a:off x="8674538" y="5278661"/>
              <a:ext cx="1345324" cy="369332"/>
            </a:xfrm>
            <a:prstGeom prst="rect">
              <a:avLst/>
            </a:prstGeom>
            <a:noFill/>
            <a:ln w="28575">
              <a:solidFill>
                <a:srgbClr val="0B3A87"/>
              </a:solidFill>
            </a:ln>
          </p:spPr>
          <p:txBody>
            <a:bodyPr wrap="square" rtlCol="0">
              <a:spAutoFit/>
            </a:bodyPr>
            <a:lstStyle/>
            <a:p>
              <a:pPr algn="ctr"/>
              <a:r>
                <a:rPr kumimoji="1" lang="en-US" altLang="zh-CN" dirty="0">
                  <a:solidFill>
                    <a:srgbClr val="0B3A87"/>
                  </a:solidFill>
                </a:rPr>
                <a:t>Preliminary</a:t>
              </a:r>
              <a:endParaRPr kumimoji="1" lang="zh-CN" altLang="en-US" dirty="0">
                <a:solidFill>
                  <a:srgbClr val="0B3A87"/>
                </a:solidFill>
              </a:endParaRPr>
            </a:p>
          </p:txBody>
        </p:sp>
      </p:grpSp>
      <p:graphicFrame>
        <p:nvGraphicFramePr>
          <p:cNvPr id="16" name="表格 7">
            <a:extLst>
              <a:ext uri="{FF2B5EF4-FFF2-40B4-BE49-F238E27FC236}">
                <a16:creationId xmlns:a16="http://schemas.microsoft.com/office/drawing/2014/main" id="{B8404C7C-E4CF-4F1B-B702-7AB230CD710F}"/>
              </a:ext>
            </a:extLst>
          </p:cNvPr>
          <p:cNvGraphicFramePr>
            <a:graphicFrameLocks noGrp="1"/>
          </p:cNvGraphicFramePr>
          <p:nvPr/>
        </p:nvGraphicFramePr>
        <p:xfrm>
          <a:off x="933450" y="2404396"/>
          <a:ext cx="10325100" cy="1097280"/>
        </p:xfrm>
        <a:graphic>
          <a:graphicData uri="http://schemas.openxmlformats.org/drawingml/2006/table">
            <a:tbl>
              <a:tblPr firstRow="1" bandRow="1">
                <a:tableStyleId>{5C22544A-7EE6-4342-B048-85BDC9FD1C3A}</a:tableStyleId>
              </a:tblPr>
              <a:tblGrid>
                <a:gridCol w="2581275">
                  <a:extLst>
                    <a:ext uri="{9D8B030D-6E8A-4147-A177-3AD203B41FA5}">
                      <a16:colId xmlns:a16="http://schemas.microsoft.com/office/drawing/2014/main" val="1526737354"/>
                    </a:ext>
                  </a:extLst>
                </a:gridCol>
                <a:gridCol w="2581275">
                  <a:extLst>
                    <a:ext uri="{9D8B030D-6E8A-4147-A177-3AD203B41FA5}">
                      <a16:colId xmlns:a16="http://schemas.microsoft.com/office/drawing/2014/main" val="1514156369"/>
                    </a:ext>
                  </a:extLst>
                </a:gridCol>
                <a:gridCol w="2581275">
                  <a:extLst>
                    <a:ext uri="{9D8B030D-6E8A-4147-A177-3AD203B41FA5}">
                      <a16:colId xmlns:a16="http://schemas.microsoft.com/office/drawing/2014/main" val="1908573803"/>
                    </a:ext>
                  </a:extLst>
                </a:gridCol>
                <a:gridCol w="2581275">
                  <a:extLst>
                    <a:ext uri="{9D8B030D-6E8A-4147-A177-3AD203B41FA5}">
                      <a16:colId xmlns:a16="http://schemas.microsoft.com/office/drawing/2014/main" val="528700441"/>
                    </a:ext>
                  </a:extLst>
                </a:gridCol>
              </a:tblGrid>
              <a:tr h="370840">
                <a:tc>
                  <a:txBody>
                    <a:bodyPr/>
                    <a:lstStyle/>
                    <a:p>
                      <a:pPr algn="ctr"/>
                      <a:r>
                        <a:rPr lang="en-US" altLang="zh-CN" sz="2000" dirty="0">
                          <a:solidFill>
                            <a:schemeClr val="tx1"/>
                          </a:solidFill>
                        </a:rPr>
                        <a:t>Period</a:t>
                      </a:r>
                      <a:endParaRPr lang="zh-CN"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2000" dirty="0">
                          <a:solidFill>
                            <a:schemeClr val="tx1"/>
                          </a:solidFill>
                        </a:rPr>
                        <a:t>Run0 Set 4</a:t>
                      </a:r>
                      <a:endParaRPr lang="zh-CN"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2000" dirty="0">
                          <a:solidFill>
                            <a:schemeClr val="tx1"/>
                          </a:solidFill>
                        </a:rPr>
                        <a:t>Run0 Set 5</a:t>
                      </a:r>
                      <a:endParaRPr lang="zh-CN"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altLang="zh-CN" sz="2000" dirty="0">
                          <a:solidFill>
                            <a:schemeClr val="tx1"/>
                          </a:solidFill>
                        </a:rPr>
                        <a:t>Run1</a:t>
                      </a:r>
                      <a:endParaRPr lang="zh-CN"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78975277"/>
                  </a:ext>
                </a:extLst>
              </a:tr>
              <a:tr h="370840">
                <a:tc>
                  <a:txBody>
                    <a:bodyPr/>
                    <a:lstStyle/>
                    <a:p>
                      <a:pPr algn="ctr"/>
                      <a:r>
                        <a:rPr lang="en-US" altLang="zh-CN" sz="2000" dirty="0"/>
                        <a:t>Tritium</a:t>
                      </a:r>
                    </a:p>
                    <a:p>
                      <a:pPr algn="ctr"/>
                      <a:r>
                        <a:rPr lang="en-US" altLang="zh-CN" sz="2000" dirty="0"/>
                        <a:t>Counts/day/</a:t>
                      </a:r>
                      <a:r>
                        <a:rPr lang="en-US" altLang="zh-CN" sz="2000" dirty="0" err="1"/>
                        <a:t>tonne</a:t>
                      </a:r>
                      <a:endParaRPr lang="zh-CN"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dirty="0"/>
                        <a:t>3.0 </a:t>
                      </a:r>
                      <a:r>
                        <a:rPr lang="en-US" altLang="zh-CN" sz="2000" b="0" i="0" u="none" strike="noStrike" kern="1200" dirty="0">
                          <a:solidFill>
                            <a:schemeClr val="dk1"/>
                          </a:solidFill>
                          <a:effectLst/>
                          <a:latin typeface="+mn-lt"/>
                          <a:ea typeface="+mn-ea"/>
                          <a:cs typeface="+mn-cs"/>
                        </a:rPr>
                        <a:t>± 0.3</a:t>
                      </a:r>
                      <a:endParaRPr lang="zh-CN"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dirty="0">
                          <a:solidFill>
                            <a:srgbClr val="002060"/>
                          </a:solidFill>
                        </a:rPr>
                        <a:t>1.6 </a:t>
                      </a:r>
                      <a:r>
                        <a:rPr lang="en-US" altLang="zh-CN" sz="2000" b="0" i="0" u="none" strike="noStrike" kern="1200" dirty="0">
                          <a:solidFill>
                            <a:srgbClr val="002060"/>
                          </a:solidFill>
                          <a:effectLst/>
                          <a:latin typeface="+mn-lt"/>
                          <a:ea typeface="+mn-ea"/>
                          <a:cs typeface="+mn-cs"/>
                        </a:rPr>
                        <a:t>± 0.2</a:t>
                      </a:r>
                      <a:endParaRPr lang="zh-CN" altLang="en-US"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dirty="0">
                          <a:solidFill>
                            <a:srgbClr val="002060"/>
                          </a:solidFill>
                        </a:rPr>
                        <a:t>0.4 </a:t>
                      </a:r>
                      <a:r>
                        <a:rPr lang="en-US" altLang="zh-CN" sz="2000" b="0" i="0" u="none" strike="noStrike" kern="1200" dirty="0">
                          <a:solidFill>
                            <a:srgbClr val="002060"/>
                          </a:solidFill>
                          <a:effectLst/>
                          <a:latin typeface="+mn-lt"/>
                          <a:ea typeface="+mn-ea"/>
                          <a:cs typeface="+mn-cs"/>
                        </a:rPr>
                        <a:t>± 0.1</a:t>
                      </a:r>
                      <a:endParaRPr lang="zh-CN" altLang="en-US"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9678253"/>
                  </a:ext>
                </a:extLst>
              </a:tr>
            </a:tbl>
          </a:graphicData>
        </a:graphic>
      </p:graphicFrame>
      <p:sp>
        <p:nvSpPr>
          <p:cNvPr id="18" name="标题 1">
            <a:extLst>
              <a:ext uri="{FF2B5EF4-FFF2-40B4-BE49-F238E27FC236}">
                <a16:creationId xmlns:a16="http://schemas.microsoft.com/office/drawing/2014/main" id="{82BE70C8-0A1F-41FB-BDA6-E0594D009086}"/>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Tritium Removal</a:t>
            </a:r>
            <a:endParaRPr lang="zh-CN" altLang="en-US" dirty="0"/>
          </a:p>
        </p:txBody>
      </p:sp>
      <p:sp>
        <p:nvSpPr>
          <p:cNvPr id="19" name="页脚占位符 2">
            <a:extLst>
              <a:ext uri="{FF2B5EF4-FFF2-40B4-BE49-F238E27FC236}">
                <a16:creationId xmlns:a16="http://schemas.microsoft.com/office/drawing/2014/main" id="{E63E5774-E4F1-43E2-9C91-8A966D93F79E}"/>
              </a:ext>
            </a:extLst>
          </p:cNvPr>
          <p:cNvSpPr>
            <a:spLocks noGrp="1"/>
          </p:cNvSpPr>
          <p:nvPr>
            <p:ph type="ftr" sz="quarter" idx="11"/>
          </p:nvPr>
        </p:nvSpPr>
        <p:spPr>
          <a:xfrm>
            <a:off x="4038600" y="6356350"/>
            <a:ext cx="4114800" cy="365125"/>
          </a:xfrm>
        </p:spPr>
        <p:txBody>
          <a:bodyPr/>
          <a:lstStyle/>
          <a:p>
            <a:r>
              <a:rPr lang="en-US" altLang="zh-CN" dirty="0"/>
              <a:t>Lomonosov Conference 2023, Moscow</a:t>
            </a:r>
            <a:endParaRPr lang="zh-CN" altLang="en-US" dirty="0"/>
          </a:p>
        </p:txBody>
      </p:sp>
    </p:spTree>
    <p:extLst>
      <p:ext uri="{BB962C8B-B14F-4D97-AF65-F5344CB8AC3E}">
        <p14:creationId xmlns:p14="http://schemas.microsoft.com/office/powerpoint/2010/main" val="452415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fld id="{04E9A4DC-7C28-46D1-B112-3357ECF88159}" type="datetime1">
              <a:rPr lang="zh-CN" altLang="en-US" smtClean="0"/>
              <a:t>2023/8/24</a:t>
            </a:fld>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en-US" altLang="zh-CN" dirty="0"/>
              <a:t>Lomonosov Conference 2023, Moscow</a:t>
            </a:r>
            <a:endParaRPr lang="zh-CN" altLang="en-US" dirty="0"/>
          </a:p>
        </p:txBody>
      </p:sp>
      <p:sp>
        <p:nvSpPr>
          <p:cNvPr id="4" name="灯片编号占位符 3">
            <a:extLst>
              <a:ext uri="{FF2B5EF4-FFF2-40B4-BE49-F238E27FC236}">
                <a16:creationId xmlns:a16="http://schemas.microsoft.com/office/drawing/2014/main" id="{0A37C41A-404A-40B5-BC66-86817B7D18DD}"/>
              </a:ext>
            </a:extLst>
          </p:cNvPr>
          <p:cNvSpPr>
            <a:spLocks noGrp="1"/>
          </p:cNvSpPr>
          <p:nvPr>
            <p:ph type="sldNum" sz="quarter" idx="12"/>
          </p:nvPr>
        </p:nvSpPr>
        <p:spPr/>
        <p:txBody>
          <a:bodyPr/>
          <a:lstStyle/>
          <a:p>
            <a:fld id="{DCB8811A-6C9D-44A2-B549-207BE13A4B02}" type="slidenum">
              <a:rPr lang="zh-CN" altLang="en-US" smtClean="0"/>
              <a:t>23</a:t>
            </a:fld>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Future Plan: </a:t>
            </a:r>
            <a:r>
              <a:rPr lang="en-US" altLang="zh-CN" dirty="0" err="1"/>
              <a:t>PandaX-xT</a:t>
            </a:r>
            <a:endParaRPr lang="zh-CN" altLang="en-US" dirty="0"/>
          </a:p>
        </p:txBody>
      </p:sp>
      <p:pic>
        <p:nvPicPr>
          <p:cNvPr id="6" name="图片 5">
            <a:extLst>
              <a:ext uri="{FF2B5EF4-FFF2-40B4-BE49-F238E27FC236}">
                <a16:creationId xmlns:a16="http://schemas.microsoft.com/office/drawing/2014/main" id="{0FFE99BD-EB73-4FE8-89C2-D02CDAECBB5F}"/>
              </a:ext>
            </a:extLst>
          </p:cNvPr>
          <p:cNvPicPr>
            <a:picLocks noChangeAspect="1"/>
          </p:cNvPicPr>
          <p:nvPr/>
        </p:nvPicPr>
        <p:blipFill rotWithShape="1">
          <a:blip r:embed="rId3"/>
          <a:srcRect r="35593"/>
          <a:stretch/>
        </p:blipFill>
        <p:spPr>
          <a:xfrm>
            <a:off x="8002976" y="1054804"/>
            <a:ext cx="4109124" cy="3030583"/>
          </a:xfrm>
          <a:prstGeom prst="rect">
            <a:avLst/>
          </a:prstGeom>
        </p:spPr>
      </p:pic>
      <p:grpSp>
        <p:nvGrpSpPr>
          <p:cNvPr id="7" name="组合 6">
            <a:extLst>
              <a:ext uri="{FF2B5EF4-FFF2-40B4-BE49-F238E27FC236}">
                <a16:creationId xmlns:a16="http://schemas.microsoft.com/office/drawing/2014/main" id="{E5D6AED8-77E8-45F9-86B7-938355110C01}"/>
              </a:ext>
            </a:extLst>
          </p:cNvPr>
          <p:cNvGrpSpPr/>
          <p:nvPr/>
        </p:nvGrpSpPr>
        <p:grpSpPr>
          <a:xfrm>
            <a:off x="161365" y="1054803"/>
            <a:ext cx="7695717" cy="5390821"/>
            <a:chOff x="0" y="1054803"/>
            <a:chExt cx="7707465" cy="5483005"/>
          </a:xfrm>
        </p:grpSpPr>
        <p:pic>
          <p:nvPicPr>
            <p:cNvPr id="8" name="Picture 2" descr="https://docimg9.docs.qq.com/image/JV2Eavi98NiTNvVlXhZFVQ?w=2429&amp;h=1822&amp;_type=jpeg">
              <a:extLst>
                <a:ext uri="{FF2B5EF4-FFF2-40B4-BE49-F238E27FC236}">
                  <a16:creationId xmlns:a16="http://schemas.microsoft.com/office/drawing/2014/main" id="{46414994-A668-4D23-BE5E-32FDAC2AF22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7774" r="25"/>
            <a:stretch/>
          </p:blipFill>
          <p:spPr bwMode="auto">
            <a:xfrm>
              <a:off x="0" y="1054803"/>
              <a:ext cx="7707465" cy="5483005"/>
            </a:xfrm>
            <a:prstGeom prst="rect">
              <a:avLst/>
            </a:prstGeom>
            <a:solidFill>
              <a:schemeClr val="tx1">
                <a:lumMod val="85000"/>
                <a:lumOff val="15000"/>
              </a:schemeClr>
            </a:solidFill>
          </p:spPr>
        </p:pic>
        <p:pic>
          <p:nvPicPr>
            <p:cNvPr id="9" name="图片 8">
              <a:extLst>
                <a:ext uri="{FF2B5EF4-FFF2-40B4-BE49-F238E27FC236}">
                  <a16:creationId xmlns:a16="http://schemas.microsoft.com/office/drawing/2014/main" id="{A41AB39D-DB47-4AF2-8460-5F8882C42DC6}"/>
                </a:ext>
              </a:extLst>
            </p:cNvPr>
            <p:cNvPicPr>
              <a:picLocks noChangeAspect="1"/>
            </p:cNvPicPr>
            <p:nvPr/>
          </p:nvPicPr>
          <p:blipFill>
            <a:blip r:embed="rId5"/>
            <a:stretch>
              <a:fillRect/>
            </a:stretch>
          </p:blipFill>
          <p:spPr>
            <a:xfrm>
              <a:off x="4147373" y="3442814"/>
              <a:ext cx="2917896" cy="3094994"/>
            </a:xfrm>
            <a:prstGeom prst="rect">
              <a:avLst/>
            </a:prstGeom>
          </p:spPr>
        </p:pic>
        <p:sp>
          <p:nvSpPr>
            <p:cNvPr id="11" name="矩形 10">
              <a:extLst>
                <a:ext uri="{FF2B5EF4-FFF2-40B4-BE49-F238E27FC236}">
                  <a16:creationId xmlns:a16="http://schemas.microsoft.com/office/drawing/2014/main" id="{80ABD4CB-5EAD-4D78-BAD3-69943469AE0A}"/>
                </a:ext>
              </a:extLst>
            </p:cNvPr>
            <p:cNvSpPr/>
            <p:nvPr/>
          </p:nvSpPr>
          <p:spPr>
            <a:xfrm>
              <a:off x="0" y="3037987"/>
              <a:ext cx="2247900" cy="796048"/>
            </a:xfrm>
            <a:prstGeom prst="rect">
              <a:avLst/>
            </a:prstGeom>
            <a:solidFill>
              <a:srgbClr val="232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b="1" dirty="0">
                  <a:solidFill>
                    <a:schemeClr val="bg1"/>
                  </a:solidFill>
                  <a:latin typeface="Arial" panose="020B0604020202020204" pitchFamily="34" charset="0"/>
                  <a:cs typeface="Arial" panose="020B0604020202020204" pitchFamily="34" charset="0"/>
                </a:rPr>
                <a:t>Majorana neutrino</a:t>
              </a:r>
            </a:p>
            <a:p>
              <a:pPr algn="ctr"/>
              <a:r>
                <a:rPr kumimoji="1" lang="en-US" altLang="zh-CN" b="1" dirty="0">
                  <a:solidFill>
                    <a:schemeClr val="bg1"/>
                  </a:solidFill>
                  <a:latin typeface="Arial" panose="020B0604020202020204" pitchFamily="34" charset="0"/>
                  <a:cs typeface="Arial" panose="020B0604020202020204" pitchFamily="34" charset="0"/>
                </a:rPr>
                <a:t>&gt; 2 MeV</a:t>
              </a:r>
              <a:endParaRPr kumimoji="1" lang="zh-CN" altLang="en-US" b="1" dirty="0">
                <a:solidFill>
                  <a:schemeClr val="bg1"/>
                </a:solidFill>
                <a:latin typeface="Arial" panose="020B0604020202020204" pitchFamily="34" charset="0"/>
                <a:cs typeface="Arial" panose="020B0604020202020204" pitchFamily="34" charset="0"/>
              </a:endParaRPr>
            </a:p>
          </p:txBody>
        </p:sp>
        <p:sp>
          <p:nvSpPr>
            <p:cNvPr id="12" name="矩形 11">
              <a:extLst>
                <a:ext uri="{FF2B5EF4-FFF2-40B4-BE49-F238E27FC236}">
                  <a16:creationId xmlns:a16="http://schemas.microsoft.com/office/drawing/2014/main" id="{6D62C52C-2E8B-40AD-BB0F-67FF28A6C68E}"/>
                </a:ext>
              </a:extLst>
            </p:cNvPr>
            <p:cNvSpPr/>
            <p:nvPr/>
          </p:nvSpPr>
          <p:spPr>
            <a:xfrm>
              <a:off x="2448703" y="1120200"/>
              <a:ext cx="2247900" cy="796048"/>
            </a:xfrm>
            <a:prstGeom prst="rect">
              <a:avLst/>
            </a:prstGeom>
            <a:solidFill>
              <a:srgbClr val="232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b="1" dirty="0">
                  <a:solidFill>
                    <a:schemeClr val="bg1"/>
                  </a:solidFill>
                  <a:latin typeface="Arial" panose="020B0604020202020204" pitchFamily="34" charset="0"/>
                  <a:cs typeface="Arial" panose="020B0604020202020204" pitchFamily="34" charset="0"/>
                </a:rPr>
                <a:t>Dark Matter</a:t>
              </a:r>
            </a:p>
            <a:p>
              <a:pPr algn="ctr"/>
              <a:r>
                <a:rPr kumimoji="1" lang="en-US" altLang="zh-CN" b="1" dirty="0">
                  <a:solidFill>
                    <a:schemeClr val="bg1"/>
                  </a:solidFill>
                  <a:latin typeface="Arial" panose="020B0604020202020204" pitchFamily="34" charset="0"/>
                  <a:cs typeface="Arial" panose="020B0604020202020204" pitchFamily="34" charset="0"/>
                </a:rPr>
                <a:t>1 keV – 10 keV</a:t>
              </a:r>
              <a:endParaRPr kumimoji="1" lang="zh-CN" altLang="en-US" b="1" dirty="0">
                <a:solidFill>
                  <a:schemeClr val="bg1"/>
                </a:solidFill>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5C99DC4C-60EB-46E6-8318-AEBEA745E0C9}"/>
                </a:ext>
              </a:extLst>
            </p:cNvPr>
            <p:cNvSpPr/>
            <p:nvPr/>
          </p:nvSpPr>
          <p:spPr>
            <a:xfrm>
              <a:off x="0" y="5910911"/>
              <a:ext cx="4057096" cy="626897"/>
            </a:xfrm>
            <a:prstGeom prst="rect">
              <a:avLst/>
            </a:prstGeom>
            <a:solidFill>
              <a:srgbClr val="2327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b="1" dirty="0">
                  <a:solidFill>
                    <a:schemeClr val="bg1"/>
                  </a:solidFill>
                  <a:latin typeface="Arial" panose="020B0604020202020204" pitchFamily="34" charset="0"/>
                  <a:cs typeface="Arial" panose="020B0604020202020204" pitchFamily="34" charset="0"/>
                </a:rPr>
                <a:t>Astrophysics neutrino &lt; 300 keV</a:t>
              </a:r>
              <a:endParaRPr kumimoji="1" lang="zh-CN" altLang="en-US" b="1" dirty="0">
                <a:solidFill>
                  <a:schemeClr val="bg1"/>
                </a:solidFill>
                <a:latin typeface="Arial" panose="020B0604020202020204" pitchFamily="34" charset="0"/>
                <a:cs typeface="Arial" panose="020B0604020202020204" pitchFamily="34" charset="0"/>
              </a:endParaRPr>
            </a:p>
          </p:txBody>
        </p:sp>
        <p:pic>
          <p:nvPicPr>
            <p:cNvPr id="14" name="图片 13">
              <a:extLst>
                <a:ext uri="{FF2B5EF4-FFF2-40B4-BE49-F238E27FC236}">
                  <a16:creationId xmlns:a16="http://schemas.microsoft.com/office/drawing/2014/main" id="{B2697369-F421-4E25-911D-0CD715B6C582}"/>
                </a:ext>
              </a:extLst>
            </p:cNvPr>
            <p:cNvPicPr>
              <a:picLocks noChangeAspect="1"/>
            </p:cNvPicPr>
            <p:nvPr/>
          </p:nvPicPr>
          <p:blipFill>
            <a:blip r:embed="rId6"/>
            <a:srcRect/>
            <a:stretch/>
          </p:blipFill>
          <p:spPr>
            <a:xfrm>
              <a:off x="2358769" y="1981645"/>
              <a:ext cx="1537481" cy="1611875"/>
            </a:xfrm>
            <a:prstGeom prst="rect">
              <a:avLst/>
            </a:prstGeom>
            <a:solidFill>
              <a:schemeClr val="bg2">
                <a:lumMod val="10000"/>
              </a:schemeClr>
            </a:solidFill>
          </p:spPr>
        </p:pic>
      </p:grpSp>
      <p:sp>
        <p:nvSpPr>
          <p:cNvPr id="15" name="文本框 14">
            <a:extLst>
              <a:ext uri="{FF2B5EF4-FFF2-40B4-BE49-F238E27FC236}">
                <a16:creationId xmlns:a16="http://schemas.microsoft.com/office/drawing/2014/main" id="{BC77CCD8-C126-4AF9-AECC-C579414CE0B0}"/>
              </a:ext>
            </a:extLst>
          </p:cNvPr>
          <p:cNvSpPr txBox="1"/>
          <p:nvPr/>
        </p:nvSpPr>
        <p:spPr>
          <a:xfrm>
            <a:off x="7494242" y="4138255"/>
            <a:ext cx="4518834" cy="2400657"/>
          </a:xfrm>
          <a:prstGeom prst="rect">
            <a:avLst/>
          </a:prstGeom>
          <a:noFill/>
        </p:spPr>
        <p:txBody>
          <a:bodyPr wrap="square" rtlCol="0">
            <a:spAutoFit/>
          </a:bodyPr>
          <a:lstStyle/>
          <a:p>
            <a:pPr marL="742950" lvl="1"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Multi-physics goals;</a:t>
            </a:r>
          </a:p>
          <a:p>
            <a:pPr marL="742950" lvl="1" indent="-285750">
              <a:buFont typeface="Arial" panose="020B0604020202020204" pitchFamily="34" charset="0"/>
              <a:buChar char="•"/>
            </a:pPr>
            <a:endParaRPr lang="en-US" altLang="zh-CN" sz="10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With &gt; 30 </a:t>
            </a:r>
            <a:r>
              <a:rPr lang="en-US" altLang="zh-CN" sz="2000" dirty="0" err="1">
                <a:latin typeface="Arial" panose="020B0604020202020204" pitchFamily="34" charset="0"/>
                <a:cs typeface="Arial" panose="020B0604020202020204" pitchFamily="34" charset="0"/>
              </a:rPr>
              <a:t>tonne</a:t>
            </a:r>
            <a:r>
              <a:rPr lang="en-US" altLang="zh-CN" sz="2000" dirty="0">
                <a:latin typeface="Arial" panose="020B0604020202020204" pitchFamily="34" charset="0"/>
                <a:cs typeface="Arial" panose="020B0604020202020204" pitchFamily="34" charset="0"/>
              </a:rPr>
              <a:t> liquid xenon in the sensitive volume;</a:t>
            </a:r>
          </a:p>
          <a:p>
            <a:pPr marL="742950" lvl="1" indent="-285750">
              <a:buFont typeface="Arial" panose="020B0604020202020204" pitchFamily="34" charset="0"/>
              <a:buChar char="•"/>
            </a:pPr>
            <a:endParaRPr lang="en-US" altLang="zh-CN" sz="10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Decisive test on WIMP and key test on Dirac/Majorana neutrino;</a:t>
            </a:r>
          </a:p>
          <a:p>
            <a:pPr marL="742950" lvl="1" indent="-285750">
              <a:buFont typeface="Arial" panose="020B0604020202020204" pitchFamily="34" charset="0"/>
              <a:buChar char="•"/>
            </a:pPr>
            <a:endParaRPr lang="en-US" altLang="zh-CN" sz="10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Stay tuned!</a:t>
            </a:r>
          </a:p>
        </p:txBody>
      </p:sp>
    </p:spTree>
    <p:extLst>
      <p:ext uri="{BB962C8B-B14F-4D97-AF65-F5344CB8AC3E}">
        <p14:creationId xmlns:p14="http://schemas.microsoft.com/office/powerpoint/2010/main" val="3418808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灯片编号占位符 9">
            <a:extLst>
              <a:ext uri="{FF2B5EF4-FFF2-40B4-BE49-F238E27FC236}">
                <a16:creationId xmlns:a16="http://schemas.microsoft.com/office/drawing/2014/main" id="{C9106A95-3525-7AD7-5AEC-24E11BB5DFF8}"/>
              </a:ext>
            </a:extLst>
          </p:cNvPr>
          <p:cNvSpPr>
            <a:spLocks noGrp="1"/>
          </p:cNvSpPr>
          <p:nvPr>
            <p:ph type="sldNum" sz="quarter" idx="12"/>
          </p:nvPr>
        </p:nvSpPr>
        <p:spPr/>
        <p:txBody>
          <a:bodyPr/>
          <a:lstStyle/>
          <a:p>
            <a:fld id="{78E86B1E-9F60-204F-809E-6CA438AF33B6}" type="slidenum">
              <a:rPr kumimoji="1" lang="zh-CN" altLang="en-US" smtClean="0"/>
              <a:pPr/>
              <a:t>24</a:t>
            </a:fld>
            <a:endParaRPr kumimoji="1" lang="zh-CN" altLang="en-US" dirty="0"/>
          </a:p>
        </p:txBody>
      </p:sp>
      <p:sp>
        <p:nvSpPr>
          <p:cNvPr id="4" name="内容占位符 3">
            <a:extLst>
              <a:ext uri="{FF2B5EF4-FFF2-40B4-BE49-F238E27FC236}">
                <a16:creationId xmlns:a16="http://schemas.microsoft.com/office/drawing/2014/main" id="{0D86F760-6D54-1846-892E-73EE1DD8740F}"/>
              </a:ext>
            </a:extLst>
          </p:cNvPr>
          <p:cNvSpPr>
            <a:spLocks noGrp="1"/>
          </p:cNvSpPr>
          <p:nvPr>
            <p:ph sz="half" idx="1"/>
          </p:nvPr>
        </p:nvSpPr>
        <p:spPr>
          <a:xfrm>
            <a:off x="676154" y="1211074"/>
            <a:ext cx="10515600" cy="4869024"/>
          </a:xfrm>
        </p:spPr>
        <p:txBody>
          <a:bodyPr/>
          <a:lstStyle/>
          <a:p>
            <a:r>
              <a:rPr lang="zh-CN" altLang="en-US" b="1" dirty="0">
                <a:solidFill>
                  <a:schemeClr val="tx1"/>
                </a:solidFill>
              </a:rPr>
              <a:t>“</a:t>
            </a:r>
            <a:r>
              <a:rPr lang="en-US" altLang="zh-CN" b="1" dirty="0"/>
              <a:t>U</a:t>
            </a:r>
            <a:r>
              <a:rPr lang="en-US" altLang="zh-CN" b="1" dirty="0">
                <a:solidFill>
                  <a:schemeClr val="tx1"/>
                </a:solidFill>
              </a:rPr>
              <a:t>ltimate</a:t>
            </a:r>
            <a:r>
              <a:rPr lang="zh-CN" altLang="en-US" b="1" dirty="0">
                <a:solidFill>
                  <a:schemeClr val="tx1"/>
                </a:solidFill>
              </a:rPr>
              <a:t>”</a:t>
            </a:r>
            <a:r>
              <a:rPr lang="en-US" altLang="zh-CN" b="1" dirty="0"/>
              <a:t>liquid xenon experiment</a:t>
            </a:r>
          </a:p>
          <a:p>
            <a:pPr lvl="1"/>
            <a:r>
              <a:rPr lang="en-US" altLang="zh-CN" dirty="0"/>
              <a:t>With &gt;30 </a:t>
            </a:r>
            <a:r>
              <a:rPr lang="en-US" altLang="zh-CN" dirty="0" err="1"/>
              <a:t>tonne</a:t>
            </a:r>
            <a:r>
              <a:rPr lang="en-US" altLang="zh-CN" dirty="0"/>
              <a:t> sensitive volume</a:t>
            </a:r>
          </a:p>
          <a:p>
            <a:pPr lvl="1"/>
            <a:r>
              <a:rPr lang="en-US" altLang="zh-CN" dirty="0"/>
              <a:t>Letter-of-interest sent to Chinese funding agency</a:t>
            </a:r>
          </a:p>
          <a:p>
            <a:pPr lvl="1"/>
            <a:r>
              <a:rPr lang="en-US" altLang="zh-CN" dirty="0"/>
              <a:t>Decisive test on WIMP and key test on Dirac/Majorana neutrino</a:t>
            </a:r>
            <a:endParaRPr lang="zh-CN" altLang="en-US" dirty="0"/>
          </a:p>
        </p:txBody>
      </p:sp>
      <p:pic>
        <p:nvPicPr>
          <p:cNvPr id="6" name="图片 5">
            <a:extLst>
              <a:ext uri="{FF2B5EF4-FFF2-40B4-BE49-F238E27FC236}">
                <a16:creationId xmlns:a16="http://schemas.microsoft.com/office/drawing/2014/main" id="{19851288-71C0-00E0-F49B-8B63551CDEF5}"/>
              </a:ext>
            </a:extLst>
          </p:cNvPr>
          <p:cNvPicPr>
            <a:picLocks noChangeAspect="1"/>
          </p:cNvPicPr>
          <p:nvPr/>
        </p:nvPicPr>
        <p:blipFill>
          <a:blip r:embed="rId3"/>
          <a:stretch>
            <a:fillRect/>
          </a:stretch>
        </p:blipFill>
        <p:spPr>
          <a:xfrm>
            <a:off x="195263" y="3177931"/>
            <a:ext cx="3125262" cy="3314945"/>
          </a:xfrm>
          <a:prstGeom prst="rect">
            <a:avLst/>
          </a:prstGeom>
        </p:spPr>
      </p:pic>
      <p:pic>
        <p:nvPicPr>
          <p:cNvPr id="7" name="图片 6">
            <a:extLst>
              <a:ext uri="{FF2B5EF4-FFF2-40B4-BE49-F238E27FC236}">
                <a16:creationId xmlns:a16="http://schemas.microsoft.com/office/drawing/2014/main" id="{1DA9004B-A9E8-7E74-4678-020F412311B8}"/>
              </a:ext>
            </a:extLst>
          </p:cNvPr>
          <p:cNvPicPr>
            <a:picLocks noChangeAspect="1"/>
          </p:cNvPicPr>
          <p:nvPr/>
        </p:nvPicPr>
        <p:blipFill rotWithShape="1">
          <a:blip r:embed="rId4"/>
          <a:srcRect r="35593"/>
          <a:stretch/>
        </p:blipFill>
        <p:spPr>
          <a:xfrm>
            <a:off x="3426417" y="3177931"/>
            <a:ext cx="4522354" cy="3335351"/>
          </a:xfrm>
          <a:prstGeom prst="rect">
            <a:avLst/>
          </a:prstGeom>
        </p:spPr>
      </p:pic>
      <p:sp>
        <p:nvSpPr>
          <p:cNvPr id="8" name="标题 1">
            <a:extLst>
              <a:ext uri="{FF2B5EF4-FFF2-40B4-BE49-F238E27FC236}">
                <a16:creationId xmlns:a16="http://schemas.microsoft.com/office/drawing/2014/main" id="{3BCB1019-A458-4808-8508-18EA82EA74DA}"/>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Future plan: </a:t>
            </a:r>
            <a:r>
              <a:rPr lang="en-US" altLang="zh-CN" dirty="0" err="1"/>
              <a:t>PandaX-xT</a:t>
            </a:r>
            <a:endParaRPr lang="zh-CN" altLang="en-US" dirty="0"/>
          </a:p>
        </p:txBody>
      </p:sp>
      <p:pic>
        <p:nvPicPr>
          <p:cNvPr id="11" name="图片 10">
            <a:extLst>
              <a:ext uri="{FF2B5EF4-FFF2-40B4-BE49-F238E27FC236}">
                <a16:creationId xmlns:a16="http://schemas.microsoft.com/office/drawing/2014/main" id="{FBA036E4-745B-4E78-8EE5-FB2A5A11B5B1}"/>
              </a:ext>
            </a:extLst>
          </p:cNvPr>
          <p:cNvPicPr>
            <a:picLocks noChangeAspect="1"/>
          </p:cNvPicPr>
          <p:nvPr/>
        </p:nvPicPr>
        <p:blipFill>
          <a:blip r:embed="rId5"/>
          <a:stretch>
            <a:fillRect/>
          </a:stretch>
        </p:blipFill>
        <p:spPr>
          <a:xfrm>
            <a:off x="8054663" y="3189506"/>
            <a:ext cx="3806804" cy="3255717"/>
          </a:xfrm>
          <a:prstGeom prst="rect">
            <a:avLst/>
          </a:prstGeom>
        </p:spPr>
      </p:pic>
      <p:sp>
        <p:nvSpPr>
          <p:cNvPr id="9" name="页脚占位符 2">
            <a:extLst>
              <a:ext uri="{FF2B5EF4-FFF2-40B4-BE49-F238E27FC236}">
                <a16:creationId xmlns:a16="http://schemas.microsoft.com/office/drawing/2014/main" id="{BE6C5184-E4E6-44A8-BD61-E9FE765CDED1}"/>
              </a:ext>
            </a:extLst>
          </p:cNvPr>
          <p:cNvSpPr>
            <a:spLocks noGrp="1"/>
          </p:cNvSpPr>
          <p:nvPr>
            <p:ph type="ftr" sz="quarter" idx="11"/>
          </p:nvPr>
        </p:nvSpPr>
        <p:spPr>
          <a:xfrm>
            <a:off x="4038600" y="6356350"/>
            <a:ext cx="4114800" cy="365125"/>
          </a:xfrm>
        </p:spPr>
        <p:txBody>
          <a:bodyPr/>
          <a:lstStyle/>
          <a:p>
            <a:r>
              <a:rPr lang="en-US" altLang="zh-CN" dirty="0"/>
              <a:t>Lomonosov Conference 2023, Moscow</a:t>
            </a:r>
            <a:endParaRPr lang="zh-CN" altLang="en-US" dirty="0"/>
          </a:p>
        </p:txBody>
      </p:sp>
      <p:sp>
        <p:nvSpPr>
          <p:cNvPr id="12" name="日期占位符 1">
            <a:extLst>
              <a:ext uri="{FF2B5EF4-FFF2-40B4-BE49-F238E27FC236}">
                <a16:creationId xmlns:a16="http://schemas.microsoft.com/office/drawing/2014/main" id="{BA873BAC-06FA-45D9-A596-F778EAA3188E}"/>
              </a:ext>
            </a:extLst>
          </p:cNvPr>
          <p:cNvSpPr>
            <a:spLocks noGrp="1"/>
          </p:cNvSpPr>
          <p:nvPr>
            <p:ph type="dt" sz="half" idx="10"/>
          </p:nvPr>
        </p:nvSpPr>
        <p:spPr>
          <a:xfrm>
            <a:off x="838200" y="6356350"/>
            <a:ext cx="2743200" cy="365125"/>
          </a:xfrm>
        </p:spPr>
        <p:txBody>
          <a:bodyPr/>
          <a:lstStyle/>
          <a:p>
            <a:fld id="{CC067BB3-9D9C-40C8-ADBD-A8CEACAFF3C6}" type="datetime1">
              <a:rPr kumimoji="1" lang="zh-CN" altLang="en-US" smtClean="0"/>
              <a:t>2023/8/24</a:t>
            </a:fld>
            <a:endParaRPr kumimoji="1" lang="zh-CN" altLang="en-US" dirty="0"/>
          </a:p>
        </p:txBody>
      </p:sp>
    </p:spTree>
    <p:extLst>
      <p:ext uri="{BB962C8B-B14F-4D97-AF65-F5344CB8AC3E}">
        <p14:creationId xmlns:p14="http://schemas.microsoft.com/office/powerpoint/2010/main" val="3791479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F7A36AB-EAC0-47DD-BC8B-E51B8BAA5909}"/>
              </a:ext>
            </a:extLst>
          </p:cNvPr>
          <p:cNvSpPr>
            <a:spLocks noGrp="1"/>
          </p:cNvSpPr>
          <p:nvPr>
            <p:ph type="dt" sz="half" idx="10"/>
          </p:nvPr>
        </p:nvSpPr>
        <p:spPr/>
        <p:txBody>
          <a:bodyPr/>
          <a:lstStyle/>
          <a:p>
            <a:fld id="{3EFE5396-490B-4401-A492-D626C6DEB912}" type="datetime1">
              <a:rPr kumimoji="1" lang="zh-CN" altLang="en-US" smtClean="0"/>
              <a:t>2023/8/24</a:t>
            </a:fld>
            <a:endParaRPr kumimoji="1" lang="zh-CN" altLang="en-US"/>
          </a:p>
        </p:txBody>
      </p:sp>
      <p:sp>
        <p:nvSpPr>
          <p:cNvPr id="5" name="灯片编号占位符 4">
            <a:extLst>
              <a:ext uri="{FF2B5EF4-FFF2-40B4-BE49-F238E27FC236}">
                <a16:creationId xmlns:a16="http://schemas.microsoft.com/office/drawing/2014/main" id="{35C995D5-455E-422E-9957-E56357714ECD}"/>
              </a:ext>
            </a:extLst>
          </p:cNvPr>
          <p:cNvSpPr>
            <a:spLocks noGrp="1"/>
          </p:cNvSpPr>
          <p:nvPr>
            <p:ph type="sldNum" sz="quarter" idx="12"/>
          </p:nvPr>
        </p:nvSpPr>
        <p:spPr/>
        <p:txBody>
          <a:bodyPr/>
          <a:lstStyle/>
          <a:p>
            <a:fld id="{76D0FD79-E959-254D-87D8-0DB990F23A24}" type="slidenum">
              <a:rPr kumimoji="1" lang="zh-CN" altLang="en-US" smtClean="0"/>
              <a:t>25</a:t>
            </a:fld>
            <a:endParaRPr kumimoji="1" lang="zh-CN" altLang="en-US"/>
          </a:p>
        </p:txBody>
      </p:sp>
      <p:sp>
        <p:nvSpPr>
          <p:cNvPr id="9" name="文本框 8">
            <a:extLst>
              <a:ext uri="{FF2B5EF4-FFF2-40B4-BE49-F238E27FC236}">
                <a16:creationId xmlns:a16="http://schemas.microsoft.com/office/drawing/2014/main" id="{4579071C-6650-4140-A35F-CF546DBB18C8}"/>
              </a:ext>
            </a:extLst>
          </p:cNvPr>
          <p:cNvSpPr txBox="1"/>
          <p:nvPr/>
        </p:nvSpPr>
        <p:spPr>
          <a:xfrm>
            <a:off x="8337917" y="3765110"/>
            <a:ext cx="3584342" cy="369332"/>
          </a:xfrm>
          <a:prstGeom prst="rect">
            <a:avLst/>
          </a:prstGeom>
          <a:noFill/>
        </p:spPr>
        <p:txBody>
          <a:bodyPr wrap="square">
            <a:spAutoFit/>
          </a:bodyPr>
          <a:lstStyle/>
          <a:p>
            <a:r>
              <a:rPr kumimoji="1" lang="zh-CN" altLang="en-US" b="1" dirty="0">
                <a:solidFill>
                  <a:schemeClr val="bg1"/>
                </a:solidFill>
              </a:rPr>
              <a:t>自研高速波形采集卡（</a:t>
            </a:r>
            <a:r>
              <a:rPr kumimoji="1" lang="en-US" altLang="zh-CN" b="1" dirty="0">
                <a:solidFill>
                  <a:schemeClr val="bg1"/>
                </a:solidFill>
              </a:rPr>
              <a:t>500MB/s</a:t>
            </a:r>
            <a:r>
              <a:rPr kumimoji="1" lang="zh-CN" altLang="en-US" b="1" dirty="0">
                <a:solidFill>
                  <a:schemeClr val="bg1"/>
                </a:solidFill>
              </a:rPr>
              <a:t>）</a:t>
            </a:r>
          </a:p>
        </p:txBody>
      </p:sp>
      <p:pic>
        <p:nvPicPr>
          <p:cNvPr id="10" name="图片 9">
            <a:extLst>
              <a:ext uri="{FF2B5EF4-FFF2-40B4-BE49-F238E27FC236}">
                <a16:creationId xmlns:a16="http://schemas.microsoft.com/office/drawing/2014/main" id="{D7FD0970-AB8A-47EC-AEF1-DF59CE2A1EC7}"/>
              </a:ext>
            </a:extLst>
          </p:cNvPr>
          <p:cNvPicPr>
            <a:picLocks noChangeAspect="1"/>
          </p:cNvPicPr>
          <p:nvPr/>
        </p:nvPicPr>
        <p:blipFill rotWithShape="1">
          <a:blip r:embed="rId3"/>
          <a:srcRect l="5484" t="314" r="38558" b="-314"/>
          <a:stretch/>
        </p:blipFill>
        <p:spPr>
          <a:xfrm rot="5400000">
            <a:off x="1088144" y="1180244"/>
            <a:ext cx="3857016" cy="5169732"/>
          </a:xfrm>
          <a:prstGeom prst="rect">
            <a:avLst/>
          </a:prstGeom>
        </p:spPr>
      </p:pic>
      <p:sp>
        <p:nvSpPr>
          <p:cNvPr id="11" name="文本框 10">
            <a:extLst>
              <a:ext uri="{FF2B5EF4-FFF2-40B4-BE49-F238E27FC236}">
                <a16:creationId xmlns:a16="http://schemas.microsoft.com/office/drawing/2014/main" id="{FA4DED80-145A-43D8-B1E4-22D0EB1E5620}"/>
              </a:ext>
            </a:extLst>
          </p:cNvPr>
          <p:cNvSpPr txBox="1"/>
          <p:nvPr/>
        </p:nvSpPr>
        <p:spPr>
          <a:xfrm>
            <a:off x="66540" y="1389761"/>
            <a:ext cx="6101728" cy="400110"/>
          </a:xfrm>
          <a:prstGeom prst="rect">
            <a:avLst/>
          </a:prstGeom>
          <a:noFill/>
        </p:spPr>
        <p:txBody>
          <a:bodyPr wrap="square">
            <a:spAutoFit/>
          </a:bodyPr>
          <a:lstStyle/>
          <a:p>
            <a:r>
              <a:rPr lang="en-US" altLang="zh-CN" sz="2000" dirty="0">
                <a:latin typeface="Arial" panose="020B0604020202020204" pitchFamily="34" charset="0"/>
                <a:cs typeface="Arial" panose="020B0604020202020204" pitchFamily="34" charset="0"/>
              </a:rPr>
              <a:t>TPC: Large size high light transmission electrode </a:t>
            </a:r>
            <a:endParaRPr lang="zh-CN" altLang="en-US" sz="2000" dirty="0">
              <a:latin typeface="Arial" panose="020B0604020202020204" pitchFamily="34" charset="0"/>
              <a:cs typeface="Arial" panose="020B0604020202020204" pitchFamily="34" charset="0"/>
            </a:endParaRPr>
          </a:p>
        </p:txBody>
      </p:sp>
      <p:pic>
        <p:nvPicPr>
          <p:cNvPr id="12" name="图片 11">
            <a:extLst>
              <a:ext uri="{FF2B5EF4-FFF2-40B4-BE49-F238E27FC236}">
                <a16:creationId xmlns:a16="http://schemas.microsoft.com/office/drawing/2014/main" id="{BB4750A5-7CFD-46CE-966E-FCDCDBCF7506}"/>
              </a:ext>
            </a:extLst>
          </p:cNvPr>
          <p:cNvPicPr>
            <a:picLocks noChangeAspect="1"/>
          </p:cNvPicPr>
          <p:nvPr/>
        </p:nvPicPr>
        <p:blipFill rotWithShape="1">
          <a:blip r:embed="rId4"/>
          <a:srcRect r="7952"/>
          <a:stretch/>
        </p:blipFill>
        <p:spPr>
          <a:xfrm>
            <a:off x="5924041" y="1836602"/>
            <a:ext cx="5998218" cy="3857016"/>
          </a:xfrm>
          <a:prstGeom prst="rect">
            <a:avLst/>
          </a:prstGeom>
        </p:spPr>
      </p:pic>
      <p:sp>
        <p:nvSpPr>
          <p:cNvPr id="16" name="文本框 15">
            <a:extLst>
              <a:ext uri="{FF2B5EF4-FFF2-40B4-BE49-F238E27FC236}">
                <a16:creationId xmlns:a16="http://schemas.microsoft.com/office/drawing/2014/main" id="{272273DE-E8EE-49EB-A2CC-7A84B0FF85A9}"/>
              </a:ext>
            </a:extLst>
          </p:cNvPr>
          <p:cNvSpPr txBox="1"/>
          <p:nvPr/>
        </p:nvSpPr>
        <p:spPr>
          <a:xfrm>
            <a:off x="6887358" y="1401878"/>
            <a:ext cx="4007383" cy="400110"/>
          </a:xfrm>
          <a:prstGeom prst="rect">
            <a:avLst/>
          </a:prstGeom>
          <a:noFill/>
        </p:spPr>
        <p:txBody>
          <a:bodyPr wrap="square">
            <a:spAutoFit/>
          </a:bodyPr>
          <a:lstStyle/>
          <a:p>
            <a:r>
              <a:rPr lang="en-US" altLang="zh-CN" sz="2000" dirty="0">
                <a:latin typeface="Arial" panose="020B0604020202020204" pitchFamily="34" charset="0"/>
                <a:cs typeface="Arial" panose="020B0604020202020204" pitchFamily="34" charset="0"/>
              </a:rPr>
              <a:t>Large xenon storage system</a:t>
            </a:r>
            <a:endParaRPr lang="zh-CN" altLang="en-US" sz="2000" dirty="0">
              <a:latin typeface="Arial" panose="020B0604020202020204" pitchFamily="34" charset="0"/>
              <a:cs typeface="Arial" panose="020B0604020202020204" pitchFamily="34" charset="0"/>
            </a:endParaRPr>
          </a:p>
        </p:txBody>
      </p:sp>
      <p:sp>
        <p:nvSpPr>
          <p:cNvPr id="13" name="标题 1">
            <a:extLst>
              <a:ext uri="{FF2B5EF4-FFF2-40B4-BE49-F238E27FC236}">
                <a16:creationId xmlns:a16="http://schemas.microsoft.com/office/drawing/2014/main" id="{C42FF42A-D881-45F4-9DB3-379059EDBCEF}"/>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err="1"/>
              <a:t>PandaX-xT</a:t>
            </a:r>
            <a:r>
              <a:rPr lang="en-US" altLang="zh-CN" dirty="0"/>
              <a:t> R&amp;D: Electrode and Xenon Storage </a:t>
            </a:r>
            <a:endParaRPr lang="zh-CN" altLang="en-US" dirty="0"/>
          </a:p>
        </p:txBody>
      </p:sp>
      <p:sp>
        <p:nvSpPr>
          <p:cNvPr id="14" name="页脚占位符 2">
            <a:extLst>
              <a:ext uri="{FF2B5EF4-FFF2-40B4-BE49-F238E27FC236}">
                <a16:creationId xmlns:a16="http://schemas.microsoft.com/office/drawing/2014/main" id="{C28F53B5-E939-475A-BF6C-07DE61CFE1F8}"/>
              </a:ext>
            </a:extLst>
          </p:cNvPr>
          <p:cNvSpPr>
            <a:spLocks noGrp="1"/>
          </p:cNvSpPr>
          <p:nvPr>
            <p:ph type="ftr" sz="quarter" idx="11"/>
          </p:nvPr>
        </p:nvSpPr>
        <p:spPr>
          <a:xfrm>
            <a:off x="4038600" y="6356350"/>
            <a:ext cx="4114800" cy="365125"/>
          </a:xfrm>
        </p:spPr>
        <p:txBody>
          <a:bodyPr/>
          <a:lstStyle/>
          <a:p>
            <a:r>
              <a:rPr lang="en-US" altLang="zh-CN" dirty="0"/>
              <a:t>Lomonosov Conference 2023, Moscow</a:t>
            </a:r>
            <a:endParaRPr lang="zh-CN" altLang="en-US" dirty="0"/>
          </a:p>
        </p:txBody>
      </p:sp>
    </p:spTree>
    <p:extLst>
      <p:ext uri="{BB962C8B-B14F-4D97-AF65-F5344CB8AC3E}">
        <p14:creationId xmlns:p14="http://schemas.microsoft.com/office/powerpoint/2010/main" val="889371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183CD144-D0AF-43DA-AD05-E97702658100}"/>
              </a:ext>
            </a:extLst>
          </p:cNvPr>
          <p:cNvSpPr>
            <a:spLocks noGrp="1"/>
          </p:cNvSpPr>
          <p:nvPr>
            <p:ph type="dt" sz="half" idx="10"/>
          </p:nvPr>
        </p:nvSpPr>
        <p:spPr/>
        <p:txBody>
          <a:bodyPr/>
          <a:lstStyle/>
          <a:p>
            <a:fld id="{3EFE5396-490B-4401-A492-D626C6DEB912}" type="datetime1">
              <a:rPr kumimoji="1" lang="zh-CN" altLang="en-US" smtClean="0"/>
              <a:t>2023/8/24</a:t>
            </a:fld>
            <a:endParaRPr kumimoji="1" lang="zh-CN" altLang="en-US"/>
          </a:p>
        </p:txBody>
      </p:sp>
      <p:sp>
        <p:nvSpPr>
          <p:cNvPr id="5" name="灯片编号占位符 4">
            <a:extLst>
              <a:ext uri="{FF2B5EF4-FFF2-40B4-BE49-F238E27FC236}">
                <a16:creationId xmlns:a16="http://schemas.microsoft.com/office/drawing/2014/main" id="{3386FA75-26C6-4656-82D8-8CFCD51C3579}"/>
              </a:ext>
            </a:extLst>
          </p:cNvPr>
          <p:cNvSpPr>
            <a:spLocks noGrp="1"/>
          </p:cNvSpPr>
          <p:nvPr>
            <p:ph type="sldNum" sz="quarter" idx="12"/>
          </p:nvPr>
        </p:nvSpPr>
        <p:spPr/>
        <p:txBody>
          <a:bodyPr/>
          <a:lstStyle/>
          <a:p>
            <a:fld id="{76D0FD79-E959-254D-87D8-0DB990F23A24}" type="slidenum">
              <a:rPr kumimoji="1" lang="zh-CN" altLang="en-US" smtClean="0"/>
              <a:t>26</a:t>
            </a:fld>
            <a:endParaRPr kumimoji="1" lang="zh-CN" altLang="en-US"/>
          </a:p>
        </p:txBody>
      </p:sp>
      <p:graphicFrame>
        <p:nvGraphicFramePr>
          <p:cNvPr id="8" name="表格 8">
            <a:extLst>
              <a:ext uri="{FF2B5EF4-FFF2-40B4-BE49-F238E27FC236}">
                <a16:creationId xmlns:a16="http://schemas.microsoft.com/office/drawing/2014/main" id="{F72965F7-C843-4712-92DD-BDDC985A7219}"/>
              </a:ext>
            </a:extLst>
          </p:cNvPr>
          <p:cNvGraphicFramePr>
            <a:graphicFrameLocks noGrp="1"/>
          </p:cNvGraphicFramePr>
          <p:nvPr>
            <p:extLst>
              <p:ext uri="{D42A27DB-BD31-4B8C-83A1-F6EECF244321}">
                <p14:modId xmlns:p14="http://schemas.microsoft.com/office/powerpoint/2010/main" val="3870457979"/>
              </p:ext>
            </p:extLst>
          </p:nvPr>
        </p:nvGraphicFramePr>
        <p:xfrm>
          <a:off x="625034" y="4080944"/>
          <a:ext cx="6928546" cy="2289060"/>
        </p:xfrm>
        <a:graphic>
          <a:graphicData uri="http://schemas.openxmlformats.org/drawingml/2006/table">
            <a:tbl>
              <a:tblPr firstRow="1" bandRow="1">
                <a:tableStyleId>{6E25E649-3F16-4E02-A733-19D2CDBF48F0}</a:tableStyleId>
              </a:tblPr>
              <a:tblGrid>
                <a:gridCol w="1509151">
                  <a:extLst>
                    <a:ext uri="{9D8B030D-6E8A-4147-A177-3AD203B41FA5}">
                      <a16:colId xmlns:a16="http://schemas.microsoft.com/office/drawing/2014/main" val="911483438"/>
                    </a:ext>
                  </a:extLst>
                </a:gridCol>
                <a:gridCol w="1487011">
                  <a:extLst>
                    <a:ext uri="{9D8B030D-6E8A-4147-A177-3AD203B41FA5}">
                      <a16:colId xmlns:a16="http://schemas.microsoft.com/office/drawing/2014/main" val="3365589559"/>
                    </a:ext>
                  </a:extLst>
                </a:gridCol>
                <a:gridCol w="1846772">
                  <a:extLst>
                    <a:ext uri="{9D8B030D-6E8A-4147-A177-3AD203B41FA5}">
                      <a16:colId xmlns:a16="http://schemas.microsoft.com/office/drawing/2014/main" val="3082818959"/>
                    </a:ext>
                  </a:extLst>
                </a:gridCol>
                <a:gridCol w="2085612">
                  <a:extLst>
                    <a:ext uri="{9D8B030D-6E8A-4147-A177-3AD203B41FA5}">
                      <a16:colId xmlns:a16="http://schemas.microsoft.com/office/drawing/2014/main" val="3743196923"/>
                    </a:ext>
                  </a:extLst>
                </a:gridCol>
              </a:tblGrid>
              <a:tr h="595782">
                <a:tc>
                  <a:txBody>
                    <a:bodyPr/>
                    <a:lstStyle/>
                    <a:p>
                      <a:pPr algn="ctr"/>
                      <a:endParaRPr lang="zh-CN" altLang="en-US" sz="1000" dirty="0"/>
                    </a:p>
                  </a:txBody>
                  <a:tcPr anchor="ctr"/>
                </a:tc>
                <a:tc>
                  <a:txBody>
                    <a:bodyPr/>
                    <a:lstStyle/>
                    <a:p>
                      <a:pPr algn="ctr"/>
                      <a:endParaRPr lang="zh-CN" altLang="en-US" sz="1000" dirty="0"/>
                    </a:p>
                  </a:txBody>
                  <a:tcPr anchor="ctr"/>
                </a:tc>
                <a:tc>
                  <a:txBody>
                    <a:bodyPr/>
                    <a:lstStyle/>
                    <a:p>
                      <a:pPr algn="ctr"/>
                      <a:r>
                        <a:rPr lang="en-US" altLang="zh-CN" sz="1600" dirty="0"/>
                        <a:t>R11410 </a:t>
                      </a:r>
                      <a:endParaRPr lang="zh-CN" altLang="en-US" sz="1600" dirty="0"/>
                    </a:p>
                  </a:txBody>
                  <a:tcPr anchor="ctr"/>
                </a:tc>
                <a:tc>
                  <a:txBody>
                    <a:bodyPr/>
                    <a:lstStyle/>
                    <a:p>
                      <a:pPr algn="ctr"/>
                      <a:r>
                        <a:rPr lang="en-US" altLang="zh-CN" sz="1600" dirty="0">
                          <a:solidFill>
                            <a:srgbClr val="FFFF00"/>
                          </a:solidFill>
                        </a:rPr>
                        <a:t>R12699 (4ch/piece)</a:t>
                      </a:r>
                      <a:endParaRPr lang="zh-CN" altLang="en-US" sz="1600" dirty="0">
                        <a:solidFill>
                          <a:srgbClr val="FFFF00"/>
                        </a:solidFill>
                      </a:endParaRPr>
                    </a:p>
                  </a:txBody>
                  <a:tcPr anchor="ctr"/>
                </a:tc>
                <a:extLst>
                  <a:ext uri="{0D108BD9-81ED-4DB2-BD59-A6C34878D82A}">
                    <a16:rowId xmlns:a16="http://schemas.microsoft.com/office/drawing/2014/main" val="3301740143"/>
                  </a:ext>
                </a:extLst>
              </a:tr>
              <a:tr h="313570">
                <a:tc rowSpan="2">
                  <a:txBody>
                    <a:bodyPr/>
                    <a:lstStyle/>
                    <a:p>
                      <a:pPr algn="ctr"/>
                      <a:r>
                        <a:rPr lang="en-US" altLang="zh-CN" sz="1400" dirty="0"/>
                        <a:t>Time Response</a:t>
                      </a:r>
                    </a:p>
                    <a:p>
                      <a:pPr algn="ctr"/>
                      <a:r>
                        <a:rPr lang="en-US" altLang="zh-CN" sz="1400" dirty="0"/>
                        <a:t>[ns]</a:t>
                      </a:r>
                      <a:endParaRPr lang="zh-CN" altLang="en-US" sz="1400" dirty="0"/>
                    </a:p>
                  </a:txBody>
                  <a:tcPr anchor="ctr"/>
                </a:tc>
                <a:tc>
                  <a:txBody>
                    <a:bodyPr/>
                    <a:lstStyle/>
                    <a:p>
                      <a:pPr algn="ctr"/>
                      <a:r>
                        <a:rPr lang="en-US" altLang="zh-CN" sz="1400" dirty="0"/>
                        <a:t>Rise Time</a:t>
                      </a:r>
                      <a:endParaRPr lang="zh-CN" altLang="en-US" sz="1400" dirty="0"/>
                    </a:p>
                  </a:txBody>
                  <a:tcPr anchor="ctr"/>
                </a:tc>
                <a:tc>
                  <a:txBody>
                    <a:bodyPr/>
                    <a:lstStyle/>
                    <a:p>
                      <a:pPr algn="ctr"/>
                      <a:r>
                        <a:rPr lang="en-US" altLang="zh-CN" sz="1400" dirty="0"/>
                        <a:t>5.5</a:t>
                      </a:r>
                      <a:endParaRPr lang="zh-CN" altLang="en-US" sz="1400" dirty="0"/>
                    </a:p>
                  </a:txBody>
                  <a:tcPr anchor="ctr"/>
                </a:tc>
                <a:tc>
                  <a:txBody>
                    <a:bodyPr/>
                    <a:lstStyle/>
                    <a:p>
                      <a:pPr algn="ctr"/>
                      <a:r>
                        <a:rPr lang="en-US" altLang="zh-CN" sz="1400" dirty="0"/>
                        <a:t>1.2</a:t>
                      </a:r>
                      <a:endParaRPr lang="zh-CN" altLang="en-US" sz="1400" dirty="0"/>
                    </a:p>
                  </a:txBody>
                  <a:tcPr anchor="ctr"/>
                </a:tc>
                <a:extLst>
                  <a:ext uri="{0D108BD9-81ED-4DB2-BD59-A6C34878D82A}">
                    <a16:rowId xmlns:a16="http://schemas.microsoft.com/office/drawing/2014/main" val="2013756275"/>
                  </a:ext>
                </a:extLst>
              </a:tr>
              <a:tr h="438998">
                <a:tc vMerge="1">
                  <a:txBody>
                    <a:bodyPr/>
                    <a:lstStyle/>
                    <a:p>
                      <a:pPr algn="ctr"/>
                      <a:endParaRPr lang="zh-CN" altLang="en-US" dirty="0"/>
                    </a:p>
                  </a:txBody>
                  <a:tcPr anchor="ctr"/>
                </a:tc>
                <a:tc>
                  <a:txBody>
                    <a:bodyPr/>
                    <a:lstStyle/>
                    <a:p>
                      <a:pPr algn="ctr"/>
                      <a:r>
                        <a:rPr lang="en-US" altLang="zh-CN" sz="1400" dirty="0"/>
                        <a:t>Transit Time</a:t>
                      </a:r>
                      <a:endParaRPr lang="zh-CN" altLang="en-US" sz="1400" dirty="0"/>
                    </a:p>
                  </a:txBody>
                  <a:tcPr anchor="ctr"/>
                </a:tc>
                <a:tc>
                  <a:txBody>
                    <a:bodyPr/>
                    <a:lstStyle/>
                    <a:p>
                      <a:pPr algn="ctr"/>
                      <a:r>
                        <a:rPr lang="en-US" altLang="zh-CN" sz="1400" dirty="0"/>
                        <a:t>46</a:t>
                      </a:r>
                      <a:endParaRPr lang="zh-CN" altLang="en-US" sz="1400" dirty="0"/>
                    </a:p>
                  </a:txBody>
                  <a:tcPr anchor="ctr"/>
                </a:tc>
                <a:tc>
                  <a:txBody>
                    <a:bodyPr/>
                    <a:lstStyle/>
                    <a:p>
                      <a:pPr algn="ctr"/>
                      <a:r>
                        <a:rPr lang="en-US" altLang="zh-CN" sz="1400" dirty="0"/>
                        <a:t>5.9</a:t>
                      </a:r>
                      <a:endParaRPr lang="zh-CN" altLang="en-US" sz="1400" dirty="0"/>
                    </a:p>
                  </a:txBody>
                  <a:tcPr anchor="ctr"/>
                </a:tc>
                <a:extLst>
                  <a:ext uri="{0D108BD9-81ED-4DB2-BD59-A6C34878D82A}">
                    <a16:rowId xmlns:a16="http://schemas.microsoft.com/office/drawing/2014/main" val="3314185462"/>
                  </a:ext>
                </a:extLst>
              </a:tr>
              <a:tr h="313570">
                <a:tc rowSpan="3">
                  <a:txBody>
                    <a:bodyPr/>
                    <a:lstStyle/>
                    <a:p>
                      <a:pPr algn="ctr"/>
                      <a:r>
                        <a:rPr lang="en-US" altLang="zh-CN" sz="1400" dirty="0"/>
                        <a:t>Radioactivity [</a:t>
                      </a:r>
                      <a:r>
                        <a:rPr lang="en-US" altLang="zh-CN" sz="1400" dirty="0" err="1"/>
                        <a:t>mBq</a:t>
                      </a:r>
                      <a:r>
                        <a:rPr lang="en-US" altLang="zh-CN" sz="1400" dirty="0"/>
                        <a:t>/pc]</a:t>
                      </a:r>
                      <a:endParaRPr lang="zh-CN" altLang="en-US" sz="1400" dirty="0"/>
                    </a:p>
                  </a:txBody>
                  <a:tcPr anchor="ctr"/>
                </a:tc>
                <a:tc>
                  <a:txBody>
                    <a:bodyPr/>
                    <a:lstStyle/>
                    <a:p>
                      <a:pPr algn="ctr"/>
                      <a:r>
                        <a:rPr lang="en-US" altLang="zh-CN" sz="1400" dirty="0"/>
                        <a:t>Co-60</a:t>
                      </a:r>
                      <a:endParaRPr lang="zh-CN" altLang="en-US" sz="1400" dirty="0"/>
                    </a:p>
                  </a:txBody>
                  <a:tcPr anchor="ctr"/>
                </a:tc>
                <a:tc>
                  <a:txBody>
                    <a:bodyPr/>
                    <a:lstStyle/>
                    <a:p>
                      <a:pPr algn="ctr"/>
                      <a:r>
                        <a:rPr lang="en-US" altLang="zh-CN" sz="1400" b="0" u="none" strike="noStrike" kern="1200" dirty="0">
                          <a:solidFill>
                            <a:srgbClr val="000000"/>
                          </a:solidFill>
                          <a:effectLst/>
                        </a:rPr>
                        <a:t>&lt; 2.34</a:t>
                      </a:r>
                      <a:endParaRPr lang="zh-CN" altLang="en-US" sz="1400" dirty="0"/>
                    </a:p>
                  </a:txBody>
                  <a:tcPr anchor="ctr"/>
                </a:tc>
                <a:tc>
                  <a:txBody>
                    <a:bodyPr/>
                    <a:lstStyle/>
                    <a:p>
                      <a:pPr algn="ctr"/>
                      <a:r>
                        <a:rPr lang="en-US" altLang="zh-CN" sz="1400" u="none" strike="noStrike" kern="1200" dirty="0">
                          <a:solidFill>
                            <a:schemeClr val="dk1"/>
                          </a:solidFill>
                          <a:effectLst/>
                        </a:rPr>
                        <a:t>&lt; 0.07</a:t>
                      </a:r>
                      <a:endParaRPr lang="zh-CN" altLang="en-US" sz="1400" dirty="0"/>
                    </a:p>
                  </a:txBody>
                  <a:tcPr anchor="ctr"/>
                </a:tc>
                <a:extLst>
                  <a:ext uri="{0D108BD9-81ED-4DB2-BD59-A6C34878D82A}">
                    <a16:rowId xmlns:a16="http://schemas.microsoft.com/office/drawing/2014/main" val="4266847469"/>
                  </a:ext>
                </a:extLst>
              </a:tr>
              <a:tr h="313570">
                <a:tc vMerge="1">
                  <a:txBody>
                    <a:bodyPr/>
                    <a:lstStyle/>
                    <a:p>
                      <a:pPr algn="ctr"/>
                      <a:endParaRPr lang="zh-CN" altLang="en-US" dirty="0"/>
                    </a:p>
                  </a:txBody>
                  <a:tcPr anchor="ctr"/>
                </a:tc>
                <a:tc>
                  <a:txBody>
                    <a:bodyPr/>
                    <a:lstStyle/>
                    <a:p>
                      <a:pPr algn="ctr"/>
                      <a:r>
                        <a:rPr lang="en-US" altLang="zh-CN" sz="1400" dirty="0"/>
                        <a:t>Th-232</a:t>
                      </a:r>
                      <a:endParaRPr lang="zh-CN" altLang="en-US" sz="1400" dirty="0"/>
                    </a:p>
                  </a:txBody>
                  <a:tcPr anchor="ctr"/>
                </a:tc>
                <a:tc>
                  <a:txBody>
                    <a:bodyPr/>
                    <a:lstStyle/>
                    <a:p>
                      <a:pPr algn="ctr"/>
                      <a:r>
                        <a:rPr lang="en-US" altLang="zh-CN" sz="1400" b="0" u="none" strike="noStrike" kern="1200" dirty="0">
                          <a:solidFill>
                            <a:srgbClr val="000000"/>
                          </a:solidFill>
                          <a:effectLst/>
                        </a:rPr>
                        <a:t>&lt; 7.82</a:t>
                      </a:r>
                      <a:endParaRPr lang="zh-CN" altLang="en-US" sz="1400" dirty="0"/>
                    </a:p>
                  </a:txBody>
                  <a:tcPr anchor="ctr"/>
                </a:tc>
                <a:tc>
                  <a:txBody>
                    <a:bodyPr/>
                    <a:lstStyle/>
                    <a:p>
                      <a:pPr algn="ctr"/>
                      <a:r>
                        <a:rPr lang="en-US" altLang="zh-CN" sz="1400" u="none" strike="noStrike" kern="1200" dirty="0">
                          <a:solidFill>
                            <a:schemeClr val="dk1"/>
                          </a:solidFill>
                          <a:effectLst/>
                        </a:rPr>
                        <a:t>&lt; 0.40</a:t>
                      </a:r>
                      <a:endParaRPr lang="zh-CN" altLang="en-US" sz="1400" dirty="0"/>
                    </a:p>
                  </a:txBody>
                  <a:tcPr anchor="ctr"/>
                </a:tc>
                <a:extLst>
                  <a:ext uri="{0D108BD9-81ED-4DB2-BD59-A6C34878D82A}">
                    <a16:rowId xmlns:a16="http://schemas.microsoft.com/office/drawing/2014/main" val="3051910165"/>
                  </a:ext>
                </a:extLst>
              </a:tr>
              <a:tr h="313570">
                <a:tc vMerge="1">
                  <a:txBody>
                    <a:bodyPr/>
                    <a:lstStyle/>
                    <a:p>
                      <a:pPr algn="ctr"/>
                      <a:endParaRPr lang="zh-CN" altLang="en-US" dirty="0"/>
                    </a:p>
                  </a:txBody>
                  <a:tcPr anchor="ctr"/>
                </a:tc>
                <a:tc>
                  <a:txBody>
                    <a:bodyPr/>
                    <a:lstStyle/>
                    <a:p>
                      <a:pPr algn="ctr"/>
                      <a:r>
                        <a:rPr lang="en-US" altLang="zh-CN" sz="1400" dirty="0"/>
                        <a:t>U-238</a:t>
                      </a:r>
                      <a:endParaRPr lang="zh-CN" altLang="en-US" sz="1400" dirty="0"/>
                    </a:p>
                  </a:txBody>
                  <a:tcPr anchor="ctr"/>
                </a:tc>
                <a:tc>
                  <a:txBody>
                    <a:bodyPr/>
                    <a:lstStyle/>
                    <a:p>
                      <a:pPr algn="ctr"/>
                      <a:r>
                        <a:rPr lang="en-US" altLang="zh-CN" sz="1400" b="0" u="none" strike="noStrike" kern="1200" dirty="0">
                          <a:solidFill>
                            <a:srgbClr val="000000"/>
                          </a:solidFill>
                          <a:effectLst/>
                        </a:rPr>
                        <a:t>&lt; 56.48</a:t>
                      </a:r>
                      <a:endParaRPr lang="zh-CN" altLang="en-US" sz="1400" dirty="0"/>
                    </a:p>
                  </a:txBody>
                  <a:tcPr anchor="ctr"/>
                </a:tc>
                <a:tc>
                  <a:txBody>
                    <a:bodyPr/>
                    <a:lstStyle/>
                    <a:p>
                      <a:pPr algn="ctr"/>
                      <a:r>
                        <a:rPr lang="en-US" altLang="zh-CN" sz="1400" u="none" strike="noStrike" kern="1200" dirty="0">
                          <a:solidFill>
                            <a:schemeClr val="dk1"/>
                          </a:solidFill>
                          <a:effectLst/>
                        </a:rPr>
                        <a:t>0.47 ± 0.11</a:t>
                      </a:r>
                      <a:endParaRPr lang="zh-CN" altLang="en-US" sz="1400" dirty="0"/>
                    </a:p>
                  </a:txBody>
                  <a:tcPr anchor="ctr"/>
                </a:tc>
                <a:extLst>
                  <a:ext uri="{0D108BD9-81ED-4DB2-BD59-A6C34878D82A}">
                    <a16:rowId xmlns:a16="http://schemas.microsoft.com/office/drawing/2014/main" val="547084040"/>
                  </a:ext>
                </a:extLst>
              </a:tr>
            </a:tbl>
          </a:graphicData>
        </a:graphic>
      </p:graphicFrame>
      <p:pic>
        <p:nvPicPr>
          <p:cNvPr id="10" name="Picture 7">
            <a:extLst>
              <a:ext uri="{FF2B5EF4-FFF2-40B4-BE49-F238E27FC236}">
                <a16:creationId xmlns:a16="http://schemas.microsoft.com/office/drawing/2014/main" id="{7320ED7A-4075-4E08-9D6E-C27656711E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9990" y="1422018"/>
            <a:ext cx="3433587" cy="2289058"/>
          </a:xfrm>
          <a:prstGeom prst="rect">
            <a:avLst/>
          </a:prstGeom>
        </p:spPr>
      </p:pic>
      <p:cxnSp>
        <p:nvCxnSpPr>
          <p:cNvPr id="14" name="直接箭头连接符 13">
            <a:extLst>
              <a:ext uri="{FF2B5EF4-FFF2-40B4-BE49-F238E27FC236}">
                <a16:creationId xmlns:a16="http://schemas.microsoft.com/office/drawing/2014/main" id="{C052802B-20EB-4D0E-969B-EC47D8D167B3}"/>
              </a:ext>
            </a:extLst>
          </p:cNvPr>
          <p:cNvCxnSpPr>
            <a:cxnSpLocks/>
          </p:cNvCxnSpPr>
          <p:nvPr/>
        </p:nvCxnSpPr>
        <p:spPr>
          <a:xfrm flipV="1">
            <a:off x="4813961" y="3393370"/>
            <a:ext cx="623441" cy="756297"/>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接箭头连接符 15">
            <a:extLst>
              <a:ext uri="{FF2B5EF4-FFF2-40B4-BE49-F238E27FC236}">
                <a16:creationId xmlns:a16="http://schemas.microsoft.com/office/drawing/2014/main" id="{262EC58C-8545-4089-8284-BAAAD1073C2A}"/>
              </a:ext>
            </a:extLst>
          </p:cNvPr>
          <p:cNvCxnSpPr>
            <a:cxnSpLocks/>
          </p:cNvCxnSpPr>
          <p:nvPr/>
        </p:nvCxnSpPr>
        <p:spPr>
          <a:xfrm flipV="1">
            <a:off x="6168829" y="3429001"/>
            <a:ext cx="623441" cy="756297"/>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7" name="标题 1">
            <a:extLst>
              <a:ext uri="{FF2B5EF4-FFF2-40B4-BE49-F238E27FC236}">
                <a16:creationId xmlns:a16="http://schemas.microsoft.com/office/drawing/2014/main" id="{30BE34A5-6813-4318-9968-069FB8F9B59A}"/>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fontScale="92500"/>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err="1"/>
              <a:t>PandaX-xT</a:t>
            </a:r>
            <a:r>
              <a:rPr lang="en-US" altLang="zh-CN" dirty="0"/>
              <a:t> R&amp;D: 2-inch PMTs and New Electronics</a:t>
            </a:r>
            <a:endParaRPr lang="zh-CN" altLang="en-US" dirty="0"/>
          </a:p>
        </p:txBody>
      </p:sp>
      <p:sp>
        <p:nvSpPr>
          <p:cNvPr id="19" name="文本框 18">
            <a:extLst>
              <a:ext uri="{FF2B5EF4-FFF2-40B4-BE49-F238E27FC236}">
                <a16:creationId xmlns:a16="http://schemas.microsoft.com/office/drawing/2014/main" id="{41B9D781-80E7-44E0-9FFD-B24E70C8533D}"/>
              </a:ext>
            </a:extLst>
          </p:cNvPr>
          <p:cNvSpPr txBox="1"/>
          <p:nvPr/>
        </p:nvSpPr>
        <p:spPr>
          <a:xfrm>
            <a:off x="315629" y="1091119"/>
            <a:ext cx="3627493" cy="2885405"/>
          </a:xfrm>
          <a:prstGeom prst="rect">
            <a:avLst/>
          </a:prstGeom>
          <a:noFill/>
        </p:spPr>
        <p:txBody>
          <a:bodyPr wrap="square" rtlCol="0">
            <a:spAutoFit/>
          </a:bodyPr>
          <a:lstStyle/>
          <a:p>
            <a:pPr>
              <a:spcBef>
                <a:spcPts val="300"/>
              </a:spcBef>
            </a:pPr>
            <a:r>
              <a:rPr lang="en-US" altLang="zh-CN" dirty="0">
                <a:latin typeface="Arial" panose="020B0604020202020204" pitchFamily="34" charset="0"/>
                <a:cs typeface="Arial" panose="020B0604020202020204" pitchFamily="34" charset="0"/>
              </a:rPr>
              <a:t>PMT:</a:t>
            </a:r>
          </a:p>
          <a:p>
            <a:pPr marL="285750" indent="-285750">
              <a:spcBef>
                <a:spcPts val="3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R12699 2-inch PMTs with 4 independent anode readout;</a:t>
            </a:r>
          </a:p>
          <a:p>
            <a:pPr marL="285750" indent="-285750">
              <a:spcBef>
                <a:spcPts val="3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Better time response for better waveform building;</a:t>
            </a:r>
          </a:p>
          <a:p>
            <a:pPr marL="285750" indent="-285750">
              <a:spcBef>
                <a:spcPts val="3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Lower radioactivity;</a:t>
            </a:r>
          </a:p>
          <a:p>
            <a:pPr>
              <a:spcBef>
                <a:spcPts val="300"/>
              </a:spcBef>
            </a:pPr>
            <a:endParaRPr lang="en-US" altLang="zh-CN" sz="200" dirty="0">
              <a:latin typeface="Arial" panose="020B0604020202020204" pitchFamily="34" charset="0"/>
              <a:cs typeface="Arial" panose="020B0604020202020204" pitchFamily="34" charset="0"/>
            </a:endParaRPr>
          </a:p>
          <a:p>
            <a:pPr>
              <a:spcBef>
                <a:spcPts val="300"/>
              </a:spcBef>
            </a:pPr>
            <a:r>
              <a:rPr lang="en-US" altLang="zh-CN" dirty="0">
                <a:latin typeface="Arial" panose="020B0604020202020204" pitchFamily="34" charset="0"/>
                <a:cs typeface="Arial" panose="020B0604020202020204" pitchFamily="34" charset="0"/>
              </a:rPr>
              <a:t>Electronics:</a:t>
            </a:r>
          </a:p>
          <a:p>
            <a:pPr marL="285750" indent="-285750">
              <a:spcBef>
                <a:spcPts val="3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Higher sampling rate;</a:t>
            </a:r>
          </a:p>
          <a:p>
            <a:pPr marL="285750" indent="-285750">
              <a:spcBef>
                <a:spcPts val="3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Accept out-trigger mode;</a:t>
            </a:r>
            <a:endParaRPr lang="zh-CN" altLang="en-US" dirty="0">
              <a:latin typeface="Arial" panose="020B0604020202020204" pitchFamily="34" charset="0"/>
              <a:cs typeface="Arial" panose="020B0604020202020204" pitchFamily="34" charset="0"/>
            </a:endParaRPr>
          </a:p>
        </p:txBody>
      </p:sp>
      <p:pic>
        <p:nvPicPr>
          <p:cNvPr id="21" name="图片 20">
            <a:extLst>
              <a:ext uri="{FF2B5EF4-FFF2-40B4-BE49-F238E27FC236}">
                <a16:creationId xmlns:a16="http://schemas.microsoft.com/office/drawing/2014/main" id="{488E6388-D528-4D52-9AD5-AA022339B165}"/>
              </a:ext>
            </a:extLst>
          </p:cNvPr>
          <p:cNvPicPr>
            <a:picLocks noChangeAspect="1"/>
          </p:cNvPicPr>
          <p:nvPr/>
        </p:nvPicPr>
        <p:blipFill>
          <a:blip r:embed="rId4"/>
          <a:stretch>
            <a:fillRect/>
          </a:stretch>
        </p:blipFill>
        <p:spPr>
          <a:xfrm>
            <a:off x="7631683" y="1234571"/>
            <a:ext cx="4560317" cy="5135432"/>
          </a:xfrm>
          <a:prstGeom prst="rect">
            <a:avLst/>
          </a:prstGeom>
        </p:spPr>
      </p:pic>
      <p:sp>
        <p:nvSpPr>
          <p:cNvPr id="31" name="文本框 30">
            <a:extLst>
              <a:ext uri="{FF2B5EF4-FFF2-40B4-BE49-F238E27FC236}">
                <a16:creationId xmlns:a16="http://schemas.microsoft.com/office/drawing/2014/main" id="{5E37ADB8-1EDB-4156-850A-D10047BB031A}"/>
              </a:ext>
            </a:extLst>
          </p:cNvPr>
          <p:cNvSpPr txBox="1"/>
          <p:nvPr/>
        </p:nvSpPr>
        <p:spPr>
          <a:xfrm>
            <a:off x="8253201" y="1083464"/>
            <a:ext cx="3457998" cy="338554"/>
          </a:xfrm>
          <a:prstGeom prst="rect">
            <a:avLst/>
          </a:prstGeom>
          <a:noFill/>
        </p:spPr>
        <p:txBody>
          <a:bodyPr wrap="none" rtlCol="0">
            <a:spAutoFit/>
          </a:bodyPr>
          <a:lstStyle/>
          <a:p>
            <a:r>
              <a:rPr kumimoji="1" lang="en-US" altLang="zh-CN" sz="1600" dirty="0">
                <a:solidFill>
                  <a:srgbClr val="FF0000"/>
                </a:solidFill>
                <a:latin typeface="Arial" panose="020B0604020202020204" pitchFamily="34" charset="0"/>
                <a:cs typeface="Arial" panose="020B0604020202020204" pitchFamily="34" charset="0"/>
              </a:rPr>
              <a:t>Custom-developed:</a:t>
            </a:r>
            <a:r>
              <a:rPr kumimoji="1" lang="zh-CN" altLang="en-US" sz="1600" dirty="0">
                <a:solidFill>
                  <a:srgbClr val="FF0000"/>
                </a:solidFill>
                <a:latin typeface="Arial" panose="020B0604020202020204" pitchFamily="34" charset="0"/>
                <a:cs typeface="Arial" panose="020B0604020202020204" pitchFamily="34" charset="0"/>
              </a:rPr>
              <a:t> </a:t>
            </a:r>
            <a:r>
              <a:rPr kumimoji="1" lang="en-US" altLang="zh-CN" sz="1600" dirty="0">
                <a:solidFill>
                  <a:srgbClr val="FF0000"/>
                </a:solidFill>
                <a:latin typeface="Arial" panose="020B0604020202020204" pitchFamily="34" charset="0"/>
                <a:cs typeface="Arial" panose="020B0604020202020204" pitchFamily="34" charset="0"/>
              </a:rPr>
              <a:t>14-bit,</a:t>
            </a:r>
            <a:r>
              <a:rPr kumimoji="1" lang="zh-CN" altLang="en-US" sz="1600" dirty="0">
                <a:solidFill>
                  <a:srgbClr val="FF0000"/>
                </a:solidFill>
                <a:latin typeface="Arial" panose="020B0604020202020204" pitchFamily="34" charset="0"/>
                <a:cs typeface="Arial" panose="020B0604020202020204" pitchFamily="34" charset="0"/>
              </a:rPr>
              <a:t> </a:t>
            </a:r>
            <a:r>
              <a:rPr kumimoji="1" lang="en-US" altLang="zh-CN" sz="1600" dirty="0">
                <a:solidFill>
                  <a:srgbClr val="FF0000"/>
                </a:solidFill>
                <a:latin typeface="Arial" panose="020B0604020202020204" pitchFamily="34" charset="0"/>
                <a:cs typeface="Arial" panose="020B0604020202020204" pitchFamily="34" charset="0"/>
              </a:rPr>
              <a:t>500MS/s</a:t>
            </a:r>
            <a:endParaRPr kumimoji="1" lang="zh-CN" altLang="en-US" sz="1600" dirty="0">
              <a:solidFill>
                <a:srgbClr val="FF0000"/>
              </a:solidFill>
              <a:latin typeface="Arial" panose="020B0604020202020204" pitchFamily="34" charset="0"/>
              <a:cs typeface="Arial" panose="020B0604020202020204" pitchFamily="34" charset="0"/>
            </a:endParaRPr>
          </a:p>
        </p:txBody>
      </p:sp>
      <p:sp>
        <p:nvSpPr>
          <p:cNvPr id="32" name="页脚占位符 2">
            <a:extLst>
              <a:ext uri="{FF2B5EF4-FFF2-40B4-BE49-F238E27FC236}">
                <a16:creationId xmlns:a16="http://schemas.microsoft.com/office/drawing/2014/main" id="{848D4E36-541C-465E-8BCE-10AC7AC0985D}"/>
              </a:ext>
            </a:extLst>
          </p:cNvPr>
          <p:cNvSpPr>
            <a:spLocks noGrp="1"/>
          </p:cNvSpPr>
          <p:nvPr>
            <p:ph type="ftr" sz="quarter" idx="11"/>
          </p:nvPr>
        </p:nvSpPr>
        <p:spPr>
          <a:xfrm>
            <a:off x="4038600" y="6356350"/>
            <a:ext cx="4114800" cy="365125"/>
          </a:xfrm>
        </p:spPr>
        <p:txBody>
          <a:bodyPr/>
          <a:lstStyle/>
          <a:p>
            <a:r>
              <a:rPr lang="en-US" altLang="zh-CN" dirty="0"/>
              <a:t>Lomonosov Conference 2023, Moscow</a:t>
            </a:r>
            <a:endParaRPr lang="zh-CN" altLang="en-US" dirty="0"/>
          </a:p>
        </p:txBody>
      </p:sp>
    </p:spTree>
    <p:extLst>
      <p:ext uri="{BB962C8B-B14F-4D97-AF65-F5344CB8AC3E}">
        <p14:creationId xmlns:p14="http://schemas.microsoft.com/office/powerpoint/2010/main" val="3861880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6950F53-F3DB-4999-BABA-BA25A842AC89}"/>
              </a:ext>
            </a:extLst>
          </p:cNvPr>
          <p:cNvSpPr>
            <a:spLocks noGrp="1"/>
          </p:cNvSpPr>
          <p:nvPr>
            <p:ph type="dt" sz="half" idx="10"/>
          </p:nvPr>
        </p:nvSpPr>
        <p:spPr/>
        <p:txBody>
          <a:bodyPr/>
          <a:lstStyle/>
          <a:p>
            <a:fld id="{CC067BB3-9D9C-40C8-ADBD-A8CEACAFF3C6}" type="datetime1">
              <a:rPr kumimoji="1" lang="zh-CN" altLang="en-US" smtClean="0"/>
              <a:t>2023/8/24</a:t>
            </a:fld>
            <a:endParaRPr kumimoji="1" lang="zh-CN" altLang="en-US" dirty="0"/>
          </a:p>
        </p:txBody>
      </p:sp>
      <p:sp>
        <p:nvSpPr>
          <p:cNvPr id="3" name="灯片编号占位符 2">
            <a:extLst>
              <a:ext uri="{FF2B5EF4-FFF2-40B4-BE49-F238E27FC236}">
                <a16:creationId xmlns:a16="http://schemas.microsoft.com/office/drawing/2014/main" id="{EA90E883-D934-445A-8045-AAAE0E473FA5}"/>
              </a:ext>
            </a:extLst>
          </p:cNvPr>
          <p:cNvSpPr>
            <a:spLocks noGrp="1"/>
          </p:cNvSpPr>
          <p:nvPr>
            <p:ph type="sldNum" sz="quarter" idx="12"/>
          </p:nvPr>
        </p:nvSpPr>
        <p:spPr/>
        <p:txBody>
          <a:bodyPr/>
          <a:lstStyle/>
          <a:p>
            <a:fld id="{76D0FD79-E959-254D-87D8-0DB990F23A24}" type="slidenum">
              <a:rPr kumimoji="1" lang="zh-CN" altLang="en-US" smtClean="0"/>
              <a:t>27</a:t>
            </a:fld>
            <a:endParaRPr kumimoji="1" lang="zh-CN" altLang="en-US"/>
          </a:p>
        </p:txBody>
      </p:sp>
      <p:pic>
        <p:nvPicPr>
          <p:cNvPr id="4" name="图片 3">
            <a:extLst>
              <a:ext uri="{FF2B5EF4-FFF2-40B4-BE49-F238E27FC236}">
                <a16:creationId xmlns:a16="http://schemas.microsoft.com/office/drawing/2014/main" id="{48336C94-1CE6-4C40-A695-5A7EA6A3C310}"/>
              </a:ext>
            </a:extLst>
          </p:cNvPr>
          <p:cNvPicPr>
            <a:picLocks noChangeAspect="1"/>
          </p:cNvPicPr>
          <p:nvPr/>
        </p:nvPicPr>
        <p:blipFill>
          <a:blip r:embed="rId3"/>
          <a:stretch>
            <a:fillRect/>
          </a:stretch>
        </p:blipFill>
        <p:spPr>
          <a:xfrm>
            <a:off x="6274373" y="1360263"/>
            <a:ext cx="2446239" cy="3960000"/>
          </a:xfrm>
          <a:prstGeom prst="rect">
            <a:avLst/>
          </a:prstGeom>
        </p:spPr>
      </p:pic>
      <p:sp>
        <p:nvSpPr>
          <p:cNvPr id="5" name="文本框 4">
            <a:extLst>
              <a:ext uri="{FF2B5EF4-FFF2-40B4-BE49-F238E27FC236}">
                <a16:creationId xmlns:a16="http://schemas.microsoft.com/office/drawing/2014/main" id="{D71DB48C-DB7E-4BD1-8813-1288D8F585C3}"/>
              </a:ext>
            </a:extLst>
          </p:cNvPr>
          <p:cNvSpPr txBox="1"/>
          <p:nvPr/>
        </p:nvSpPr>
        <p:spPr>
          <a:xfrm>
            <a:off x="6433739" y="5735395"/>
            <a:ext cx="2127505" cy="369332"/>
          </a:xfrm>
          <a:prstGeom prst="rect">
            <a:avLst/>
          </a:prstGeom>
          <a:noFill/>
        </p:spPr>
        <p:txBody>
          <a:bodyPr wrap="none" rtlCol="0">
            <a:spAutoFit/>
          </a:bodyPr>
          <a:lstStyle/>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Low Outgassing</a:t>
            </a:r>
            <a:endParaRPr lang="zh-CN" altLang="en-US" dirty="0">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FAB55189-35C0-4372-B675-F3303FFF7424}"/>
              </a:ext>
            </a:extLst>
          </p:cNvPr>
          <p:cNvSpPr txBox="1"/>
          <p:nvPr/>
        </p:nvSpPr>
        <p:spPr>
          <a:xfrm>
            <a:off x="9453627" y="5735395"/>
            <a:ext cx="1883849" cy="369332"/>
          </a:xfrm>
          <a:prstGeom prst="rect">
            <a:avLst/>
          </a:prstGeom>
          <a:noFill/>
        </p:spPr>
        <p:txBody>
          <a:bodyPr wrap="none" rtlCol="0">
            <a:spAutoFit/>
          </a:bodyPr>
          <a:lstStyle/>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High flow rate</a:t>
            </a:r>
            <a:endParaRPr lang="zh-CN" altLang="en-US" dirty="0">
              <a:latin typeface="Arial" panose="020B0604020202020204" pitchFamily="34" charset="0"/>
              <a:cs typeface="Arial" panose="020B0604020202020204" pitchFamily="34" charset="0"/>
            </a:endParaRPr>
          </a:p>
        </p:txBody>
      </p:sp>
      <p:pic>
        <p:nvPicPr>
          <p:cNvPr id="7" name="图片 6">
            <a:extLst>
              <a:ext uri="{FF2B5EF4-FFF2-40B4-BE49-F238E27FC236}">
                <a16:creationId xmlns:a16="http://schemas.microsoft.com/office/drawing/2014/main" id="{7051AA4D-2959-44DE-8A42-1673CFAA0944}"/>
              </a:ext>
            </a:extLst>
          </p:cNvPr>
          <p:cNvPicPr>
            <a:picLocks noChangeAspect="1"/>
          </p:cNvPicPr>
          <p:nvPr/>
        </p:nvPicPr>
        <p:blipFill>
          <a:blip r:embed="rId4"/>
          <a:stretch>
            <a:fillRect/>
          </a:stretch>
        </p:blipFill>
        <p:spPr>
          <a:xfrm>
            <a:off x="9337091" y="1360263"/>
            <a:ext cx="2130941" cy="3960000"/>
          </a:xfrm>
          <a:prstGeom prst="rect">
            <a:avLst/>
          </a:prstGeom>
        </p:spPr>
      </p:pic>
      <p:sp>
        <p:nvSpPr>
          <p:cNvPr id="8" name="文本框 7">
            <a:extLst>
              <a:ext uri="{FF2B5EF4-FFF2-40B4-BE49-F238E27FC236}">
                <a16:creationId xmlns:a16="http://schemas.microsoft.com/office/drawing/2014/main" id="{EA08148E-F618-46DD-BA1E-CB8B876073EB}"/>
              </a:ext>
            </a:extLst>
          </p:cNvPr>
          <p:cNvSpPr txBox="1"/>
          <p:nvPr/>
        </p:nvSpPr>
        <p:spPr>
          <a:xfrm>
            <a:off x="6285652" y="4977825"/>
            <a:ext cx="2743200" cy="369332"/>
          </a:xfrm>
          <a:prstGeom prst="rect">
            <a:avLst/>
          </a:prstGeom>
          <a:noFill/>
        </p:spPr>
        <p:txBody>
          <a:bodyPr wrap="square" rtlCol="0">
            <a:spAutoFit/>
          </a:bodyPr>
          <a:lstStyle/>
          <a:p>
            <a:r>
              <a:rPr lang="en-US" altLang="zh-CN" dirty="0">
                <a:solidFill>
                  <a:schemeClr val="bg1"/>
                </a:solidFill>
              </a:rPr>
              <a:t>Magnetic driven pump</a:t>
            </a:r>
            <a:endParaRPr lang="zh-CN" altLang="en-US" dirty="0">
              <a:solidFill>
                <a:schemeClr val="bg1"/>
              </a:solidFill>
            </a:endParaRPr>
          </a:p>
        </p:txBody>
      </p:sp>
      <p:sp>
        <p:nvSpPr>
          <p:cNvPr id="9" name="矩形 8">
            <a:extLst>
              <a:ext uri="{FF2B5EF4-FFF2-40B4-BE49-F238E27FC236}">
                <a16:creationId xmlns:a16="http://schemas.microsoft.com/office/drawing/2014/main" id="{0F356FA6-10F0-4EA1-A0CC-8F6F26F9FA2A}"/>
              </a:ext>
            </a:extLst>
          </p:cNvPr>
          <p:cNvSpPr/>
          <p:nvPr/>
        </p:nvSpPr>
        <p:spPr>
          <a:xfrm>
            <a:off x="9325182" y="4973831"/>
            <a:ext cx="2207656" cy="369332"/>
          </a:xfrm>
          <a:prstGeom prst="rect">
            <a:avLst/>
          </a:prstGeom>
        </p:spPr>
        <p:txBody>
          <a:bodyPr wrap="none">
            <a:spAutoFit/>
          </a:bodyPr>
          <a:lstStyle/>
          <a:p>
            <a:r>
              <a:rPr lang="en-US" altLang="zh-CN" dirty="0">
                <a:solidFill>
                  <a:schemeClr val="bg1"/>
                </a:solidFill>
              </a:rPr>
              <a:t>Oxygen-free copper</a:t>
            </a:r>
            <a:endParaRPr lang="zh-CN" altLang="en-US" dirty="0">
              <a:solidFill>
                <a:schemeClr val="bg1"/>
              </a:solidFill>
            </a:endParaRPr>
          </a:p>
        </p:txBody>
      </p:sp>
      <p:pic>
        <p:nvPicPr>
          <p:cNvPr id="10" name="图片 9">
            <a:extLst>
              <a:ext uri="{FF2B5EF4-FFF2-40B4-BE49-F238E27FC236}">
                <a16:creationId xmlns:a16="http://schemas.microsoft.com/office/drawing/2014/main" id="{1D9EC43E-CB3A-4F68-BA32-629E5F51F649}"/>
              </a:ext>
            </a:extLst>
          </p:cNvPr>
          <p:cNvPicPr>
            <a:picLocks noChangeAspect="1"/>
          </p:cNvPicPr>
          <p:nvPr/>
        </p:nvPicPr>
        <p:blipFill rotWithShape="1">
          <a:blip r:embed="rId5">
            <a:extLst>
              <a:ext uri="{28A0092B-C50C-407E-A947-70E740481C1C}">
                <a14:useLocalDpi xmlns:a14="http://schemas.microsoft.com/office/drawing/2010/main" val="0"/>
              </a:ext>
            </a:extLst>
          </a:blip>
          <a:srcRect t="6494" r="44525" b="-606"/>
          <a:stretch/>
        </p:blipFill>
        <p:spPr>
          <a:xfrm>
            <a:off x="2526962" y="914400"/>
            <a:ext cx="2756412" cy="3305624"/>
          </a:xfrm>
          <a:prstGeom prst="rect">
            <a:avLst/>
          </a:prstGeom>
        </p:spPr>
      </p:pic>
      <p:pic>
        <p:nvPicPr>
          <p:cNvPr id="11" name="图片 10">
            <a:extLst>
              <a:ext uri="{FF2B5EF4-FFF2-40B4-BE49-F238E27FC236}">
                <a16:creationId xmlns:a16="http://schemas.microsoft.com/office/drawing/2014/main" id="{D0A6B820-6F1A-43F8-A333-10848E97991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46703" y="980611"/>
            <a:ext cx="1163780" cy="3305624"/>
          </a:xfrm>
          <a:prstGeom prst="rect">
            <a:avLst/>
          </a:prstGeom>
          <a:noFill/>
          <a:ln>
            <a:noFill/>
          </a:ln>
        </p:spPr>
      </p:pic>
      <p:graphicFrame>
        <p:nvGraphicFramePr>
          <p:cNvPr id="12" name="表格 11">
            <a:extLst>
              <a:ext uri="{FF2B5EF4-FFF2-40B4-BE49-F238E27FC236}">
                <a16:creationId xmlns:a16="http://schemas.microsoft.com/office/drawing/2014/main" id="{4462EC72-49C2-490D-83B8-296B642B94D6}"/>
              </a:ext>
            </a:extLst>
          </p:cNvPr>
          <p:cNvGraphicFramePr>
            <a:graphicFrameLocks noGrp="1"/>
          </p:cNvGraphicFramePr>
          <p:nvPr>
            <p:extLst>
              <p:ext uri="{D42A27DB-BD31-4B8C-83A1-F6EECF244321}">
                <p14:modId xmlns:p14="http://schemas.microsoft.com/office/powerpoint/2010/main" val="2464890877"/>
              </p:ext>
            </p:extLst>
          </p:nvPr>
        </p:nvGraphicFramePr>
        <p:xfrm>
          <a:off x="462986" y="4352446"/>
          <a:ext cx="5168831" cy="2027181"/>
        </p:xfrm>
        <a:graphic>
          <a:graphicData uri="http://schemas.openxmlformats.org/drawingml/2006/table">
            <a:tbl>
              <a:tblPr firstRow="1" bandRow="1">
                <a:tableStyleId>{6E25E649-3F16-4E02-A733-19D2CDBF48F0}</a:tableStyleId>
              </a:tblPr>
              <a:tblGrid>
                <a:gridCol w="1148544">
                  <a:extLst>
                    <a:ext uri="{9D8B030D-6E8A-4147-A177-3AD203B41FA5}">
                      <a16:colId xmlns:a16="http://schemas.microsoft.com/office/drawing/2014/main" val="911483438"/>
                    </a:ext>
                  </a:extLst>
                </a:gridCol>
                <a:gridCol w="870120">
                  <a:extLst>
                    <a:ext uri="{9D8B030D-6E8A-4147-A177-3AD203B41FA5}">
                      <a16:colId xmlns:a16="http://schemas.microsoft.com/office/drawing/2014/main" val="1045998044"/>
                    </a:ext>
                  </a:extLst>
                </a:gridCol>
                <a:gridCol w="1526344">
                  <a:extLst>
                    <a:ext uri="{9D8B030D-6E8A-4147-A177-3AD203B41FA5}">
                      <a16:colId xmlns:a16="http://schemas.microsoft.com/office/drawing/2014/main" val="3365589559"/>
                    </a:ext>
                  </a:extLst>
                </a:gridCol>
                <a:gridCol w="1623823">
                  <a:extLst>
                    <a:ext uri="{9D8B030D-6E8A-4147-A177-3AD203B41FA5}">
                      <a16:colId xmlns:a16="http://schemas.microsoft.com/office/drawing/2014/main" val="3082818959"/>
                    </a:ext>
                  </a:extLst>
                </a:gridCol>
              </a:tblGrid>
              <a:tr h="564141">
                <a:tc gridSpan="2">
                  <a:txBody>
                    <a:bodyPr/>
                    <a:lstStyle/>
                    <a:p>
                      <a:pPr algn="ctr"/>
                      <a:endParaRPr lang="zh-CN" altLang="en-US" dirty="0"/>
                    </a:p>
                  </a:txBody>
                  <a:tcPr anchor="ctr"/>
                </a:tc>
                <a:tc hMerge="1">
                  <a:txBody>
                    <a:bodyPr/>
                    <a:lstStyle/>
                    <a:p>
                      <a:pPr algn="ctr"/>
                      <a:endParaRPr lang="zh-CN" altLang="en-US" dirty="0"/>
                    </a:p>
                  </a:txBody>
                  <a:tcPr anchor="ctr"/>
                </a:tc>
                <a:tc>
                  <a:txBody>
                    <a:bodyPr/>
                    <a:lstStyle/>
                    <a:p>
                      <a:pPr algn="ctr"/>
                      <a:r>
                        <a:rPr lang="en-US" altLang="zh-CN" dirty="0"/>
                        <a:t>PandaX-4T</a:t>
                      </a:r>
                      <a:endParaRPr lang="zh-CN" altLang="en-US" dirty="0"/>
                    </a:p>
                  </a:txBody>
                  <a:tcPr anchor="ctr"/>
                </a:tc>
                <a:tc>
                  <a:txBody>
                    <a:bodyPr/>
                    <a:lstStyle/>
                    <a:p>
                      <a:pPr algn="ctr"/>
                      <a:r>
                        <a:rPr lang="en-US" altLang="zh-CN" dirty="0">
                          <a:solidFill>
                            <a:srgbClr val="FFFF00"/>
                          </a:solidFill>
                        </a:rPr>
                        <a:t>Upgraded</a:t>
                      </a:r>
                      <a:endParaRPr lang="zh-CN" altLang="en-US" dirty="0">
                        <a:solidFill>
                          <a:srgbClr val="FFFF00"/>
                        </a:solidFill>
                      </a:endParaRPr>
                    </a:p>
                  </a:txBody>
                  <a:tcPr anchor="ctr"/>
                </a:tc>
                <a:extLst>
                  <a:ext uri="{0D108BD9-81ED-4DB2-BD59-A6C34878D82A}">
                    <a16:rowId xmlns:a16="http://schemas.microsoft.com/office/drawing/2014/main" val="3301740143"/>
                  </a:ext>
                </a:extLst>
              </a:tr>
              <a:tr h="343388">
                <a:tc rowSpan="2">
                  <a:txBody>
                    <a:bodyPr/>
                    <a:lstStyle/>
                    <a:p>
                      <a:pPr algn="ctr"/>
                      <a:r>
                        <a:rPr lang="en-US" altLang="zh-CN" dirty="0"/>
                        <a:t>Flow rate</a:t>
                      </a:r>
                    </a:p>
                    <a:p>
                      <a:pPr algn="ctr"/>
                      <a:r>
                        <a:rPr lang="en-US" altLang="zh-CN" dirty="0"/>
                        <a:t>[kg/h]</a:t>
                      </a:r>
                      <a:endParaRPr lang="zh-CN" altLang="en-US" dirty="0"/>
                    </a:p>
                  </a:txBody>
                  <a:tcPr anchor="ctr"/>
                </a:tc>
                <a:tc>
                  <a:txBody>
                    <a:bodyPr/>
                    <a:lstStyle/>
                    <a:p>
                      <a:pPr algn="ctr"/>
                      <a:r>
                        <a:rPr lang="en-US" altLang="zh-CN" dirty="0"/>
                        <a:t>Kr</a:t>
                      </a:r>
                      <a:endParaRPr lang="zh-CN" altLang="en-US" dirty="0"/>
                    </a:p>
                  </a:txBody>
                  <a:tcPr anchor="ctr"/>
                </a:tc>
                <a:tc>
                  <a:txBody>
                    <a:bodyPr/>
                    <a:lstStyle/>
                    <a:p>
                      <a:pPr algn="ctr"/>
                      <a:r>
                        <a:rPr lang="en-US" altLang="zh-CN" dirty="0"/>
                        <a:t>10</a:t>
                      </a:r>
                      <a:endParaRPr lang="zh-CN" altLang="en-US" dirty="0"/>
                    </a:p>
                  </a:txBody>
                  <a:tcPr anchor="ctr"/>
                </a:tc>
                <a:tc>
                  <a:txBody>
                    <a:bodyPr/>
                    <a:lstStyle/>
                    <a:p>
                      <a:pPr algn="ctr"/>
                      <a:r>
                        <a:rPr lang="en-US" altLang="zh-CN" dirty="0"/>
                        <a:t>30</a:t>
                      </a:r>
                      <a:endParaRPr lang="zh-CN" altLang="en-US" dirty="0"/>
                    </a:p>
                  </a:txBody>
                  <a:tcPr anchor="ctr"/>
                </a:tc>
                <a:extLst>
                  <a:ext uri="{0D108BD9-81ED-4DB2-BD59-A6C34878D82A}">
                    <a16:rowId xmlns:a16="http://schemas.microsoft.com/office/drawing/2014/main" val="4266847469"/>
                  </a:ext>
                </a:extLst>
              </a:tr>
              <a:tr h="343388">
                <a:tc vMerge="1">
                  <a:txBody>
                    <a:bodyPr/>
                    <a:lstStyle/>
                    <a:p>
                      <a:pPr algn="ctr"/>
                      <a:endParaRPr lang="zh-CN" altLang="en-US" dirty="0"/>
                    </a:p>
                  </a:txBody>
                  <a:tcPr anchor="ctr"/>
                </a:tc>
                <a:tc>
                  <a:txBody>
                    <a:bodyPr/>
                    <a:lstStyle/>
                    <a:p>
                      <a:pPr algn="ctr"/>
                      <a:r>
                        <a:rPr lang="en-US" altLang="zh-CN" dirty="0"/>
                        <a:t>Rn</a:t>
                      </a:r>
                      <a:endParaRPr lang="zh-CN" altLang="en-US" dirty="0"/>
                    </a:p>
                  </a:txBody>
                  <a:tcPr anchor="ctr"/>
                </a:tc>
                <a:tc>
                  <a:txBody>
                    <a:bodyPr/>
                    <a:lstStyle/>
                    <a:p>
                      <a:pPr algn="ctr"/>
                      <a:r>
                        <a:rPr lang="en-US" altLang="zh-CN" dirty="0"/>
                        <a:t>56.5</a:t>
                      </a:r>
                      <a:endParaRPr lang="zh-CN" altLang="en-US" dirty="0"/>
                    </a:p>
                  </a:txBody>
                  <a:tcPr anchor="ctr"/>
                </a:tc>
                <a:tc>
                  <a:txBody>
                    <a:bodyPr/>
                    <a:lstStyle/>
                    <a:p>
                      <a:pPr algn="ctr"/>
                      <a:r>
                        <a:rPr lang="en-US" altLang="zh-CN" dirty="0"/>
                        <a:t>856</a:t>
                      </a:r>
                      <a:endParaRPr lang="zh-CN" altLang="en-US" dirty="0"/>
                    </a:p>
                  </a:txBody>
                  <a:tcPr anchor="ctr"/>
                </a:tc>
                <a:extLst>
                  <a:ext uri="{0D108BD9-81ED-4DB2-BD59-A6C34878D82A}">
                    <a16:rowId xmlns:a16="http://schemas.microsoft.com/office/drawing/2014/main" val="3051910165"/>
                  </a:ext>
                </a:extLst>
              </a:tr>
              <a:tr h="343388">
                <a:tc rowSpan="2">
                  <a:txBody>
                    <a:bodyPr/>
                    <a:lstStyle/>
                    <a:p>
                      <a:pPr algn="ctr"/>
                      <a:r>
                        <a:rPr lang="en-US" altLang="zh-CN" dirty="0"/>
                        <a:t>Reduction factor</a:t>
                      </a:r>
                      <a:endParaRPr lang="zh-CN" altLang="en-US" dirty="0"/>
                    </a:p>
                  </a:txBody>
                  <a:tcPr anchor="ctr"/>
                </a:tc>
                <a:tc>
                  <a:txBody>
                    <a:bodyPr/>
                    <a:lstStyle/>
                    <a:p>
                      <a:pPr algn="ctr"/>
                      <a:r>
                        <a:rPr lang="en-US" altLang="zh-CN" dirty="0"/>
                        <a:t>Kr</a:t>
                      </a:r>
                      <a:endParaRPr lang="zh-CN" altLang="en-US" dirty="0"/>
                    </a:p>
                  </a:txBody>
                  <a:tcPr anchor="ctr"/>
                </a:tc>
                <a:tc>
                  <a:txBody>
                    <a:bodyPr/>
                    <a:lstStyle/>
                    <a:p>
                      <a:pPr algn="ctr"/>
                      <a:r>
                        <a:rPr lang="en-US" altLang="zh-CN" dirty="0"/>
                        <a:t>10</a:t>
                      </a:r>
                      <a:r>
                        <a:rPr lang="en-US" altLang="zh-CN" baseline="30000" dirty="0"/>
                        <a:t>6</a:t>
                      </a:r>
                      <a:endParaRPr lang="zh-CN" altLang="en-US" baseline="30000" dirty="0"/>
                    </a:p>
                  </a:txBody>
                  <a:tcPr anchor="ctr"/>
                </a:tc>
                <a:tc>
                  <a:txBody>
                    <a:bodyPr/>
                    <a:lstStyle/>
                    <a:p>
                      <a:pPr algn="ctr"/>
                      <a:r>
                        <a:rPr lang="en-US" altLang="zh-CN" dirty="0"/>
                        <a:t>10</a:t>
                      </a:r>
                      <a:r>
                        <a:rPr lang="en-US" altLang="zh-CN" baseline="30000" dirty="0"/>
                        <a:t>8</a:t>
                      </a:r>
                      <a:endParaRPr lang="zh-CN" altLang="en-US" baseline="30000" dirty="0"/>
                    </a:p>
                  </a:txBody>
                  <a:tcPr anchor="ctr"/>
                </a:tc>
                <a:extLst>
                  <a:ext uri="{0D108BD9-81ED-4DB2-BD59-A6C34878D82A}">
                    <a16:rowId xmlns:a16="http://schemas.microsoft.com/office/drawing/2014/main" val="195534551"/>
                  </a:ext>
                </a:extLst>
              </a:tr>
              <a:tr h="343388">
                <a:tc vMerge="1">
                  <a:txBody>
                    <a:bodyPr/>
                    <a:lstStyle/>
                    <a:p>
                      <a:pPr algn="ctr"/>
                      <a:endParaRPr lang="zh-CN" altLang="en-US" dirty="0"/>
                    </a:p>
                  </a:txBody>
                  <a:tcPr anchor="ctr"/>
                </a:tc>
                <a:tc>
                  <a:txBody>
                    <a:bodyPr/>
                    <a:lstStyle/>
                    <a:p>
                      <a:pPr algn="ctr"/>
                      <a:r>
                        <a:rPr lang="en-US" altLang="zh-CN" dirty="0"/>
                        <a:t>Rn</a:t>
                      </a:r>
                      <a:endParaRPr lang="zh-CN" altLang="en-US" dirty="0"/>
                    </a:p>
                  </a:txBody>
                  <a:tcPr anchor="ctr"/>
                </a:tc>
                <a:tc>
                  <a:txBody>
                    <a:bodyPr/>
                    <a:lstStyle/>
                    <a:p>
                      <a:pPr algn="ctr"/>
                      <a:r>
                        <a:rPr lang="en-US" altLang="zh-CN" dirty="0"/>
                        <a:t>2.2</a:t>
                      </a:r>
                      <a:endParaRPr lang="zh-CN" altLang="en-US" dirty="0"/>
                    </a:p>
                  </a:txBody>
                  <a:tcPr anchor="ctr"/>
                </a:tc>
                <a:tc>
                  <a:txBody>
                    <a:bodyPr/>
                    <a:lstStyle/>
                    <a:p>
                      <a:pPr algn="ctr"/>
                      <a:r>
                        <a:rPr lang="en-US" altLang="zh-CN" dirty="0"/>
                        <a:t>4.4</a:t>
                      </a:r>
                      <a:endParaRPr lang="zh-CN" altLang="en-US" dirty="0"/>
                    </a:p>
                  </a:txBody>
                  <a:tcPr anchor="ctr"/>
                </a:tc>
                <a:extLst>
                  <a:ext uri="{0D108BD9-81ED-4DB2-BD59-A6C34878D82A}">
                    <a16:rowId xmlns:a16="http://schemas.microsoft.com/office/drawing/2014/main" val="2459825287"/>
                  </a:ext>
                </a:extLst>
              </a:tr>
            </a:tbl>
          </a:graphicData>
        </a:graphic>
      </p:graphicFrame>
      <p:sp>
        <p:nvSpPr>
          <p:cNvPr id="13" name="标题 1">
            <a:extLst>
              <a:ext uri="{FF2B5EF4-FFF2-40B4-BE49-F238E27FC236}">
                <a16:creationId xmlns:a16="http://schemas.microsoft.com/office/drawing/2014/main" id="{50F576AC-F49A-4F47-BB7A-3060CADA3ED6}"/>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err="1"/>
              <a:t>PandaX-xT</a:t>
            </a:r>
            <a:r>
              <a:rPr lang="en-US" altLang="zh-CN" dirty="0"/>
              <a:t> R&amp;D: Distillation</a:t>
            </a:r>
            <a:r>
              <a:rPr lang="zh-CN" altLang="en-US" dirty="0"/>
              <a:t> </a:t>
            </a:r>
            <a:r>
              <a:rPr lang="en-US" altLang="zh-CN" dirty="0"/>
              <a:t>and Purification</a:t>
            </a:r>
            <a:r>
              <a:rPr lang="zh-CN" altLang="en-US" dirty="0"/>
              <a:t> </a:t>
            </a:r>
          </a:p>
        </p:txBody>
      </p:sp>
      <p:sp>
        <p:nvSpPr>
          <p:cNvPr id="14" name="页脚占位符 2">
            <a:extLst>
              <a:ext uri="{FF2B5EF4-FFF2-40B4-BE49-F238E27FC236}">
                <a16:creationId xmlns:a16="http://schemas.microsoft.com/office/drawing/2014/main" id="{526DB01E-149B-4E33-B4CF-348DEFE2C9C8}"/>
              </a:ext>
            </a:extLst>
          </p:cNvPr>
          <p:cNvSpPr>
            <a:spLocks noGrp="1"/>
          </p:cNvSpPr>
          <p:nvPr>
            <p:ph type="ftr" sz="quarter" idx="11"/>
          </p:nvPr>
        </p:nvSpPr>
        <p:spPr>
          <a:xfrm>
            <a:off x="4038600" y="6356350"/>
            <a:ext cx="4114800" cy="365125"/>
          </a:xfrm>
        </p:spPr>
        <p:txBody>
          <a:bodyPr/>
          <a:lstStyle/>
          <a:p>
            <a:r>
              <a:rPr lang="en-US" altLang="zh-CN" dirty="0"/>
              <a:t>Lomonosov Conference 2023, Moscow</a:t>
            </a:r>
            <a:endParaRPr lang="zh-CN" altLang="en-US" dirty="0"/>
          </a:p>
        </p:txBody>
      </p:sp>
    </p:spTree>
    <p:extLst>
      <p:ext uri="{BB962C8B-B14F-4D97-AF65-F5344CB8AC3E}">
        <p14:creationId xmlns:p14="http://schemas.microsoft.com/office/powerpoint/2010/main" val="148317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a:extLst>
              <a:ext uri="{FF2B5EF4-FFF2-40B4-BE49-F238E27FC236}">
                <a16:creationId xmlns:a16="http://schemas.microsoft.com/office/drawing/2014/main" id="{90533F80-31A4-7D8C-C308-199592B7C4A8}"/>
              </a:ext>
            </a:extLst>
          </p:cNvPr>
          <p:cNvSpPr>
            <a:spLocks noGrp="1"/>
          </p:cNvSpPr>
          <p:nvPr>
            <p:ph type="sldNum" sz="quarter" idx="12"/>
          </p:nvPr>
        </p:nvSpPr>
        <p:spPr/>
        <p:txBody>
          <a:bodyPr/>
          <a:lstStyle/>
          <a:p>
            <a:fld id="{78E86B1E-9F60-204F-809E-6CA438AF33B6}" type="slidenum">
              <a:rPr kumimoji="1" lang="zh-CN" altLang="en-US" smtClean="0"/>
              <a:pPr/>
              <a:t>28</a:t>
            </a:fld>
            <a:endParaRPr kumimoji="1" lang="zh-CN" altLang="en-US" dirty="0"/>
          </a:p>
        </p:txBody>
      </p:sp>
      <p:sp>
        <p:nvSpPr>
          <p:cNvPr id="3" name="内容占位符 2">
            <a:extLst>
              <a:ext uri="{FF2B5EF4-FFF2-40B4-BE49-F238E27FC236}">
                <a16:creationId xmlns:a16="http://schemas.microsoft.com/office/drawing/2014/main" id="{7BFEAC76-7FB6-AE4D-8AC7-747F3FA82997}"/>
              </a:ext>
            </a:extLst>
          </p:cNvPr>
          <p:cNvSpPr>
            <a:spLocks noGrp="1"/>
          </p:cNvSpPr>
          <p:nvPr>
            <p:ph sz="half" idx="1"/>
          </p:nvPr>
        </p:nvSpPr>
        <p:spPr>
          <a:xfrm>
            <a:off x="838200" y="1469985"/>
            <a:ext cx="10515600" cy="4706978"/>
          </a:xfrm>
          <a:noFill/>
        </p:spPr>
        <p:txBody>
          <a:bodyPr>
            <a:normAutofit/>
          </a:bodyPr>
          <a:lstStyle/>
          <a:p>
            <a:pPr>
              <a:lnSpc>
                <a:spcPct val="110000"/>
              </a:lnSpc>
            </a:pPr>
            <a:r>
              <a:rPr kumimoji="1" lang="en-US" altLang="zh-CN" sz="3200" b="1" dirty="0"/>
              <a:t>PandaX-4T is one of the new generation multi-</a:t>
            </a:r>
            <a:r>
              <a:rPr kumimoji="1" lang="en-US" altLang="zh-CN" sz="3200" b="1" dirty="0" err="1"/>
              <a:t>tonne</a:t>
            </a:r>
            <a:r>
              <a:rPr kumimoji="1" lang="en-US" altLang="zh-CN" sz="3200" b="1" dirty="0"/>
              <a:t> xenon experiments</a:t>
            </a:r>
          </a:p>
          <a:p>
            <a:pPr>
              <a:lnSpc>
                <a:spcPct val="110000"/>
              </a:lnSpc>
            </a:pPr>
            <a:r>
              <a:rPr kumimoji="1" lang="en-US" altLang="zh-CN" sz="3200" b="1" dirty="0"/>
              <a:t>Intense searches for various types of physics, including DMs and neutrinos</a:t>
            </a:r>
          </a:p>
          <a:p>
            <a:pPr>
              <a:lnSpc>
                <a:spcPct val="110000"/>
              </a:lnSpc>
            </a:pPr>
            <a:r>
              <a:rPr kumimoji="1" lang="en-US" altLang="zh-CN" sz="3200" b="1" dirty="0"/>
              <a:t>Expecting more interesting results from </a:t>
            </a:r>
            <a:r>
              <a:rPr kumimoji="1" lang="en-US" altLang="zh-CN" sz="3200" b="1" dirty="0" err="1"/>
              <a:t>PandaX</a:t>
            </a:r>
            <a:endParaRPr kumimoji="1" lang="en-US" altLang="zh-CN" sz="3200" b="1" dirty="0"/>
          </a:p>
          <a:p>
            <a:pPr>
              <a:lnSpc>
                <a:spcPct val="110000"/>
              </a:lnSpc>
              <a:buFont typeface="Wingdings" pitchFamily="2" charset="2"/>
              <a:buChar char="Ø"/>
            </a:pPr>
            <a:r>
              <a:rPr kumimoji="1" lang="en-US" altLang="zh-CN" sz="3200" b="1" i="1" dirty="0">
                <a:solidFill>
                  <a:srgbClr val="FF0000"/>
                </a:solidFill>
              </a:rPr>
              <a:t>Welcome New Collaborators!</a:t>
            </a:r>
          </a:p>
        </p:txBody>
      </p:sp>
      <p:sp>
        <p:nvSpPr>
          <p:cNvPr id="8" name="文本框 7">
            <a:extLst>
              <a:ext uri="{FF2B5EF4-FFF2-40B4-BE49-F238E27FC236}">
                <a16:creationId xmlns:a16="http://schemas.microsoft.com/office/drawing/2014/main" id="{F31FB274-A804-CB44-CA69-FD8E8B6CEDB8}"/>
              </a:ext>
            </a:extLst>
          </p:cNvPr>
          <p:cNvSpPr txBox="1"/>
          <p:nvPr/>
        </p:nvSpPr>
        <p:spPr>
          <a:xfrm>
            <a:off x="3844636" y="5161300"/>
            <a:ext cx="4502727" cy="1015663"/>
          </a:xfrm>
          <a:prstGeom prst="rect">
            <a:avLst/>
          </a:prstGeom>
          <a:noFill/>
        </p:spPr>
        <p:txBody>
          <a:bodyPr wrap="square" rtlCol="0">
            <a:spAutoFit/>
          </a:bodyPr>
          <a:lstStyle/>
          <a:p>
            <a:pPr algn="ctr"/>
            <a:r>
              <a:rPr kumimoji="1" lang="en-US" altLang="zh-CN" sz="6000" b="1" dirty="0">
                <a:solidFill>
                  <a:srgbClr val="92D050"/>
                </a:solidFill>
                <a:latin typeface="Arial" panose="020B0604020202020204" pitchFamily="34" charset="0"/>
                <a:ea typeface="KaiTi" panose="02010609060101010101" pitchFamily="49" charset="-122"/>
                <a:cs typeface="Arial" panose="020B0604020202020204" pitchFamily="34" charset="0"/>
              </a:rPr>
              <a:t>Thank You</a:t>
            </a:r>
            <a:r>
              <a:rPr kumimoji="1" lang="zh-CN" altLang="en-US" sz="6000" b="1" dirty="0">
                <a:solidFill>
                  <a:srgbClr val="92D050"/>
                </a:solidFill>
                <a:latin typeface="Arial" panose="020B0604020202020204" pitchFamily="34" charset="0"/>
                <a:ea typeface="KaiTi" panose="02010609060101010101" pitchFamily="49" charset="-122"/>
                <a:cs typeface="Arial" panose="020B0604020202020204" pitchFamily="34" charset="0"/>
              </a:rPr>
              <a:t>！</a:t>
            </a:r>
          </a:p>
        </p:txBody>
      </p:sp>
      <p:sp>
        <p:nvSpPr>
          <p:cNvPr id="9" name="标题 1">
            <a:extLst>
              <a:ext uri="{FF2B5EF4-FFF2-40B4-BE49-F238E27FC236}">
                <a16:creationId xmlns:a16="http://schemas.microsoft.com/office/drawing/2014/main" id="{B7CB8FCA-E0DD-46A3-87FC-9ACBC51359E5}"/>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Summary</a:t>
            </a:r>
            <a:endParaRPr lang="zh-CN" altLang="en-US" dirty="0"/>
          </a:p>
        </p:txBody>
      </p:sp>
      <p:sp>
        <p:nvSpPr>
          <p:cNvPr id="12" name="日期占位符 1">
            <a:extLst>
              <a:ext uri="{FF2B5EF4-FFF2-40B4-BE49-F238E27FC236}">
                <a16:creationId xmlns:a16="http://schemas.microsoft.com/office/drawing/2014/main" id="{EEF6AB73-E80A-4AC2-97D5-4A6D68E57ECC}"/>
              </a:ext>
            </a:extLst>
          </p:cNvPr>
          <p:cNvSpPr>
            <a:spLocks noGrp="1"/>
          </p:cNvSpPr>
          <p:nvPr>
            <p:ph type="dt" sz="half" idx="10"/>
          </p:nvPr>
        </p:nvSpPr>
        <p:spPr>
          <a:xfrm>
            <a:off x="838200" y="6356350"/>
            <a:ext cx="2743200" cy="365125"/>
          </a:xfrm>
        </p:spPr>
        <p:txBody>
          <a:bodyPr/>
          <a:lstStyle/>
          <a:p>
            <a:fld id="{CC067BB3-9D9C-40C8-ADBD-A8CEACAFF3C6}" type="datetime1">
              <a:rPr kumimoji="1" lang="zh-CN" altLang="en-US" smtClean="0"/>
              <a:t>2023/8/24</a:t>
            </a:fld>
            <a:endParaRPr kumimoji="1" lang="zh-CN" altLang="en-US" dirty="0"/>
          </a:p>
        </p:txBody>
      </p:sp>
      <p:sp>
        <p:nvSpPr>
          <p:cNvPr id="13" name="页脚占位符 2">
            <a:extLst>
              <a:ext uri="{FF2B5EF4-FFF2-40B4-BE49-F238E27FC236}">
                <a16:creationId xmlns:a16="http://schemas.microsoft.com/office/drawing/2014/main" id="{8909B77E-047C-4AEC-8FEA-5B432AD933BE}"/>
              </a:ext>
            </a:extLst>
          </p:cNvPr>
          <p:cNvSpPr>
            <a:spLocks noGrp="1"/>
          </p:cNvSpPr>
          <p:nvPr>
            <p:ph type="ftr" sz="quarter" idx="11"/>
          </p:nvPr>
        </p:nvSpPr>
        <p:spPr>
          <a:xfrm>
            <a:off x="4038600" y="6356350"/>
            <a:ext cx="4114800" cy="365125"/>
          </a:xfrm>
        </p:spPr>
        <p:txBody>
          <a:bodyPr/>
          <a:lstStyle/>
          <a:p>
            <a:r>
              <a:rPr lang="en-US" altLang="zh-CN" dirty="0"/>
              <a:t>Lomonosov Conference 2023, Moscow</a:t>
            </a:r>
            <a:endParaRPr lang="zh-CN" altLang="en-US" dirty="0"/>
          </a:p>
        </p:txBody>
      </p:sp>
    </p:spTree>
    <p:extLst>
      <p:ext uri="{BB962C8B-B14F-4D97-AF65-F5344CB8AC3E}">
        <p14:creationId xmlns:p14="http://schemas.microsoft.com/office/powerpoint/2010/main" val="8554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7"/>
          <p:cNvSpPr/>
          <p:nvPr/>
        </p:nvSpPr>
        <p:spPr>
          <a:xfrm>
            <a:off x="1446627" y="2398715"/>
            <a:ext cx="9298745" cy="2060570"/>
          </a:xfrm>
          <a:prstGeom prst="roundRect">
            <a:avLst/>
          </a:prstGeom>
          <a:solidFill>
            <a:srgbClr val="024619"/>
          </a:solidFill>
          <a:ln>
            <a:noFill/>
          </a:ln>
          <a:effectLst>
            <a:outerShdw blurRad="139700" dist="139700" dir="3180000" sx="101000" sy="101000" algn="ctr" rotWithShape="0">
              <a:srgbClr val="000000">
                <a:alpha val="43137"/>
              </a:srgbClr>
            </a:outerShdw>
            <a:reflection stA="45000" endPos="7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342000" tIns="190800" rIns="342000" bIns="190800" rtlCol="0" anchor="ctr"/>
          <a:lstStyle/>
          <a:p>
            <a:pPr algn="ctr">
              <a:spcAft>
                <a:spcPts val="300"/>
              </a:spcAft>
            </a:pPr>
            <a:r>
              <a:rPr lang="en-US" altLang="zh-CN" sz="6000" b="1" dirty="0"/>
              <a:t>Backups</a:t>
            </a:r>
            <a:endParaRPr kumimoji="1" lang="zh-CN" altLang="en-US" sz="1400" dirty="0">
              <a:latin typeface="Helvetica" charset="0"/>
              <a:ea typeface="Helvetica" charset="0"/>
              <a:cs typeface="Helvetica" charset="0"/>
            </a:endParaRPr>
          </a:p>
        </p:txBody>
      </p:sp>
      <p:sp>
        <p:nvSpPr>
          <p:cNvPr id="3" name="日期占位符 2">
            <a:extLst>
              <a:ext uri="{FF2B5EF4-FFF2-40B4-BE49-F238E27FC236}">
                <a16:creationId xmlns:a16="http://schemas.microsoft.com/office/drawing/2014/main" id="{33D6CC05-8A87-489B-B75E-116965F74568}"/>
              </a:ext>
            </a:extLst>
          </p:cNvPr>
          <p:cNvSpPr>
            <a:spLocks noGrp="1"/>
          </p:cNvSpPr>
          <p:nvPr>
            <p:ph type="dt" sz="half" idx="10"/>
          </p:nvPr>
        </p:nvSpPr>
        <p:spPr/>
        <p:txBody>
          <a:bodyPr/>
          <a:lstStyle/>
          <a:p>
            <a:fld id="{A0D648C3-786B-4D81-B79B-1F2729957B70}" type="datetime1">
              <a:rPr lang="zh-CN" altLang="en-US" smtClean="0"/>
              <a:t>2023/8/24</a:t>
            </a:fld>
            <a:endParaRPr lang="zh-CN" altLang="en-US"/>
          </a:p>
        </p:txBody>
      </p:sp>
      <p:sp>
        <p:nvSpPr>
          <p:cNvPr id="4" name="页脚占位符 3">
            <a:extLst>
              <a:ext uri="{FF2B5EF4-FFF2-40B4-BE49-F238E27FC236}">
                <a16:creationId xmlns:a16="http://schemas.microsoft.com/office/drawing/2014/main" id="{600D90B4-879E-453E-8CBE-D72E1B7DC679}"/>
              </a:ext>
            </a:extLst>
          </p:cNvPr>
          <p:cNvSpPr>
            <a:spLocks noGrp="1"/>
          </p:cNvSpPr>
          <p:nvPr>
            <p:ph type="ftr" sz="quarter" idx="11"/>
          </p:nvPr>
        </p:nvSpPr>
        <p:spPr/>
        <p:txBody>
          <a:bodyPr/>
          <a:lstStyle/>
          <a:p>
            <a:r>
              <a:rPr lang="en-US" altLang="zh-CN" dirty="0"/>
              <a:t>Lomonosov Conference 2023, Moscow</a:t>
            </a:r>
            <a:endParaRPr lang="zh-CN" altLang="en-US" dirty="0"/>
          </a:p>
        </p:txBody>
      </p:sp>
      <p:sp>
        <p:nvSpPr>
          <p:cNvPr id="5" name="灯片编号占位符 4">
            <a:extLst>
              <a:ext uri="{FF2B5EF4-FFF2-40B4-BE49-F238E27FC236}">
                <a16:creationId xmlns:a16="http://schemas.microsoft.com/office/drawing/2014/main" id="{349EE709-656E-4EAC-A303-A37CEC46F13B}"/>
              </a:ext>
            </a:extLst>
          </p:cNvPr>
          <p:cNvSpPr>
            <a:spLocks noGrp="1"/>
          </p:cNvSpPr>
          <p:nvPr>
            <p:ph type="sldNum" sz="quarter" idx="12"/>
          </p:nvPr>
        </p:nvSpPr>
        <p:spPr/>
        <p:txBody>
          <a:bodyPr/>
          <a:lstStyle/>
          <a:p>
            <a:fld id="{DCB8811A-6C9D-44A2-B549-207BE13A4B02}" type="slidenum">
              <a:rPr lang="zh-CN" altLang="en-US" smtClean="0"/>
              <a:t>29</a:t>
            </a:fld>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86A0E58-9ADB-4E6D-8095-BCB0F68C6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639" y="3814194"/>
            <a:ext cx="4407950" cy="2710032"/>
          </a:xfrm>
          <a:prstGeom prst="rect">
            <a:avLst/>
          </a:prstGeom>
        </p:spPr>
      </p:pic>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fld id="{04E9A4DC-7C28-46D1-B112-3357ECF88159}" type="datetime1">
              <a:rPr lang="zh-CN" altLang="en-US" smtClean="0"/>
              <a:t>2023/8/24</a:t>
            </a:fld>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en-US" altLang="zh-CN" dirty="0"/>
              <a:t>Lomonosov Conference 2023, Moscow</a:t>
            </a:r>
            <a:endParaRPr lang="zh-CN" altLang="en-US" dirty="0"/>
          </a:p>
        </p:txBody>
      </p:sp>
      <p:sp>
        <p:nvSpPr>
          <p:cNvPr id="4" name="灯片编号占位符 3">
            <a:extLst>
              <a:ext uri="{FF2B5EF4-FFF2-40B4-BE49-F238E27FC236}">
                <a16:creationId xmlns:a16="http://schemas.microsoft.com/office/drawing/2014/main" id="{0A37C41A-404A-40B5-BC66-86817B7D18DD}"/>
              </a:ext>
            </a:extLst>
          </p:cNvPr>
          <p:cNvSpPr>
            <a:spLocks noGrp="1"/>
          </p:cNvSpPr>
          <p:nvPr>
            <p:ph type="sldNum" sz="quarter" idx="12"/>
          </p:nvPr>
        </p:nvSpPr>
        <p:spPr/>
        <p:txBody>
          <a:bodyPr/>
          <a:lstStyle/>
          <a:p>
            <a:fld id="{DCB8811A-6C9D-44A2-B549-207BE13A4B02}" type="slidenum">
              <a:rPr lang="zh-CN" altLang="en-US" smtClean="0"/>
              <a:t>3</a:t>
            </a:fld>
            <a:endParaRPr lang="zh-CN" altLang="en-US" dirty="0"/>
          </a:p>
        </p:txBody>
      </p:sp>
      <p:pic>
        <p:nvPicPr>
          <p:cNvPr id="5" name="图片 5">
            <a:extLst>
              <a:ext uri="{FF2B5EF4-FFF2-40B4-BE49-F238E27FC236}">
                <a16:creationId xmlns:a16="http://schemas.microsoft.com/office/drawing/2014/main" id="{604D94C0-D8F1-46DE-813D-E84355B9B6ED}"/>
              </a:ext>
            </a:extLst>
          </p:cNvPr>
          <p:cNvPicPr>
            <a:picLocks noChangeAspect="1"/>
          </p:cNvPicPr>
          <p:nvPr/>
        </p:nvPicPr>
        <p:blipFill rotWithShape="1">
          <a:blip r:embed="rId4"/>
          <a:srcRect t="2513"/>
          <a:stretch>
            <a:fillRect/>
          </a:stretch>
        </p:blipFill>
        <p:spPr>
          <a:xfrm>
            <a:off x="3949639" y="1108120"/>
            <a:ext cx="4360849" cy="2586996"/>
          </a:xfrm>
          <a:prstGeom prst="rect">
            <a:avLst/>
          </a:prstGeom>
        </p:spPr>
      </p:pic>
      <p:pic>
        <p:nvPicPr>
          <p:cNvPr id="6" name="图片 8">
            <a:extLst>
              <a:ext uri="{FF2B5EF4-FFF2-40B4-BE49-F238E27FC236}">
                <a16:creationId xmlns:a16="http://schemas.microsoft.com/office/drawing/2014/main" id="{8347FCCC-D5FF-412A-B4E0-665F6A50E517}"/>
              </a:ext>
            </a:extLst>
          </p:cNvPr>
          <p:cNvPicPr>
            <a:picLocks noChangeAspect="1"/>
          </p:cNvPicPr>
          <p:nvPr/>
        </p:nvPicPr>
        <p:blipFill rotWithShape="1">
          <a:blip r:embed="rId5"/>
          <a:srcRect r="14604"/>
          <a:stretch>
            <a:fillRect/>
          </a:stretch>
        </p:blipFill>
        <p:spPr>
          <a:xfrm>
            <a:off x="591749" y="1108119"/>
            <a:ext cx="3079177" cy="2586996"/>
          </a:xfrm>
          <a:prstGeom prst="rect">
            <a:avLst/>
          </a:prstGeom>
        </p:spPr>
      </p:pic>
      <p:pic>
        <p:nvPicPr>
          <p:cNvPr id="8" name="Picture 5">
            <a:extLst>
              <a:ext uri="{FF2B5EF4-FFF2-40B4-BE49-F238E27FC236}">
                <a16:creationId xmlns:a16="http://schemas.microsoft.com/office/drawing/2014/main" id="{CA97D8F5-E58F-4673-8136-DD6B1289CA95}"/>
              </a:ext>
            </a:extLst>
          </p:cNvPr>
          <p:cNvPicPr>
            <a:picLocks noChangeAspect="1"/>
          </p:cNvPicPr>
          <p:nvPr/>
        </p:nvPicPr>
        <p:blipFill rotWithShape="1">
          <a:blip r:embed="rId6"/>
          <a:srcRect t="18681" b="8932"/>
          <a:stretch>
            <a:fillRect/>
          </a:stretch>
        </p:blipFill>
        <p:spPr>
          <a:xfrm>
            <a:off x="558165" y="3814194"/>
            <a:ext cx="3112761" cy="2674236"/>
          </a:xfrm>
          <a:prstGeom prst="rect">
            <a:avLst/>
          </a:prstGeom>
        </p:spPr>
      </p:pic>
      <p:sp>
        <p:nvSpPr>
          <p:cNvPr id="9" name="Content Placeholder 4">
            <a:extLst>
              <a:ext uri="{FF2B5EF4-FFF2-40B4-BE49-F238E27FC236}">
                <a16:creationId xmlns:a16="http://schemas.microsoft.com/office/drawing/2014/main" id="{63EB8691-0182-4E36-A3B1-F273953478DD}"/>
              </a:ext>
            </a:extLst>
          </p:cNvPr>
          <p:cNvSpPr txBox="1">
            <a:spLocks/>
          </p:cNvSpPr>
          <p:nvPr/>
        </p:nvSpPr>
        <p:spPr bwMode="auto">
          <a:xfrm>
            <a:off x="7993701" y="2575282"/>
            <a:ext cx="4198299" cy="289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2950" lvl="1"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Deepest (6800 </a:t>
            </a:r>
            <a:r>
              <a:rPr lang="en-US" altLang="zh-CN" sz="2000" dirty="0" err="1">
                <a:latin typeface="Arial" panose="020B0604020202020204" pitchFamily="34" charset="0"/>
                <a:cs typeface="Arial" panose="020B0604020202020204" pitchFamily="34" charset="0"/>
              </a:rPr>
              <a:t>m.w.e</a:t>
            </a:r>
            <a:r>
              <a:rPr lang="en-US" altLang="zh-CN" sz="2000" dirty="0">
                <a:latin typeface="Arial" panose="020B0604020202020204" pitchFamily="34" charset="0"/>
                <a:cs typeface="Arial" panose="020B0604020202020204" pitchFamily="34" charset="0"/>
              </a:rPr>
              <a:t> )</a:t>
            </a:r>
          </a:p>
          <a:p>
            <a:pPr marL="742950" lvl="1"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Horizontal access </a:t>
            </a:r>
          </a:p>
          <a:p>
            <a:pPr marL="742950" lvl="1"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Muon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rate: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1 count/week/m</a:t>
            </a:r>
            <a:r>
              <a:rPr lang="en-US" altLang="zh-CN" sz="2000" baseline="30000" dirty="0">
                <a:latin typeface="Arial" panose="020B0604020202020204" pitchFamily="34" charset="0"/>
                <a:cs typeface="Arial" panose="020B0604020202020204" pitchFamily="34" charset="0"/>
              </a:rPr>
              <a:t>2</a:t>
            </a:r>
          </a:p>
          <a:p>
            <a:pPr marL="742950" lvl="1" indent="-285750">
              <a:buFont typeface="Arial" panose="020B0604020202020204" pitchFamily="34" charset="0"/>
              <a:buChar char="•"/>
            </a:pPr>
            <a:endParaRPr lang="en-US" altLang="zh-CN" sz="2000" baseline="300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From CJPL-I to CJPL-II </a:t>
            </a:r>
          </a:p>
          <a:p>
            <a:pPr marL="742950" lvl="1"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p:txBody>
      </p:sp>
      <p:sp>
        <p:nvSpPr>
          <p:cNvPr id="10" name="标题 1">
            <a:extLst>
              <a:ext uri="{FF2B5EF4-FFF2-40B4-BE49-F238E27FC236}">
                <a16:creationId xmlns:a16="http://schemas.microsoft.com/office/drawing/2014/main" id="{3B6A5591-55AA-42AD-8C89-D7419AF32E73}"/>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en-GB" dirty="0"/>
              <a:t>China </a:t>
            </a:r>
            <a:r>
              <a:rPr lang="en-US" altLang="en-GB" dirty="0" err="1"/>
              <a:t>JinPing</a:t>
            </a:r>
            <a:r>
              <a:rPr lang="en-US" altLang="en-GB" dirty="0"/>
              <a:t> Underground Laboratory – CJPL</a:t>
            </a:r>
          </a:p>
        </p:txBody>
      </p:sp>
    </p:spTree>
    <p:extLst>
      <p:ext uri="{BB962C8B-B14F-4D97-AF65-F5344CB8AC3E}">
        <p14:creationId xmlns:p14="http://schemas.microsoft.com/office/powerpoint/2010/main" val="4120155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fld id="{04E9A4DC-7C28-46D1-B112-3357ECF88159}" type="datetime1">
              <a:rPr lang="zh-CN" altLang="en-US" smtClean="0"/>
              <a:t>2023/8/24</a:t>
            </a:fld>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a:xfrm>
            <a:off x="4038600" y="6356350"/>
            <a:ext cx="4114800" cy="365125"/>
          </a:xfrm>
        </p:spPr>
        <p:txBody>
          <a:bodyPr/>
          <a:lstStyle/>
          <a:p>
            <a:r>
              <a:rPr lang="en-US" altLang="zh-CN" dirty="0"/>
              <a:t>Lomonosov Conference 2023, Moscow</a:t>
            </a:r>
            <a:endParaRPr lang="zh-CN" altLang="en-US" dirty="0"/>
          </a:p>
        </p:txBody>
      </p:sp>
      <p:sp>
        <p:nvSpPr>
          <p:cNvPr id="4" name="灯片编号占位符 3">
            <a:extLst>
              <a:ext uri="{FF2B5EF4-FFF2-40B4-BE49-F238E27FC236}">
                <a16:creationId xmlns:a16="http://schemas.microsoft.com/office/drawing/2014/main" id="{0A37C41A-404A-40B5-BC66-86817B7D18DD}"/>
              </a:ext>
            </a:extLst>
          </p:cNvPr>
          <p:cNvSpPr>
            <a:spLocks noGrp="1"/>
          </p:cNvSpPr>
          <p:nvPr>
            <p:ph type="sldNum" sz="quarter" idx="12"/>
          </p:nvPr>
        </p:nvSpPr>
        <p:spPr/>
        <p:txBody>
          <a:bodyPr/>
          <a:lstStyle/>
          <a:p>
            <a:fld id="{DCB8811A-6C9D-44A2-B549-207BE13A4B02}" type="slidenum">
              <a:rPr lang="zh-CN" altLang="en-US" smtClean="0"/>
              <a:t>30</a:t>
            </a:fld>
            <a:endParaRPr lang="zh-CN" altLang="en-US" dirty="0"/>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Purification System </a:t>
            </a:r>
            <a:endParaRPr lang="zh-CN" altLang="en-US" dirty="0"/>
          </a:p>
        </p:txBody>
      </p:sp>
      <p:sp>
        <p:nvSpPr>
          <p:cNvPr id="7" name="文本框 6">
            <a:extLst>
              <a:ext uri="{FF2B5EF4-FFF2-40B4-BE49-F238E27FC236}">
                <a16:creationId xmlns:a16="http://schemas.microsoft.com/office/drawing/2014/main" id="{C6A003B0-3CE6-428D-A091-244C1257DD03}"/>
              </a:ext>
            </a:extLst>
          </p:cNvPr>
          <p:cNvSpPr txBox="1"/>
          <p:nvPr/>
        </p:nvSpPr>
        <p:spPr>
          <a:xfrm>
            <a:off x="911633" y="5746416"/>
            <a:ext cx="4378122" cy="400110"/>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Ref. the maximum drift time ~ 840 </a:t>
            </a:r>
            <a:r>
              <a:rPr lang="zh-CN" altLang="en-US" sz="2000" dirty="0">
                <a:latin typeface="Arial" panose="020B0604020202020204" pitchFamily="34" charset="0"/>
                <a:cs typeface="Arial" panose="020B0604020202020204" pitchFamily="34" charset="0"/>
              </a:rPr>
              <a:t>µs</a:t>
            </a:r>
          </a:p>
        </p:txBody>
      </p:sp>
      <p:pic>
        <p:nvPicPr>
          <p:cNvPr id="8" name="图片 7">
            <a:extLst>
              <a:ext uri="{FF2B5EF4-FFF2-40B4-BE49-F238E27FC236}">
                <a16:creationId xmlns:a16="http://schemas.microsoft.com/office/drawing/2014/main" id="{25108AD9-F8C7-406E-BA6C-79DF5258E258}"/>
              </a:ext>
            </a:extLst>
          </p:cNvPr>
          <p:cNvPicPr>
            <a:picLocks noChangeAspect="1"/>
          </p:cNvPicPr>
          <p:nvPr/>
        </p:nvPicPr>
        <p:blipFill>
          <a:blip r:embed="rId3"/>
          <a:stretch>
            <a:fillRect/>
          </a:stretch>
        </p:blipFill>
        <p:spPr>
          <a:xfrm>
            <a:off x="6274373" y="1360263"/>
            <a:ext cx="2446239" cy="3960000"/>
          </a:xfrm>
          <a:prstGeom prst="rect">
            <a:avLst/>
          </a:prstGeom>
        </p:spPr>
      </p:pic>
      <p:sp>
        <p:nvSpPr>
          <p:cNvPr id="9" name="文本框 8">
            <a:extLst>
              <a:ext uri="{FF2B5EF4-FFF2-40B4-BE49-F238E27FC236}">
                <a16:creationId xmlns:a16="http://schemas.microsoft.com/office/drawing/2014/main" id="{67D6CE70-9BF1-41CD-B9EB-0EDD37F51EFC}"/>
              </a:ext>
            </a:extLst>
          </p:cNvPr>
          <p:cNvSpPr txBox="1"/>
          <p:nvPr/>
        </p:nvSpPr>
        <p:spPr>
          <a:xfrm>
            <a:off x="6433739" y="5735395"/>
            <a:ext cx="2127505" cy="369332"/>
          </a:xfrm>
          <a:prstGeom prst="rect">
            <a:avLst/>
          </a:prstGeom>
          <a:noFill/>
        </p:spPr>
        <p:txBody>
          <a:bodyPr wrap="none" rtlCol="0">
            <a:spAutoFit/>
          </a:bodyPr>
          <a:lstStyle/>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Low Outgassing</a:t>
            </a:r>
            <a:endParaRPr lang="zh-CN" altLang="en-US"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ECB095B9-2260-4B7A-B30A-47A06A749007}"/>
              </a:ext>
            </a:extLst>
          </p:cNvPr>
          <p:cNvSpPr txBox="1"/>
          <p:nvPr/>
        </p:nvSpPr>
        <p:spPr>
          <a:xfrm>
            <a:off x="9453627" y="5735395"/>
            <a:ext cx="1883849" cy="369332"/>
          </a:xfrm>
          <a:prstGeom prst="rect">
            <a:avLst/>
          </a:prstGeom>
          <a:noFill/>
        </p:spPr>
        <p:txBody>
          <a:bodyPr wrap="none" rtlCol="0">
            <a:spAutoFit/>
          </a:bodyPr>
          <a:lstStyle/>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High flow rate</a:t>
            </a:r>
            <a:endParaRPr lang="zh-CN" altLang="en-US"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532665E4-C817-4E93-BC05-4C19A674043C}"/>
              </a:ext>
            </a:extLst>
          </p:cNvPr>
          <p:cNvSpPr txBox="1"/>
          <p:nvPr/>
        </p:nvSpPr>
        <p:spPr>
          <a:xfrm>
            <a:off x="5999608" y="973239"/>
            <a:ext cx="825867" cy="369332"/>
          </a:xfrm>
          <a:prstGeom prst="rect">
            <a:avLst/>
          </a:prstGeom>
          <a:noFill/>
        </p:spPr>
        <p:txBody>
          <a:bodyPr wrap="none" rtlCol="0">
            <a:spAutoFit/>
          </a:bodyPr>
          <a:lstStyle/>
          <a:p>
            <a:r>
              <a:rPr lang="en-US" altLang="zh-CN" b="1" dirty="0">
                <a:solidFill>
                  <a:srgbClr val="00B050"/>
                </a:solidFill>
              </a:rPr>
              <a:t>NEXT</a:t>
            </a:r>
            <a:endParaRPr lang="zh-CN" altLang="en-US" b="1" dirty="0">
              <a:solidFill>
                <a:srgbClr val="00B050"/>
              </a:solidFill>
            </a:endParaRPr>
          </a:p>
        </p:txBody>
      </p:sp>
      <p:pic>
        <p:nvPicPr>
          <p:cNvPr id="13" name="图片 12">
            <a:extLst>
              <a:ext uri="{FF2B5EF4-FFF2-40B4-BE49-F238E27FC236}">
                <a16:creationId xmlns:a16="http://schemas.microsoft.com/office/drawing/2014/main" id="{13898952-6145-49A5-B1FF-2331BFC010E5}"/>
              </a:ext>
            </a:extLst>
          </p:cNvPr>
          <p:cNvPicPr>
            <a:picLocks noChangeAspect="1"/>
          </p:cNvPicPr>
          <p:nvPr/>
        </p:nvPicPr>
        <p:blipFill>
          <a:blip r:embed="rId4"/>
          <a:stretch>
            <a:fillRect/>
          </a:stretch>
        </p:blipFill>
        <p:spPr>
          <a:xfrm>
            <a:off x="9337091" y="1360263"/>
            <a:ext cx="2130941" cy="3960000"/>
          </a:xfrm>
          <a:prstGeom prst="rect">
            <a:avLst/>
          </a:prstGeom>
        </p:spPr>
      </p:pic>
      <p:sp>
        <p:nvSpPr>
          <p:cNvPr id="5" name="文本框 4">
            <a:extLst>
              <a:ext uri="{FF2B5EF4-FFF2-40B4-BE49-F238E27FC236}">
                <a16:creationId xmlns:a16="http://schemas.microsoft.com/office/drawing/2014/main" id="{264F743A-E829-4CBD-92D5-D39D7139D6DD}"/>
              </a:ext>
            </a:extLst>
          </p:cNvPr>
          <p:cNvSpPr txBox="1"/>
          <p:nvPr/>
        </p:nvSpPr>
        <p:spPr>
          <a:xfrm>
            <a:off x="6285652" y="4977825"/>
            <a:ext cx="2743200" cy="369332"/>
          </a:xfrm>
          <a:prstGeom prst="rect">
            <a:avLst/>
          </a:prstGeom>
          <a:noFill/>
        </p:spPr>
        <p:txBody>
          <a:bodyPr wrap="square" rtlCol="0">
            <a:spAutoFit/>
          </a:bodyPr>
          <a:lstStyle/>
          <a:p>
            <a:r>
              <a:rPr lang="en-US" altLang="zh-CN" dirty="0">
                <a:solidFill>
                  <a:schemeClr val="bg1"/>
                </a:solidFill>
              </a:rPr>
              <a:t>Magnetic driven pump</a:t>
            </a:r>
            <a:endParaRPr lang="zh-CN" altLang="en-US" dirty="0">
              <a:solidFill>
                <a:schemeClr val="bg1"/>
              </a:solidFill>
            </a:endParaRPr>
          </a:p>
        </p:txBody>
      </p:sp>
      <p:sp>
        <p:nvSpPr>
          <p:cNvPr id="14" name="矩形 13">
            <a:extLst>
              <a:ext uri="{FF2B5EF4-FFF2-40B4-BE49-F238E27FC236}">
                <a16:creationId xmlns:a16="http://schemas.microsoft.com/office/drawing/2014/main" id="{63F94E47-4B27-4D0D-8EBC-452AD99D347C}"/>
              </a:ext>
            </a:extLst>
          </p:cNvPr>
          <p:cNvSpPr/>
          <p:nvPr/>
        </p:nvSpPr>
        <p:spPr>
          <a:xfrm>
            <a:off x="9325182" y="4973831"/>
            <a:ext cx="2207656" cy="369332"/>
          </a:xfrm>
          <a:prstGeom prst="rect">
            <a:avLst/>
          </a:prstGeom>
        </p:spPr>
        <p:txBody>
          <a:bodyPr wrap="none">
            <a:spAutoFit/>
          </a:bodyPr>
          <a:lstStyle/>
          <a:p>
            <a:r>
              <a:rPr lang="en-US" altLang="zh-CN" dirty="0">
                <a:solidFill>
                  <a:schemeClr val="bg1"/>
                </a:solidFill>
              </a:rPr>
              <a:t>Oxygen-free copper</a:t>
            </a:r>
            <a:endParaRPr lang="zh-CN" altLang="en-US" dirty="0">
              <a:solidFill>
                <a:schemeClr val="bg1"/>
              </a:solidFill>
            </a:endParaRPr>
          </a:p>
        </p:txBody>
      </p:sp>
      <p:grpSp>
        <p:nvGrpSpPr>
          <p:cNvPr id="17" name="组合 16">
            <a:extLst>
              <a:ext uri="{FF2B5EF4-FFF2-40B4-BE49-F238E27FC236}">
                <a16:creationId xmlns:a16="http://schemas.microsoft.com/office/drawing/2014/main" id="{8FCE1862-D315-45CD-A42E-68F18FEF8897}"/>
              </a:ext>
            </a:extLst>
          </p:cNvPr>
          <p:cNvGrpSpPr/>
          <p:nvPr/>
        </p:nvGrpSpPr>
        <p:grpSpPr>
          <a:xfrm>
            <a:off x="462022" y="1282583"/>
            <a:ext cx="4921107" cy="4095649"/>
            <a:chOff x="462022" y="1282583"/>
            <a:chExt cx="4921107" cy="4095649"/>
          </a:xfrm>
        </p:grpSpPr>
        <p:pic>
          <p:nvPicPr>
            <p:cNvPr id="6" name="图片 8" descr="图表, 散点图&#10;&#10;已自动生成说明">
              <a:extLst>
                <a:ext uri="{FF2B5EF4-FFF2-40B4-BE49-F238E27FC236}">
                  <a16:creationId xmlns:a16="http://schemas.microsoft.com/office/drawing/2014/main" id="{B7F06600-CF15-411D-BF6F-852273B766B6}"/>
                </a:ext>
              </a:extLst>
            </p:cNvPr>
            <p:cNvPicPr>
              <a:picLocks noChangeAspect="1"/>
            </p:cNvPicPr>
            <p:nvPr/>
          </p:nvPicPr>
          <p:blipFill>
            <a:blip r:embed="rId5"/>
            <a:stretch>
              <a:fillRect/>
            </a:stretch>
          </p:blipFill>
          <p:spPr>
            <a:xfrm>
              <a:off x="462022" y="1282583"/>
              <a:ext cx="4921107" cy="4095649"/>
            </a:xfrm>
            <a:prstGeom prst="rect">
              <a:avLst/>
            </a:prstGeom>
          </p:spPr>
        </p:pic>
        <p:pic>
          <p:nvPicPr>
            <p:cNvPr id="16" name="图片 15">
              <a:extLst>
                <a:ext uri="{FF2B5EF4-FFF2-40B4-BE49-F238E27FC236}">
                  <a16:creationId xmlns:a16="http://schemas.microsoft.com/office/drawing/2014/main" id="{F4CD070E-0509-4D6F-A933-C153A8C02B07}"/>
                </a:ext>
              </a:extLst>
            </p:cNvPr>
            <p:cNvPicPr>
              <a:picLocks noChangeAspect="1"/>
            </p:cNvPicPr>
            <p:nvPr/>
          </p:nvPicPr>
          <p:blipFill>
            <a:blip r:embed="rId6"/>
            <a:stretch>
              <a:fillRect/>
            </a:stretch>
          </p:blipFill>
          <p:spPr>
            <a:xfrm>
              <a:off x="1628718" y="2096339"/>
              <a:ext cx="520122" cy="180500"/>
            </a:xfrm>
            <a:prstGeom prst="rect">
              <a:avLst/>
            </a:prstGeom>
          </p:spPr>
        </p:pic>
      </p:grpSp>
    </p:spTree>
    <p:extLst>
      <p:ext uri="{BB962C8B-B14F-4D97-AF65-F5344CB8AC3E}">
        <p14:creationId xmlns:p14="http://schemas.microsoft.com/office/powerpoint/2010/main" val="3463198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fld id="{04E9A4DC-7C28-46D1-B112-3357ECF88159}" type="datetime1">
              <a:rPr lang="zh-CN" altLang="en-US" smtClean="0"/>
              <a:t>2023/8/24</a:t>
            </a:fld>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en-US" altLang="zh-CN" dirty="0"/>
              <a:t>Lomonosov Conference 2023, Moscow</a:t>
            </a:r>
            <a:endParaRPr lang="zh-CN" altLang="en-US" dirty="0"/>
          </a:p>
        </p:txBody>
      </p:sp>
      <p:sp>
        <p:nvSpPr>
          <p:cNvPr id="4" name="灯片编号占位符 3">
            <a:extLst>
              <a:ext uri="{FF2B5EF4-FFF2-40B4-BE49-F238E27FC236}">
                <a16:creationId xmlns:a16="http://schemas.microsoft.com/office/drawing/2014/main" id="{0A37C41A-404A-40B5-BC66-86817B7D18DD}"/>
              </a:ext>
            </a:extLst>
          </p:cNvPr>
          <p:cNvSpPr>
            <a:spLocks noGrp="1"/>
          </p:cNvSpPr>
          <p:nvPr>
            <p:ph type="sldNum" sz="quarter" idx="12"/>
          </p:nvPr>
        </p:nvSpPr>
        <p:spPr/>
        <p:txBody>
          <a:bodyPr/>
          <a:lstStyle/>
          <a:p>
            <a:fld id="{DCB8811A-6C9D-44A2-B549-207BE13A4B02}" type="slidenum">
              <a:rPr lang="zh-CN" altLang="en-US" smtClean="0"/>
              <a:t>31</a:t>
            </a:fld>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Distillation System</a:t>
            </a:r>
            <a:endParaRPr lang="zh-CN" altLang="en-US" dirty="0"/>
          </a:p>
        </p:txBody>
      </p:sp>
      <p:sp>
        <p:nvSpPr>
          <p:cNvPr id="6" name="文本框 5">
            <a:extLst>
              <a:ext uri="{FF2B5EF4-FFF2-40B4-BE49-F238E27FC236}">
                <a16:creationId xmlns:a16="http://schemas.microsoft.com/office/drawing/2014/main" id="{466CFD75-914D-475A-B1FC-8C873D7C6FFF}"/>
              </a:ext>
            </a:extLst>
          </p:cNvPr>
          <p:cNvSpPr txBox="1"/>
          <p:nvPr/>
        </p:nvSpPr>
        <p:spPr>
          <a:xfrm>
            <a:off x="5643094" y="1051130"/>
            <a:ext cx="825867" cy="369332"/>
          </a:xfrm>
          <a:prstGeom prst="rect">
            <a:avLst/>
          </a:prstGeom>
          <a:noFill/>
        </p:spPr>
        <p:txBody>
          <a:bodyPr wrap="none" rtlCol="0">
            <a:spAutoFit/>
          </a:bodyPr>
          <a:lstStyle/>
          <a:p>
            <a:r>
              <a:rPr lang="en-US" altLang="zh-CN" b="1" dirty="0">
                <a:solidFill>
                  <a:srgbClr val="00B050"/>
                </a:solidFill>
              </a:rPr>
              <a:t>NEXT</a:t>
            </a:r>
            <a:endParaRPr lang="zh-CN" altLang="en-US" b="1" dirty="0">
              <a:solidFill>
                <a:srgbClr val="00B050"/>
              </a:solidFill>
            </a:endParaRPr>
          </a:p>
        </p:txBody>
      </p:sp>
      <p:pic>
        <p:nvPicPr>
          <p:cNvPr id="7" name="图片 6">
            <a:extLst>
              <a:ext uri="{FF2B5EF4-FFF2-40B4-BE49-F238E27FC236}">
                <a16:creationId xmlns:a16="http://schemas.microsoft.com/office/drawing/2014/main" id="{8F1DB5B8-2BAD-4691-88FE-FB3C4B5AD2C0}"/>
              </a:ext>
            </a:extLst>
          </p:cNvPr>
          <p:cNvPicPr>
            <a:picLocks noChangeAspect="1"/>
          </p:cNvPicPr>
          <p:nvPr/>
        </p:nvPicPr>
        <p:blipFill rotWithShape="1">
          <a:blip r:embed="rId2">
            <a:extLst>
              <a:ext uri="{28A0092B-C50C-407E-A947-70E740481C1C}">
                <a14:useLocalDpi xmlns:a14="http://schemas.microsoft.com/office/drawing/2010/main" val="0"/>
              </a:ext>
            </a:extLst>
          </a:blip>
          <a:srcRect t="6494" r="44525" b="-606"/>
          <a:stretch/>
        </p:blipFill>
        <p:spPr>
          <a:xfrm>
            <a:off x="8782185" y="1051130"/>
            <a:ext cx="2756412" cy="3305624"/>
          </a:xfrm>
          <a:prstGeom prst="rect">
            <a:avLst/>
          </a:prstGeom>
        </p:spPr>
      </p:pic>
      <p:pic>
        <p:nvPicPr>
          <p:cNvPr id="8" name="图片 7">
            <a:extLst>
              <a:ext uri="{FF2B5EF4-FFF2-40B4-BE49-F238E27FC236}">
                <a16:creationId xmlns:a16="http://schemas.microsoft.com/office/drawing/2014/main" id="{9938CFF7-AD2B-4F86-9613-A160772B7D4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911788" y="1051130"/>
            <a:ext cx="1163780" cy="3305624"/>
          </a:xfrm>
          <a:prstGeom prst="rect">
            <a:avLst/>
          </a:prstGeom>
          <a:noFill/>
          <a:ln>
            <a:noFill/>
          </a:ln>
        </p:spPr>
      </p:pic>
      <p:graphicFrame>
        <p:nvGraphicFramePr>
          <p:cNvPr id="9" name="表格 8">
            <a:extLst>
              <a:ext uri="{FF2B5EF4-FFF2-40B4-BE49-F238E27FC236}">
                <a16:creationId xmlns:a16="http://schemas.microsoft.com/office/drawing/2014/main" id="{C6F173F2-1607-4403-9A73-FD7E808F3660}"/>
              </a:ext>
            </a:extLst>
          </p:cNvPr>
          <p:cNvGraphicFramePr>
            <a:graphicFrameLocks noGrp="1"/>
          </p:cNvGraphicFramePr>
          <p:nvPr>
            <p:extLst>
              <p:ext uri="{D42A27DB-BD31-4B8C-83A1-F6EECF244321}">
                <p14:modId xmlns:p14="http://schemas.microsoft.com/office/powerpoint/2010/main" val="4144850495"/>
              </p:ext>
            </p:extLst>
          </p:nvPr>
        </p:nvGraphicFramePr>
        <p:xfrm>
          <a:off x="6360375" y="4356754"/>
          <a:ext cx="5341086" cy="2063935"/>
        </p:xfrm>
        <a:graphic>
          <a:graphicData uri="http://schemas.openxmlformats.org/drawingml/2006/table">
            <a:tbl>
              <a:tblPr firstRow="1" bandRow="1">
                <a:tableStyleId>{6E25E649-3F16-4E02-A733-19D2CDBF48F0}</a:tableStyleId>
              </a:tblPr>
              <a:tblGrid>
                <a:gridCol w="1186820">
                  <a:extLst>
                    <a:ext uri="{9D8B030D-6E8A-4147-A177-3AD203B41FA5}">
                      <a16:colId xmlns:a16="http://schemas.microsoft.com/office/drawing/2014/main" val="911483438"/>
                    </a:ext>
                  </a:extLst>
                </a:gridCol>
                <a:gridCol w="899117">
                  <a:extLst>
                    <a:ext uri="{9D8B030D-6E8A-4147-A177-3AD203B41FA5}">
                      <a16:colId xmlns:a16="http://schemas.microsoft.com/office/drawing/2014/main" val="1045998044"/>
                    </a:ext>
                  </a:extLst>
                </a:gridCol>
                <a:gridCol w="1577211">
                  <a:extLst>
                    <a:ext uri="{9D8B030D-6E8A-4147-A177-3AD203B41FA5}">
                      <a16:colId xmlns:a16="http://schemas.microsoft.com/office/drawing/2014/main" val="3365589559"/>
                    </a:ext>
                  </a:extLst>
                </a:gridCol>
                <a:gridCol w="1677938">
                  <a:extLst>
                    <a:ext uri="{9D8B030D-6E8A-4147-A177-3AD203B41FA5}">
                      <a16:colId xmlns:a16="http://schemas.microsoft.com/office/drawing/2014/main" val="3082818959"/>
                    </a:ext>
                  </a:extLst>
                </a:gridCol>
              </a:tblGrid>
              <a:tr h="600895">
                <a:tc gridSpan="2">
                  <a:txBody>
                    <a:bodyPr/>
                    <a:lstStyle/>
                    <a:p>
                      <a:pPr algn="ctr"/>
                      <a:endParaRPr lang="zh-CN" altLang="en-US" dirty="0"/>
                    </a:p>
                  </a:txBody>
                  <a:tcPr anchor="ctr"/>
                </a:tc>
                <a:tc hMerge="1">
                  <a:txBody>
                    <a:bodyPr/>
                    <a:lstStyle/>
                    <a:p>
                      <a:pPr algn="ctr"/>
                      <a:endParaRPr lang="zh-CN" altLang="en-US" dirty="0"/>
                    </a:p>
                  </a:txBody>
                  <a:tcPr anchor="ctr"/>
                </a:tc>
                <a:tc>
                  <a:txBody>
                    <a:bodyPr/>
                    <a:lstStyle/>
                    <a:p>
                      <a:pPr algn="ctr"/>
                      <a:r>
                        <a:rPr lang="en-US" altLang="zh-CN" dirty="0"/>
                        <a:t>PandaX-4T</a:t>
                      </a:r>
                      <a:endParaRPr lang="zh-CN" altLang="en-US" dirty="0"/>
                    </a:p>
                  </a:txBody>
                  <a:tcPr anchor="ctr"/>
                </a:tc>
                <a:tc>
                  <a:txBody>
                    <a:bodyPr/>
                    <a:lstStyle/>
                    <a:p>
                      <a:pPr algn="ctr"/>
                      <a:r>
                        <a:rPr lang="en-US" altLang="zh-CN" dirty="0">
                          <a:solidFill>
                            <a:srgbClr val="FFFF00"/>
                          </a:solidFill>
                        </a:rPr>
                        <a:t>Upgraded</a:t>
                      </a:r>
                      <a:endParaRPr lang="zh-CN" altLang="en-US" dirty="0">
                        <a:solidFill>
                          <a:srgbClr val="FFFF00"/>
                        </a:solidFill>
                      </a:endParaRPr>
                    </a:p>
                  </a:txBody>
                  <a:tcPr anchor="ctr"/>
                </a:tc>
                <a:extLst>
                  <a:ext uri="{0D108BD9-81ED-4DB2-BD59-A6C34878D82A}">
                    <a16:rowId xmlns:a16="http://schemas.microsoft.com/office/drawing/2014/main" val="3301740143"/>
                  </a:ext>
                </a:extLst>
              </a:tr>
              <a:tr h="315493">
                <a:tc rowSpan="2">
                  <a:txBody>
                    <a:bodyPr/>
                    <a:lstStyle/>
                    <a:p>
                      <a:pPr algn="ctr"/>
                      <a:r>
                        <a:rPr lang="en-US" altLang="zh-CN" dirty="0"/>
                        <a:t>Flow rate</a:t>
                      </a:r>
                    </a:p>
                    <a:p>
                      <a:pPr algn="ctr"/>
                      <a:r>
                        <a:rPr lang="en-US" altLang="zh-CN" dirty="0"/>
                        <a:t>[kg/h]</a:t>
                      </a:r>
                      <a:endParaRPr lang="zh-CN" altLang="en-US" dirty="0"/>
                    </a:p>
                  </a:txBody>
                  <a:tcPr anchor="ctr"/>
                </a:tc>
                <a:tc>
                  <a:txBody>
                    <a:bodyPr/>
                    <a:lstStyle/>
                    <a:p>
                      <a:pPr algn="ctr"/>
                      <a:r>
                        <a:rPr lang="en-US" altLang="zh-CN" dirty="0"/>
                        <a:t>Kr</a:t>
                      </a:r>
                      <a:endParaRPr lang="zh-CN" altLang="en-US" dirty="0"/>
                    </a:p>
                  </a:txBody>
                  <a:tcPr anchor="ctr"/>
                </a:tc>
                <a:tc>
                  <a:txBody>
                    <a:bodyPr/>
                    <a:lstStyle/>
                    <a:p>
                      <a:pPr algn="ctr"/>
                      <a:r>
                        <a:rPr lang="en-US" altLang="zh-CN" dirty="0"/>
                        <a:t>10</a:t>
                      </a:r>
                      <a:endParaRPr lang="zh-CN" altLang="en-US" dirty="0"/>
                    </a:p>
                  </a:txBody>
                  <a:tcPr anchor="ctr"/>
                </a:tc>
                <a:tc>
                  <a:txBody>
                    <a:bodyPr/>
                    <a:lstStyle/>
                    <a:p>
                      <a:pPr algn="ctr"/>
                      <a:r>
                        <a:rPr lang="en-US" altLang="zh-CN" dirty="0"/>
                        <a:t>30</a:t>
                      </a:r>
                      <a:endParaRPr lang="zh-CN" altLang="en-US" dirty="0"/>
                    </a:p>
                  </a:txBody>
                  <a:tcPr anchor="ctr"/>
                </a:tc>
                <a:extLst>
                  <a:ext uri="{0D108BD9-81ED-4DB2-BD59-A6C34878D82A}">
                    <a16:rowId xmlns:a16="http://schemas.microsoft.com/office/drawing/2014/main" val="4266847469"/>
                  </a:ext>
                </a:extLst>
              </a:tr>
              <a:tr h="315493">
                <a:tc vMerge="1">
                  <a:txBody>
                    <a:bodyPr/>
                    <a:lstStyle/>
                    <a:p>
                      <a:pPr algn="ctr"/>
                      <a:endParaRPr lang="zh-CN" altLang="en-US" dirty="0"/>
                    </a:p>
                  </a:txBody>
                  <a:tcPr anchor="ctr"/>
                </a:tc>
                <a:tc>
                  <a:txBody>
                    <a:bodyPr/>
                    <a:lstStyle/>
                    <a:p>
                      <a:pPr algn="ctr"/>
                      <a:r>
                        <a:rPr lang="en-US" altLang="zh-CN" dirty="0"/>
                        <a:t>Rn</a:t>
                      </a:r>
                      <a:endParaRPr lang="zh-CN" altLang="en-US" dirty="0"/>
                    </a:p>
                  </a:txBody>
                  <a:tcPr anchor="ctr"/>
                </a:tc>
                <a:tc>
                  <a:txBody>
                    <a:bodyPr/>
                    <a:lstStyle/>
                    <a:p>
                      <a:pPr algn="ctr"/>
                      <a:r>
                        <a:rPr lang="en-US" altLang="zh-CN" dirty="0"/>
                        <a:t>56.5</a:t>
                      </a:r>
                      <a:endParaRPr lang="zh-CN" altLang="en-US" dirty="0"/>
                    </a:p>
                  </a:txBody>
                  <a:tcPr anchor="ctr"/>
                </a:tc>
                <a:tc>
                  <a:txBody>
                    <a:bodyPr/>
                    <a:lstStyle/>
                    <a:p>
                      <a:pPr algn="ctr"/>
                      <a:r>
                        <a:rPr lang="en-US" altLang="zh-CN" dirty="0"/>
                        <a:t>856</a:t>
                      </a:r>
                      <a:endParaRPr lang="zh-CN" altLang="en-US" dirty="0"/>
                    </a:p>
                  </a:txBody>
                  <a:tcPr anchor="ctr"/>
                </a:tc>
                <a:extLst>
                  <a:ext uri="{0D108BD9-81ED-4DB2-BD59-A6C34878D82A}">
                    <a16:rowId xmlns:a16="http://schemas.microsoft.com/office/drawing/2014/main" val="3051910165"/>
                  </a:ext>
                </a:extLst>
              </a:tr>
              <a:tr h="315493">
                <a:tc rowSpan="2">
                  <a:txBody>
                    <a:bodyPr/>
                    <a:lstStyle/>
                    <a:p>
                      <a:pPr algn="ctr"/>
                      <a:r>
                        <a:rPr lang="en-US" altLang="zh-CN" dirty="0"/>
                        <a:t>Reduction factor</a:t>
                      </a:r>
                      <a:endParaRPr lang="zh-CN" altLang="en-US" dirty="0"/>
                    </a:p>
                  </a:txBody>
                  <a:tcPr anchor="ctr"/>
                </a:tc>
                <a:tc>
                  <a:txBody>
                    <a:bodyPr/>
                    <a:lstStyle/>
                    <a:p>
                      <a:pPr algn="ctr"/>
                      <a:r>
                        <a:rPr lang="en-US" altLang="zh-CN" dirty="0"/>
                        <a:t>Kr</a:t>
                      </a:r>
                      <a:endParaRPr lang="zh-CN" altLang="en-US" dirty="0"/>
                    </a:p>
                  </a:txBody>
                  <a:tcPr anchor="ctr"/>
                </a:tc>
                <a:tc>
                  <a:txBody>
                    <a:bodyPr/>
                    <a:lstStyle/>
                    <a:p>
                      <a:pPr algn="ctr"/>
                      <a:r>
                        <a:rPr lang="en-US" altLang="zh-CN" dirty="0"/>
                        <a:t>10</a:t>
                      </a:r>
                      <a:r>
                        <a:rPr lang="en-US" altLang="zh-CN" baseline="30000" dirty="0"/>
                        <a:t>6</a:t>
                      </a:r>
                      <a:endParaRPr lang="zh-CN" altLang="en-US" baseline="30000" dirty="0"/>
                    </a:p>
                  </a:txBody>
                  <a:tcPr anchor="ctr"/>
                </a:tc>
                <a:tc>
                  <a:txBody>
                    <a:bodyPr/>
                    <a:lstStyle/>
                    <a:p>
                      <a:pPr algn="ctr"/>
                      <a:r>
                        <a:rPr lang="en-US" altLang="zh-CN" dirty="0"/>
                        <a:t>10</a:t>
                      </a:r>
                      <a:r>
                        <a:rPr lang="en-US" altLang="zh-CN" baseline="30000" dirty="0"/>
                        <a:t>8</a:t>
                      </a:r>
                      <a:endParaRPr lang="zh-CN" altLang="en-US" baseline="30000" dirty="0"/>
                    </a:p>
                  </a:txBody>
                  <a:tcPr anchor="ctr"/>
                </a:tc>
                <a:extLst>
                  <a:ext uri="{0D108BD9-81ED-4DB2-BD59-A6C34878D82A}">
                    <a16:rowId xmlns:a16="http://schemas.microsoft.com/office/drawing/2014/main" val="195534551"/>
                  </a:ext>
                </a:extLst>
              </a:tr>
              <a:tr h="315493">
                <a:tc vMerge="1">
                  <a:txBody>
                    <a:bodyPr/>
                    <a:lstStyle/>
                    <a:p>
                      <a:pPr algn="ctr"/>
                      <a:endParaRPr lang="zh-CN" altLang="en-US" dirty="0"/>
                    </a:p>
                  </a:txBody>
                  <a:tcPr anchor="ctr"/>
                </a:tc>
                <a:tc>
                  <a:txBody>
                    <a:bodyPr/>
                    <a:lstStyle/>
                    <a:p>
                      <a:pPr algn="ctr"/>
                      <a:r>
                        <a:rPr lang="en-US" altLang="zh-CN" dirty="0"/>
                        <a:t>Rn</a:t>
                      </a:r>
                      <a:endParaRPr lang="zh-CN" altLang="en-US" dirty="0"/>
                    </a:p>
                  </a:txBody>
                  <a:tcPr anchor="ctr"/>
                </a:tc>
                <a:tc>
                  <a:txBody>
                    <a:bodyPr/>
                    <a:lstStyle/>
                    <a:p>
                      <a:pPr algn="ctr"/>
                      <a:r>
                        <a:rPr lang="en-US" altLang="zh-CN" dirty="0"/>
                        <a:t>2.2</a:t>
                      </a:r>
                      <a:endParaRPr lang="zh-CN" altLang="en-US" dirty="0"/>
                    </a:p>
                  </a:txBody>
                  <a:tcPr anchor="ctr"/>
                </a:tc>
                <a:tc>
                  <a:txBody>
                    <a:bodyPr/>
                    <a:lstStyle/>
                    <a:p>
                      <a:pPr algn="ctr"/>
                      <a:r>
                        <a:rPr lang="en-US" altLang="zh-CN" dirty="0"/>
                        <a:t>4.4</a:t>
                      </a:r>
                      <a:endParaRPr lang="zh-CN" altLang="en-US" dirty="0"/>
                    </a:p>
                  </a:txBody>
                  <a:tcPr anchor="ctr"/>
                </a:tc>
                <a:extLst>
                  <a:ext uri="{0D108BD9-81ED-4DB2-BD59-A6C34878D82A}">
                    <a16:rowId xmlns:a16="http://schemas.microsoft.com/office/drawing/2014/main" val="2459825287"/>
                  </a:ext>
                </a:extLst>
              </a:tr>
            </a:tbl>
          </a:graphicData>
        </a:graphic>
      </p:graphicFrame>
      <p:grpSp>
        <p:nvGrpSpPr>
          <p:cNvPr id="11" name="组合 10">
            <a:extLst>
              <a:ext uri="{FF2B5EF4-FFF2-40B4-BE49-F238E27FC236}">
                <a16:creationId xmlns:a16="http://schemas.microsoft.com/office/drawing/2014/main" id="{9DC96A4E-0FBD-40C6-A910-E835D82B4B7D}"/>
              </a:ext>
            </a:extLst>
          </p:cNvPr>
          <p:cNvGrpSpPr/>
          <p:nvPr/>
        </p:nvGrpSpPr>
        <p:grpSpPr>
          <a:xfrm>
            <a:off x="490539" y="4099575"/>
            <a:ext cx="5494489" cy="2354539"/>
            <a:chOff x="707240" y="4492256"/>
            <a:chExt cx="5811580" cy="2421491"/>
          </a:xfrm>
        </p:grpSpPr>
        <p:pic>
          <p:nvPicPr>
            <p:cNvPr id="12" name="图片 11">
              <a:extLst>
                <a:ext uri="{FF2B5EF4-FFF2-40B4-BE49-F238E27FC236}">
                  <a16:creationId xmlns:a16="http://schemas.microsoft.com/office/drawing/2014/main" id="{0EA1AF28-F983-4962-A29B-DE52762B6935}"/>
                </a:ext>
              </a:extLst>
            </p:cNvPr>
            <p:cNvPicPr>
              <a:picLocks noChangeAspect="1"/>
            </p:cNvPicPr>
            <p:nvPr/>
          </p:nvPicPr>
          <p:blipFill>
            <a:blip r:embed="rId4"/>
            <a:srcRect/>
            <a:stretch/>
          </p:blipFill>
          <p:spPr>
            <a:xfrm>
              <a:off x="707240" y="4492256"/>
              <a:ext cx="5811580" cy="2421491"/>
            </a:xfrm>
            <a:prstGeom prst="rect">
              <a:avLst/>
            </a:prstGeom>
          </p:spPr>
        </p:pic>
        <p:sp>
          <p:nvSpPr>
            <p:cNvPr id="13" name="文本框 12">
              <a:extLst>
                <a:ext uri="{FF2B5EF4-FFF2-40B4-BE49-F238E27FC236}">
                  <a16:creationId xmlns:a16="http://schemas.microsoft.com/office/drawing/2014/main" id="{E965B970-9ABE-4C4E-8A39-B72823A0A21B}"/>
                </a:ext>
              </a:extLst>
            </p:cNvPr>
            <p:cNvSpPr txBox="1"/>
            <p:nvPr/>
          </p:nvSpPr>
          <p:spPr>
            <a:xfrm>
              <a:off x="1258331" y="4571437"/>
              <a:ext cx="707571" cy="601403"/>
            </a:xfrm>
            <a:prstGeom prst="rect">
              <a:avLst/>
            </a:prstGeom>
            <a:noFill/>
          </p:spPr>
          <p:txBody>
            <a:bodyPr wrap="square" rtlCol="0">
              <a:spAutoFit/>
            </a:bodyPr>
            <a:lstStyle/>
            <a:p>
              <a:r>
                <a:rPr kumimoji="1" lang="en-US" altLang="zh-CN" sz="1600" dirty="0"/>
                <a:t>Run0</a:t>
              </a:r>
            </a:p>
            <a:p>
              <a:r>
                <a:rPr kumimoji="1" lang="en-US" altLang="zh-CN" sz="1600" dirty="0"/>
                <a:t>Set4</a:t>
              </a:r>
              <a:endParaRPr kumimoji="1" lang="zh-CN" altLang="en-US" sz="1600" dirty="0"/>
            </a:p>
          </p:txBody>
        </p:sp>
        <p:sp>
          <p:nvSpPr>
            <p:cNvPr id="14" name="文本框 13">
              <a:extLst>
                <a:ext uri="{FF2B5EF4-FFF2-40B4-BE49-F238E27FC236}">
                  <a16:creationId xmlns:a16="http://schemas.microsoft.com/office/drawing/2014/main" id="{0DADD6DA-052A-4D75-9F97-D4C207A53996}"/>
                </a:ext>
              </a:extLst>
            </p:cNvPr>
            <p:cNvSpPr txBox="1"/>
            <p:nvPr/>
          </p:nvSpPr>
          <p:spPr>
            <a:xfrm>
              <a:off x="1965902" y="4571436"/>
              <a:ext cx="707571" cy="601403"/>
            </a:xfrm>
            <a:prstGeom prst="rect">
              <a:avLst/>
            </a:prstGeom>
            <a:noFill/>
          </p:spPr>
          <p:txBody>
            <a:bodyPr wrap="square" rtlCol="0">
              <a:spAutoFit/>
            </a:bodyPr>
            <a:lstStyle/>
            <a:p>
              <a:r>
                <a:rPr kumimoji="1" lang="en-US" altLang="zh-CN" sz="1600" dirty="0"/>
                <a:t>Run0</a:t>
              </a:r>
            </a:p>
            <a:p>
              <a:r>
                <a:rPr kumimoji="1" lang="en-US" altLang="zh-CN" sz="1600" dirty="0"/>
                <a:t>Set5</a:t>
              </a:r>
              <a:endParaRPr kumimoji="1" lang="zh-CN" altLang="en-US" sz="1600" dirty="0"/>
            </a:p>
          </p:txBody>
        </p:sp>
        <p:sp>
          <p:nvSpPr>
            <p:cNvPr id="15" name="文本框 14">
              <a:extLst>
                <a:ext uri="{FF2B5EF4-FFF2-40B4-BE49-F238E27FC236}">
                  <a16:creationId xmlns:a16="http://schemas.microsoft.com/office/drawing/2014/main" id="{EBF1B38B-4C11-47C5-85BB-1AB74D12F2A2}"/>
                </a:ext>
              </a:extLst>
            </p:cNvPr>
            <p:cNvSpPr txBox="1"/>
            <p:nvPr/>
          </p:nvSpPr>
          <p:spPr>
            <a:xfrm>
              <a:off x="4232295" y="4593328"/>
              <a:ext cx="707571" cy="348181"/>
            </a:xfrm>
            <a:prstGeom prst="rect">
              <a:avLst/>
            </a:prstGeom>
            <a:noFill/>
          </p:spPr>
          <p:txBody>
            <a:bodyPr wrap="square" rtlCol="0">
              <a:spAutoFit/>
            </a:bodyPr>
            <a:lstStyle/>
            <a:p>
              <a:r>
                <a:rPr kumimoji="1" lang="en-US" altLang="zh-CN" sz="1600" dirty="0"/>
                <a:t>Run1</a:t>
              </a:r>
            </a:p>
          </p:txBody>
        </p:sp>
        <p:sp>
          <p:nvSpPr>
            <p:cNvPr id="16" name="文本框 15">
              <a:extLst>
                <a:ext uri="{FF2B5EF4-FFF2-40B4-BE49-F238E27FC236}">
                  <a16:creationId xmlns:a16="http://schemas.microsoft.com/office/drawing/2014/main" id="{984DA46E-CBF7-44F4-B749-AD5443F1F9FE}"/>
                </a:ext>
              </a:extLst>
            </p:cNvPr>
            <p:cNvSpPr txBox="1"/>
            <p:nvPr/>
          </p:nvSpPr>
          <p:spPr>
            <a:xfrm rot="20236390">
              <a:off x="4172608" y="5480410"/>
              <a:ext cx="1345324" cy="369332"/>
            </a:xfrm>
            <a:prstGeom prst="rect">
              <a:avLst/>
            </a:prstGeom>
            <a:noFill/>
            <a:ln w="28575">
              <a:solidFill>
                <a:srgbClr val="0B3A87"/>
              </a:solidFill>
            </a:ln>
          </p:spPr>
          <p:txBody>
            <a:bodyPr wrap="square" rtlCol="0">
              <a:spAutoFit/>
            </a:bodyPr>
            <a:lstStyle/>
            <a:p>
              <a:pPr algn="ctr"/>
              <a:r>
                <a:rPr kumimoji="1" lang="en-US" altLang="zh-CN" dirty="0">
                  <a:solidFill>
                    <a:srgbClr val="0B3A87"/>
                  </a:solidFill>
                </a:rPr>
                <a:t>Preliminary</a:t>
              </a:r>
              <a:endParaRPr kumimoji="1" lang="zh-CN" altLang="en-US" dirty="0">
                <a:solidFill>
                  <a:srgbClr val="0B3A87"/>
                </a:solidFill>
              </a:endParaRPr>
            </a:p>
          </p:txBody>
        </p:sp>
      </p:grpSp>
      <p:grpSp>
        <p:nvGrpSpPr>
          <p:cNvPr id="17" name="组合 16">
            <a:extLst>
              <a:ext uri="{FF2B5EF4-FFF2-40B4-BE49-F238E27FC236}">
                <a16:creationId xmlns:a16="http://schemas.microsoft.com/office/drawing/2014/main" id="{76350310-93CC-4964-AFCB-D29FD2C2AC6C}"/>
              </a:ext>
            </a:extLst>
          </p:cNvPr>
          <p:cNvGrpSpPr/>
          <p:nvPr/>
        </p:nvGrpSpPr>
        <p:grpSpPr>
          <a:xfrm>
            <a:off x="1136869" y="1369545"/>
            <a:ext cx="3921876" cy="2647777"/>
            <a:chOff x="7492338" y="3967041"/>
            <a:chExt cx="3921876" cy="2647777"/>
          </a:xfrm>
        </p:grpSpPr>
        <p:pic>
          <p:nvPicPr>
            <p:cNvPr id="18" name="图片 17">
              <a:extLst>
                <a:ext uri="{FF2B5EF4-FFF2-40B4-BE49-F238E27FC236}">
                  <a16:creationId xmlns:a16="http://schemas.microsoft.com/office/drawing/2014/main" id="{25A22536-98F1-4E41-9615-73ED9BD91B88}"/>
                </a:ext>
              </a:extLst>
            </p:cNvPr>
            <p:cNvPicPr>
              <a:picLocks noChangeAspect="1"/>
            </p:cNvPicPr>
            <p:nvPr/>
          </p:nvPicPr>
          <p:blipFill rotWithShape="1">
            <a:blip r:embed="rId5"/>
            <a:srcRect t="6559" r="6575" b="433"/>
            <a:stretch/>
          </p:blipFill>
          <p:spPr>
            <a:xfrm>
              <a:off x="7492338" y="3967041"/>
              <a:ext cx="3921876" cy="2647777"/>
            </a:xfrm>
            <a:prstGeom prst="rect">
              <a:avLst/>
            </a:prstGeom>
          </p:spPr>
        </p:pic>
        <p:sp>
          <p:nvSpPr>
            <p:cNvPr id="19" name="文本框 18">
              <a:extLst>
                <a:ext uri="{FF2B5EF4-FFF2-40B4-BE49-F238E27FC236}">
                  <a16:creationId xmlns:a16="http://schemas.microsoft.com/office/drawing/2014/main" id="{153BBB2A-DF23-4FC5-8AE5-95724E9CF4C6}"/>
                </a:ext>
              </a:extLst>
            </p:cNvPr>
            <p:cNvSpPr txBox="1"/>
            <p:nvPr/>
          </p:nvSpPr>
          <p:spPr>
            <a:xfrm rot="20236390">
              <a:off x="8674538" y="5278661"/>
              <a:ext cx="1345324" cy="369332"/>
            </a:xfrm>
            <a:prstGeom prst="rect">
              <a:avLst/>
            </a:prstGeom>
            <a:noFill/>
            <a:ln w="28575">
              <a:solidFill>
                <a:srgbClr val="0B3A87"/>
              </a:solidFill>
            </a:ln>
          </p:spPr>
          <p:txBody>
            <a:bodyPr wrap="square" rtlCol="0">
              <a:spAutoFit/>
            </a:bodyPr>
            <a:lstStyle/>
            <a:p>
              <a:pPr algn="ctr"/>
              <a:r>
                <a:rPr kumimoji="1" lang="en-US" altLang="zh-CN" dirty="0">
                  <a:solidFill>
                    <a:srgbClr val="0B3A87"/>
                  </a:solidFill>
                </a:rPr>
                <a:t>Preliminary</a:t>
              </a:r>
              <a:endParaRPr kumimoji="1" lang="zh-CN" altLang="en-US" dirty="0">
                <a:solidFill>
                  <a:srgbClr val="0B3A87"/>
                </a:solidFill>
              </a:endParaRPr>
            </a:p>
          </p:txBody>
        </p:sp>
      </p:grpSp>
    </p:spTree>
    <p:extLst>
      <p:ext uri="{BB962C8B-B14F-4D97-AF65-F5344CB8AC3E}">
        <p14:creationId xmlns:p14="http://schemas.microsoft.com/office/powerpoint/2010/main" val="1303974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C1D388EC-2E72-4C12-B91B-B17DE64A5D02}"/>
              </a:ext>
            </a:extLst>
          </p:cNvPr>
          <p:cNvSpPr>
            <a:spLocks noGrp="1"/>
          </p:cNvSpPr>
          <p:nvPr>
            <p:ph type="dt" sz="half" idx="10"/>
          </p:nvPr>
        </p:nvSpPr>
        <p:spPr/>
        <p:txBody>
          <a:bodyPr/>
          <a:lstStyle/>
          <a:p>
            <a:fld id="{3EFE5396-490B-4401-A492-D626C6DEB912}" type="datetime1">
              <a:rPr kumimoji="1" lang="zh-CN" altLang="en-US" smtClean="0"/>
              <a:t>2023/8/24</a:t>
            </a:fld>
            <a:endParaRPr kumimoji="1" lang="zh-CN" altLang="en-US"/>
          </a:p>
        </p:txBody>
      </p:sp>
      <p:sp>
        <p:nvSpPr>
          <p:cNvPr id="5" name="灯片编号占位符 4">
            <a:extLst>
              <a:ext uri="{FF2B5EF4-FFF2-40B4-BE49-F238E27FC236}">
                <a16:creationId xmlns:a16="http://schemas.microsoft.com/office/drawing/2014/main" id="{400595DE-B757-4638-92B6-5AFE7C54FBB6}"/>
              </a:ext>
            </a:extLst>
          </p:cNvPr>
          <p:cNvSpPr>
            <a:spLocks noGrp="1"/>
          </p:cNvSpPr>
          <p:nvPr>
            <p:ph type="sldNum" sz="quarter" idx="12"/>
          </p:nvPr>
        </p:nvSpPr>
        <p:spPr/>
        <p:txBody>
          <a:bodyPr/>
          <a:lstStyle/>
          <a:p>
            <a:fld id="{76D0FD79-E959-254D-87D8-0DB990F23A24}" type="slidenum">
              <a:rPr kumimoji="1" lang="zh-CN" altLang="en-US" smtClean="0"/>
              <a:t>32</a:t>
            </a:fld>
            <a:endParaRPr kumimoji="1" lang="zh-CN" altLang="en-US"/>
          </a:p>
        </p:txBody>
      </p:sp>
      <p:pic>
        <p:nvPicPr>
          <p:cNvPr id="6" name="内容占位符 5">
            <a:extLst>
              <a:ext uri="{FF2B5EF4-FFF2-40B4-BE49-F238E27FC236}">
                <a16:creationId xmlns:a16="http://schemas.microsoft.com/office/drawing/2014/main" id="{211B0E80-51EF-41FA-860C-6CF2B56C8ADC}"/>
              </a:ext>
            </a:extLst>
          </p:cNvPr>
          <p:cNvPicPr>
            <a:picLocks noGrp="1" noChangeAspect="1"/>
          </p:cNvPicPr>
          <p:nvPr>
            <p:ph idx="1"/>
          </p:nvPr>
        </p:nvPicPr>
        <p:blipFill>
          <a:blip r:embed="rId2"/>
          <a:stretch>
            <a:fillRect/>
          </a:stretch>
        </p:blipFill>
        <p:spPr>
          <a:xfrm>
            <a:off x="7597938" y="960438"/>
            <a:ext cx="4274022" cy="5888037"/>
          </a:xfrm>
          <a:prstGeom prst="rect">
            <a:avLst/>
          </a:prstGeom>
        </p:spPr>
      </p:pic>
      <p:sp>
        <p:nvSpPr>
          <p:cNvPr id="7" name="内容占位符 3">
            <a:extLst>
              <a:ext uri="{FF2B5EF4-FFF2-40B4-BE49-F238E27FC236}">
                <a16:creationId xmlns:a16="http://schemas.microsoft.com/office/drawing/2014/main" id="{AB3BCB9C-9A15-448B-A990-4A5F9EDCAB93}"/>
              </a:ext>
            </a:extLst>
          </p:cNvPr>
          <p:cNvSpPr txBox="1">
            <a:spLocks/>
          </p:cNvSpPr>
          <p:nvPr/>
        </p:nvSpPr>
        <p:spPr>
          <a:xfrm>
            <a:off x="350520" y="1133268"/>
            <a:ext cx="6781800" cy="5598580"/>
          </a:xfrm>
          <a:prstGeom prst="rect">
            <a:avLst/>
          </a:prstGeom>
        </p:spPr>
        <p:txBody>
          <a:bodyPr vert="horz" lIns="91440" tIns="45720" rIns="91440" bIns="45720" rtlCol="0">
            <a:normAutofit/>
          </a:bodyPr>
          <a:lstStyle>
            <a:lvl1pPr marL="180000" indent="-342900" algn="l" defTabSz="457200" rtl="0" eaLnBrk="1" latinLnBrk="0" hangingPunct="1">
              <a:spcBef>
                <a:spcPct val="20000"/>
              </a:spcBef>
              <a:buSzPct val="100000"/>
              <a:buFont typeface="Arial"/>
              <a:buChar char="•"/>
              <a:defRPr sz="2800" b="0" i="0" kern="12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lgn="l" defTabSz="457200" rtl="0" eaLnBrk="1" latinLnBrk="0" hangingPunct="1">
              <a:spcBef>
                <a:spcPct val="20000"/>
              </a:spcBef>
              <a:buFont typeface="Arial"/>
              <a:buChar char="–"/>
              <a:defRPr sz="2400" b="0" i="0" kern="12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lgn="l" defTabSz="457200" rtl="0" eaLnBrk="1" latinLnBrk="0" hangingPunct="1">
              <a:spcBef>
                <a:spcPct val="20000"/>
              </a:spcBef>
              <a:buFont typeface="Arial"/>
              <a:buChar char="•"/>
              <a:defRPr sz="1800" b="0" i="0" kern="12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lgn="l" defTabSz="457200" rtl="0" eaLnBrk="1" latinLnBrk="0" hangingPunct="1">
              <a:spcBef>
                <a:spcPct val="20000"/>
              </a:spcBef>
              <a:buFont typeface="Arial"/>
              <a:buChar char="–"/>
              <a:defRPr sz="1600" b="0" i="0" kern="12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lgn="l" defTabSz="457200" rtl="0" eaLnBrk="1" latinLnBrk="0" hangingPunct="1">
              <a:spcBef>
                <a:spcPct val="20000"/>
              </a:spcBef>
              <a:buFont typeface="Arial"/>
              <a:buChar char="»"/>
              <a:defRPr sz="1400" b="0" i="0" kern="12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CN" dirty="0">
                <a:ea typeface="Helvetica Neue" panose="02000503000000020004" pitchFamily="2" charset="0"/>
              </a:rPr>
              <a:t>Use “scrambled” real data to model accidental background</a:t>
            </a:r>
          </a:p>
          <a:p>
            <a:r>
              <a:rPr lang="en-US" altLang="zh-CN" dirty="0"/>
              <a:t>A multi-variate </a:t>
            </a:r>
            <a:r>
              <a:rPr lang="en-US" altLang="zh-CN" dirty="0">
                <a:solidFill>
                  <a:srgbClr val="002060"/>
                </a:solidFill>
              </a:rPr>
              <a:t>(BDT) algorithm </a:t>
            </a:r>
            <a:r>
              <a:rPr lang="en-US" altLang="zh-CN" dirty="0"/>
              <a:t>trained to suppress AC background</a:t>
            </a:r>
          </a:p>
          <a:p>
            <a:r>
              <a:rPr lang="en-US" altLang="zh-CN" dirty="0"/>
              <a:t> Training/selection is blinded</a:t>
            </a:r>
          </a:p>
          <a:p>
            <a:r>
              <a:rPr lang="en-US" altLang="zh-CN" dirty="0"/>
              <a:t> </a:t>
            </a:r>
            <a:r>
              <a:rPr lang="en-US" altLang="zh-CN" dirty="0" err="1">
                <a:solidFill>
                  <a:srgbClr val="002060"/>
                </a:solidFill>
              </a:rPr>
              <a:t>postBDT</a:t>
            </a:r>
            <a:r>
              <a:rPr lang="en-US" altLang="zh-CN" dirty="0">
                <a:solidFill>
                  <a:srgbClr val="002060"/>
                </a:solidFill>
              </a:rPr>
              <a:t>: N</a:t>
            </a:r>
            <a:r>
              <a:rPr lang="en-US" altLang="zh-CN" baseline="-25000" dirty="0">
                <a:solidFill>
                  <a:srgbClr val="002060"/>
                </a:solidFill>
              </a:rPr>
              <a:t>obs</a:t>
            </a:r>
            <a:r>
              <a:rPr lang="en-US" altLang="zh-CN" dirty="0">
                <a:solidFill>
                  <a:srgbClr val="002060"/>
                </a:solidFill>
              </a:rPr>
              <a:t>=1, N</a:t>
            </a:r>
            <a:r>
              <a:rPr lang="en-US" altLang="zh-CN" baseline="-25000" dirty="0">
                <a:solidFill>
                  <a:srgbClr val="002060"/>
                </a:solidFill>
              </a:rPr>
              <a:t>bkg</a:t>
            </a:r>
            <a:r>
              <a:rPr lang="en-US" altLang="zh-CN" dirty="0">
                <a:solidFill>
                  <a:srgbClr val="002060"/>
                </a:solidFill>
              </a:rPr>
              <a:t>=1.6, N</a:t>
            </a:r>
            <a:r>
              <a:rPr lang="en-US" altLang="zh-CN" baseline="-25000" dirty="0">
                <a:solidFill>
                  <a:srgbClr val="002060"/>
                </a:solidFill>
              </a:rPr>
              <a:t>sig</a:t>
            </a:r>
            <a:r>
              <a:rPr lang="en-US" altLang="zh-CN" dirty="0">
                <a:solidFill>
                  <a:srgbClr val="002060"/>
                </a:solidFill>
              </a:rPr>
              <a:t>=1.7</a:t>
            </a:r>
          </a:p>
          <a:p>
            <a:pPr marL="457200" lvl="1" indent="0">
              <a:buFont typeface="Arial"/>
              <a:buNone/>
            </a:pPr>
            <a:endParaRPr kumimoji="1" lang="zh-CN" altLang="en-US" dirty="0"/>
          </a:p>
        </p:txBody>
      </p:sp>
      <p:pic>
        <p:nvPicPr>
          <p:cNvPr id="9" name="图片 8">
            <a:extLst>
              <a:ext uri="{FF2B5EF4-FFF2-40B4-BE49-F238E27FC236}">
                <a16:creationId xmlns:a16="http://schemas.microsoft.com/office/drawing/2014/main" id="{920DCCF8-5BEB-4A3A-9668-51964716AC57}"/>
              </a:ext>
            </a:extLst>
          </p:cNvPr>
          <p:cNvPicPr>
            <a:picLocks noChangeAspect="1"/>
          </p:cNvPicPr>
          <p:nvPr/>
        </p:nvPicPr>
        <p:blipFill>
          <a:blip r:embed="rId3"/>
          <a:stretch>
            <a:fillRect/>
          </a:stretch>
        </p:blipFill>
        <p:spPr>
          <a:xfrm>
            <a:off x="179249" y="4520685"/>
            <a:ext cx="6953071" cy="2211163"/>
          </a:xfrm>
          <a:prstGeom prst="rect">
            <a:avLst/>
          </a:prstGeom>
        </p:spPr>
      </p:pic>
      <p:sp>
        <p:nvSpPr>
          <p:cNvPr id="10" name="文本框 9">
            <a:extLst>
              <a:ext uri="{FF2B5EF4-FFF2-40B4-BE49-F238E27FC236}">
                <a16:creationId xmlns:a16="http://schemas.microsoft.com/office/drawing/2014/main" id="{B6ABC24E-01B7-4047-AF48-E8DDA103ECBF}"/>
              </a:ext>
            </a:extLst>
          </p:cNvPr>
          <p:cNvSpPr txBox="1"/>
          <p:nvPr/>
        </p:nvSpPr>
        <p:spPr>
          <a:xfrm>
            <a:off x="10339125" y="1027390"/>
            <a:ext cx="1473480" cy="369332"/>
          </a:xfrm>
          <a:prstGeom prst="rect">
            <a:avLst/>
          </a:prstGeom>
          <a:noFill/>
        </p:spPr>
        <p:txBody>
          <a:bodyPr wrap="none" rtlCol="0">
            <a:spAutoFit/>
          </a:bodyPr>
          <a:lstStyle/>
          <a:p>
            <a:r>
              <a:rPr lang="en-US" altLang="zh-CN" dirty="0"/>
              <a:t>S2:300-800PE</a:t>
            </a:r>
            <a:endParaRPr lang="zh-CN" altLang="en-US" dirty="0"/>
          </a:p>
        </p:txBody>
      </p:sp>
      <p:sp>
        <p:nvSpPr>
          <p:cNvPr id="11" name="文本框 10">
            <a:extLst>
              <a:ext uri="{FF2B5EF4-FFF2-40B4-BE49-F238E27FC236}">
                <a16:creationId xmlns:a16="http://schemas.microsoft.com/office/drawing/2014/main" id="{C46FE4BD-0EDB-4B84-A29F-E81B7CEE10EB}"/>
              </a:ext>
            </a:extLst>
          </p:cNvPr>
          <p:cNvSpPr txBox="1"/>
          <p:nvPr/>
        </p:nvSpPr>
        <p:spPr>
          <a:xfrm>
            <a:off x="10154640" y="3871463"/>
            <a:ext cx="1356462" cy="369332"/>
          </a:xfrm>
          <a:prstGeom prst="rect">
            <a:avLst/>
          </a:prstGeom>
          <a:noFill/>
        </p:spPr>
        <p:txBody>
          <a:bodyPr wrap="none" rtlCol="0">
            <a:spAutoFit/>
          </a:bodyPr>
          <a:lstStyle/>
          <a:p>
            <a:r>
              <a:rPr lang="en-US" altLang="zh-CN" dirty="0"/>
              <a:t>S2:65-230PE</a:t>
            </a:r>
            <a:endParaRPr lang="zh-CN" altLang="en-US" dirty="0"/>
          </a:p>
        </p:txBody>
      </p:sp>
      <p:sp>
        <p:nvSpPr>
          <p:cNvPr id="12" name="标题 1">
            <a:extLst>
              <a:ext uri="{FF2B5EF4-FFF2-40B4-BE49-F238E27FC236}">
                <a16:creationId xmlns:a16="http://schemas.microsoft.com/office/drawing/2014/main" id="{3C0DC425-773F-44DC-976B-0A77EE35013E}"/>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Control of Accidental Background in </a:t>
            </a:r>
            <a:r>
              <a:rPr lang="en-US" altLang="zh-CN" baseline="30000" dirty="0"/>
              <a:t>8</a:t>
            </a:r>
            <a:r>
              <a:rPr lang="en-US" altLang="zh-CN" dirty="0"/>
              <a:t>B Search</a:t>
            </a:r>
            <a:endParaRPr lang="zh-CN" altLang="en-US" dirty="0"/>
          </a:p>
        </p:txBody>
      </p:sp>
    </p:spTree>
    <p:extLst>
      <p:ext uri="{BB962C8B-B14F-4D97-AF65-F5344CB8AC3E}">
        <p14:creationId xmlns:p14="http://schemas.microsoft.com/office/powerpoint/2010/main" val="2293188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AB410D-2CC5-59FE-50D5-7D92440F40C3}"/>
              </a:ext>
            </a:extLst>
          </p:cNvPr>
          <p:cNvSpPr>
            <a:spLocks noGrp="1"/>
          </p:cNvSpPr>
          <p:nvPr>
            <p:ph type="title"/>
          </p:nvPr>
        </p:nvSpPr>
        <p:spPr/>
        <p:txBody>
          <a:bodyPr/>
          <a:lstStyle/>
          <a:p>
            <a:r>
              <a:rPr kumimoji="1" lang="en-US" altLang="zh-CN" dirty="0"/>
              <a:t>How dark is dark matter?</a:t>
            </a:r>
            <a:endParaRPr kumimoji="1" lang="zh-CN" altLang="en-US" dirty="0"/>
          </a:p>
        </p:txBody>
      </p:sp>
      <p:sp>
        <p:nvSpPr>
          <p:cNvPr id="3" name="灯片编号占位符 2">
            <a:extLst>
              <a:ext uri="{FF2B5EF4-FFF2-40B4-BE49-F238E27FC236}">
                <a16:creationId xmlns:a16="http://schemas.microsoft.com/office/drawing/2014/main" id="{B31FD95B-EB17-5CF0-A692-4D601EAE31AD}"/>
              </a:ext>
            </a:extLst>
          </p:cNvPr>
          <p:cNvSpPr>
            <a:spLocks noGrp="1"/>
          </p:cNvSpPr>
          <p:nvPr>
            <p:ph type="sldNum" sz="quarter" idx="12"/>
          </p:nvPr>
        </p:nvSpPr>
        <p:spPr/>
        <p:txBody>
          <a:bodyPr/>
          <a:lstStyle/>
          <a:p>
            <a:fld id="{89648570-77B9-AE43-875E-642F23670857}" type="slidenum">
              <a:rPr kumimoji="1" lang="zh-CN" altLang="en-US" smtClean="0"/>
              <a:t>33</a:t>
            </a:fld>
            <a:endParaRPr kumimoji="1" lang="zh-CN" altLang="en-US"/>
          </a:p>
        </p:txBody>
      </p:sp>
      <p:sp>
        <p:nvSpPr>
          <p:cNvPr id="4" name="内容占位符 3">
            <a:extLst>
              <a:ext uri="{FF2B5EF4-FFF2-40B4-BE49-F238E27FC236}">
                <a16:creationId xmlns:a16="http://schemas.microsoft.com/office/drawing/2014/main" id="{421D4270-C161-3696-A56C-7F60BA647A8E}"/>
              </a:ext>
            </a:extLst>
          </p:cNvPr>
          <p:cNvSpPr>
            <a:spLocks noGrp="1"/>
          </p:cNvSpPr>
          <p:nvPr>
            <p:ph sz="half" idx="1"/>
          </p:nvPr>
        </p:nvSpPr>
        <p:spPr>
          <a:noFill/>
        </p:spPr>
        <p:txBody>
          <a:bodyPr/>
          <a:lstStyle/>
          <a:p>
            <a:r>
              <a:rPr kumimoji="1" lang="en-US" altLang="zh-CN" dirty="0"/>
              <a:t> </a:t>
            </a:r>
            <a:endParaRPr kumimoji="1" lang="zh-CN" altLang="en-US" dirty="0"/>
          </a:p>
        </p:txBody>
      </p:sp>
      <p:pic>
        <p:nvPicPr>
          <p:cNvPr id="3074" name="Picture 2" descr="Dark Matter Exists and it Makes Up 90% of All Matter in the Universe ...">
            <a:extLst>
              <a:ext uri="{FF2B5EF4-FFF2-40B4-BE49-F238E27FC236}">
                <a16:creationId xmlns:a16="http://schemas.microsoft.com/office/drawing/2014/main" id="{508AD452-F1BD-CE3F-EC1A-B9A2837749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标题 1">
            <a:extLst>
              <a:ext uri="{FF2B5EF4-FFF2-40B4-BE49-F238E27FC236}">
                <a16:creationId xmlns:a16="http://schemas.microsoft.com/office/drawing/2014/main" id="{4BDE4F2F-7447-ABDF-B4E8-48FAFA0584B2}"/>
              </a:ext>
            </a:extLst>
          </p:cNvPr>
          <p:cNvSpPr txBox="1">
            <a:spLocks/>
          </p:cNvSpPr>
          <p:nvPr/>
        </p:nvSpPr>
        <p:spPr>
          <a:xfrm>
            <a:off x="372319" y="237177"/>
            <a:ext cx="11196582" cy="67638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bg1"/>
                </a:solidFill>
                <a:latin typeface="Arial" panose="020B0604020202020204" pitchFamily="34" charset="0"/>
                <a:ea typeface="Microsoft YaHei" panose="020B0503020204020204" pitchFamily="34" charset="-122"/>
                <a:cs typeface="Arial" panose="020B0604020202020204" pitchFamily="34" charset="0"/>
              </a:defRPr>
            </a:lvl1pPr>
          </a:lstStyle>
          <a:p>
            <a:r>
              <a:rPr kumimoji="1" lang="en-US" altLang="zh-CN" dirty="0"/>
              <a:t>How dark is dark matter?</a:t>
            </a:r>
            <a:endParaRPr kumimoji="1" lang="zh-CN" altLang="en-US" dirty="0"/>
          </a:p>
        </p:txBody>
      </p:sp>
      <p:sp>
        <p:nvSpPr>
          <p:cNvPr id="9" name="文本框 8">
            <a:extLst>
              <a:ext uri="{FF2B5EF4-FFF2-40B4-BE49-F238E27FC236}">
                <a16:creationId xmlns:a16="http://schemas.microsoft.com/office/drawing/2014/main" id="{F34DE5C5-335C-B40E-5DBF-CDD3BC020737}"/>
              </a:ext>
            </a:extLst>
          </p:cNvPr>
          <p:cNvSpPr txBox="1"/>
          <p:nvPr/>
        </p:nvSpPr>
        <p:spPr>
          <a:xfrm>
            <a:off x="-4762" y="6488668"/>
            <a:ext cx="6100762" cy="338554"/>
          </a:xfrm>
          <a:prstGeom prst="rect">
            <a:avLst/>
          </a:prstGeom>
          <a:noFill/>
        </p:spPr>
        <p:txBody>
          <a:bodyPr wrap="square">
            <a:spAutoFit/>
          </a:bodyPr>
          <a:lstStyle/>
          <a:p>
            <a:r>
              <a:rPr lang="en-US" altLang="zh-CN" sz="1600" b="0" i="0" u="none" strike="noStrike" dirty="0">
                <a:solidFill>
                  <a:schemeClr val="bg1">
                    <a:lumMod val="50000"/>
                  </a:schemeClr>
                </a:solidFill>
                <a:effectLst/>
                <a:latin typeface="Arial" panose="020B0604020202020204" pitchFamily="34" charset="0"/>
                <a:cs typeface="Arial" panose="020B0604020202020204" pitchFamily="34" charset="0"/>
              </a:rPr>
              <a:t>Image Credit: Public Domain</a:t>
            </a:r>
            <a:endParaRPr lang="zh-CN" altLang="en-US" sz="16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0327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B6DBCA4-E006-B340-494F-87EA25FBEEDA}"/>
              </a:ext>
            </a:extLst>
          </p:cNvPr>
          <p:cNvSpPr>
            <a:spLocks noGrp="1"/>
          </p:cNvSpPr>
          <p:nvPr>
            <p:ph type="sldNum" sz="quarter" idx="12"/>
          </p:nvPr>
        </p:nvSpPr>
        <p:spPr/>
        <p:txBody>
          <a:bodyPr/>
          <a:lstStyle/>
          <a:p>
            <a:fld id="{89648570-77B9-AE43-875E-642F23670857}" type="slidenum">
              <a:rPr kumimoji="1" lang="zh-CN" altLang="en-US" smtClean="0"/>
              <a:t>34</a:t>
            </a:fld>
            <a:endParaRPr kumimoji="1" lang="zh-CN" altLang="en-US"/>
          </a:p>
        </p:txBody>
      </p:sp>
      <p:sp>
        <p:nvSpPr>
          <p:cNvPr id="4" name="内容占位符 3">
            <a:extLst>
              <a:ext uri="{FF2B5EF4-FFF2-40B4-BE49-F238E27FC236}">
                <a16:creationId xmlns:a16="http://schemas.microsoft.com/office/drawing/2014/main" id="{9138E262-2D3C-314B-1F1D-40BCDD300543}"/>
              </a:ext>
            </a:extLst>
          </p:cNvPr>
          <p:cNvSpPr>
            <a:spLocks noGrp="1"/>
          </p:cNvSpPr>
          <p:nvPr>
            <p:ph sz="half" idx="1"/>
          </p:nvPr>
        </p:nvSpPr>
        <p:spPr>
          <a:xfrm>
            <a:off x="838200" y="1462114"/>
            <a:ext cx="10515600" cy="4714849"/>
          </a:xfrm>
        </p:spPr>
        <p:txBody>
          <a:bodyPr/>
          <a:lstStyle/>
          <a:p>
            <a:r>
              <a:rPr kumimoji="1" lang="en-US" altLang="zh-CN" dirty="0"/>
              <a:t>Residual weak EM properties</a:t>
            </a:r>
          </a:p>
          <a:p>
            <a:r>
              <a:rPr kumimoji="1" lang="en-US" altLang="zh-CN" dirty="0"/>
              <a:t>Coupling with photons</a:t>
            </a:r>
            <a:r>
              <a:rPr kumimoji="1" lang="zh-CN" altLang="en-US" dirty="0"/>
              <a:t> </a:t>
            </a:r>
          </a:p>
        </p:txBody>
      </p:sp>
      <p:grpSp>
        <p:nvGrpSpPr>
          <p:cNvPr id="6" name="组合 5">
            <a:extLst>
              <a:ext uri="{FF2B5EF4-FFF2-40B4-BE49-F238E27FC236}">
                <a16:creationId xmlns:a16="http://schemas.microsoft.com/office/drawing/2014/main" id="{7FA23969-8BE5-D2AC-8FB7-846B6933A810}"/>
              </a:ext>
            </a:extLst>
          </p:cNvPr>
          <p:cNvGrpSpPr/>
          <p:nvPr/>
        </p:nvGrpSpPr>
        <p:grpSpPr>
          <a:xfrm>
            <a:off x="7766342" y="1114651"/>
            <a:ext cx="3003258" cy="1480054"/>
            <a:chOff x="8381709" y="1563688"/>
            <a:chExt cx="3003258" cy="1442907"/>
          </a:xfrm>
        </p:grpSpPr>
        <p:sp>
          <p:nvSpPr>
            <p:cNvPr id="12" name="矩形 11">
              <a:extLst>
                <a:ext uri="{FF2B5EF4-FFF2-40B4-BE49-F238E27FC236}">
                  <a16:creationId xmlns:a16="http://schemas.microsoft.com/office/drawing/2014/main" id="{27DEBFD0-548A-32DD-9423-7F3E665E3DE2}"/>
                </a:ext>
              </a:extLst>
            </p:cNvPr>
            <p:cNvSpPr/>
            <p:nvPr/>
          </p:nvSpPr>
          <p:spPr>
            <a:xfrm>
              <a:off x="8381709" y="1563688"/>
              <a:ext cx="3003258" cy="144290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椭圆 12">
              <a:extLst>
                <a:ext uri="{FF2B5EF4-FFF2-40B4-BE49-F238E27FC236}">
                  <a16:creationId xmlns:a16="http://schemas.microsoft.com/office/drawing/2014/main" id="{570403D0-1747-190B-E7CB-7B9747621AB5}"/>
                </a:ext>
              </a:extLst>
            </p:cNvPr>
            <p:cNvSpPr/>
            <p:nvPr/>
          </p:nvSpPr>
          <p:spPr>
            <a:xfrm>
              <a:off x="8757116" y="2108973"/>
              <a:ext cx="396380" cy="39428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图片 13">
              <a:extLst>
                <a:ext uri="{FF2B5EF4-FFF2-40B4-BE49-F238E27FC236}">
                  <a16:creationId xmlns:a16="http://schemas.microsoft.com/office/drawing/2014/main" id="{9976862F-08BF-458F-2E33-B03F068CD22E}"/>
                </a:ext>
              </a:extLst>
            </p:cNvPr>
            <p:cNvPicPr>
              <a:picLocks noChangeAspect="1"/>
            </p:cNvPicPr>
            <p:nvPr/>
          </p:nvPicPr>
          <p:blipFill>
            <a:blip r:embed="rId3"/>
            <a:stretch>
              <a:fillRect/>
            </a:stretch>
          </p:blipFill>
          <p:spPr>
            <a:xfrm>
              <a:off x="9153496" y="2140431"/>
              <a:ext cx="1526097" cy="333375"/>
            </a:xfrm>
            <a:prstGeom prst="rect">
              <a:avLst/>
            </a:prstGeom>
            <a:noFill/>
          </p:spPr>
        </p:pic>
      </p:grpSp>
      <p:sp>
        <p:nvSpPr>
          <p:cNvPr id="18" name="文本框 17">
            <a:extLst>
              <a:ext uri="{FF2B5EF4-FFF2-40B4-BE49-F238E27FC236}">
                <a16:creationId xmlns:a16="http://schemas.microsoft.com/office/drawing/2014/main" id="{50322C18-92BB-3B32-68F0-0A25B3AA8CA0}"/>
              </a:ext>
            </a:extLst>
          </p:cNvPr>
          <p:cNvSpPr txBox="1"/>
          <p:nvPr/>
        </p:nvSpPr>
        <p:spPr>
          <a:xfrm>
            <a:off x="1077042" y="3895115"/>
            <a:ext cx="10477650" cy="369332"/>
          </a:xfrm>
          <a:prstGeom prst="rect">
            <a:avLst/>
          </a:prstGeom>
          <a:noFill/>
        </p:spPr>
        <p:txBody>
          <a:bodyPr wrap="square" rtlCol="0">
            <a:spAutoFit/>
          </a:bodyPr>
          <a:lstStyle/>
          <a:p>
            <a:r>
              <a:rPr lang="en-US" altLang="zh-CN" b="1" dirty="0" err="1">
                <a:solidFill>
                  <a:srgbClr val="0070C0"/>
                </a:solidFill>
                <a:latin typeface="Arial" panose="020B0604020202020204" pitchFamily="34" charset="0"/>
                <a:cs typeface="Arial" panose="020B0604020202020204" pitchFamily="34" charset="0"/>
              </a:rPr>
              <a:t>millicharge</a:t>
            </a:r>
            <a:endParaRPr lang="zh-CN" altLang="en-US" b="1" dirty="0">
              <a:solidFill>
                <a:srgbClr val="0070C0"/>
              </a:solidFill>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631909D3-68EE-AA8C-CCA6-AD3C4792D171}"/>
              </a:ext>
            </a:extLst>
          </p:cNvPr>
          <p:cNvSpPr txBox="1"/>
          <p:nvPr/>
        </p:nvSpPr>
        <p:spPr>
          <a:xfrm>
            <a:off x="1219199" y="5355219"/>
            <a:ext cx="1288473" cy="369332"/>
          </a:xfrm>
          <a:prstGeom prst="rect">
            <a:avLst/>
          </a:prstGeom>
          <a:noFill/>
        </p:spPr>
        <p:txBody>
          <a:bodyPr wrap="square" rtlCol="0">
            <a:spAutoFit/>
          </a:bodyPr>
          <a:lstStyle/>
          <a:p>
            <a:r>
              <a:rPr kumimoji="1" lang="en-US" altLang="zh-CN" b="1" dirty="0">
                <a:latin typeface="Arial" panose="020B0604020202020204" pitchFamily="34" charset="0"/>
                <a:cs typeface="Arial" panose="020B0604020202020204" pitchFamily="34" charset="0"/>
              </a:rPr>
              <a:t>tree-level</a:t>
            </a:r>
            <a:endParaRPr kumimoji="1" lang="zh-CN" altLang="en-US" b="1" dirty="0">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899AE0EA-802D-7022-2D8F-389D4C738E21}"/>
              </a:ext>
            </a:extLst>
          </p:cNvPr>
          <p:cNvSpPr txBox="1"/>
          <p:nvPr/>
        </p:nvSpPr>
        <p:spPr>
          <a:xfrm>
            <a:off x="5863183" y="5355219"/>
            <a:ext cx="2892890" cy="369332"/>
          </a:xfrm>
          <a:prstGeom prst="rect">
            <a:avLst/>
          </a:prstGeom>
          <a:noFill/>
        </p:spPr>
        <p:txBody>
          <a:bodyPr wrap="square" rtlCol="0">
            <a:spAutoFit/>
          </a:bodyPr>
          <a:lstStyle/>
          <a:p>
            <a:r>
              <a:rPr kumimoji="1" lang="en-US" altLang="zh-CN" b="1" dirty="0">
                <a:latin typeface="Arial" panose="020B0604020202020204" pitchFamily="34" charset="0"/>
                <a:cs typeface="Arial" panose="020B0604020202020204" pitchFamily="34" charset="0"/>
              </a:rPr>
              <a:t>higher-order loop-level </a:t>
            </a:r>
            <a:endParaRPr kumimoji="1" lang="zh-CN" altLang="en-US"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031DCB3D-4AB8-2EC0-94CA-239D14B285D8}"/>
                  </a:ext>
                </a:extLst>
              </p:cNvPr>
              <p:cNvSpPr txBox="1"/>
              <p:nvPr/>
            </p:nvSpPr>
            <p:spPr>
              <a:xfrm>
                <a:off x="384314" y="3044355"/>
                <a:ext cx="11423372" cy="8047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ea typeface="Cambria Math" panose="02040503050406030204" pitchFamily="18" charset="0"/>
                          <a:cs typeface="Arial" panose="020B0604020202020204" pitchFamily="34" charset="0"/>
                        </a:rPr>
                        <m:t>ℒ</m:t>
                      </m:r>
                      <m:r>
                        <a:rPr lang="en-US" altLang="zh-CN" sz="2400" b="0" i="1" smtClean="0">
                          <a:latin typeface="Cambria Math" panose="02040503050406030204" pitchFamily="18" charset="0"/>
                          <a:cs typeface="Arial" panose="020B0604020202020204" pitchFamily="34" charset="0"/>
                        </a:rPr>
                        <m:t>=</m:t>
                      </m:r>
                      <m:r>
                        <a:rPr lang="en-US" altLang="zh-CN" sz="2400" b="0" i="1" smtClean="0">
                          <a:latin typeface="Cambria Math" panose="02040503050406030204" pitchFamily="18" charset="0"/>
                          <a:cs typeface="Arial" panose="020B0604020202020204" pitchFamily="34" charset="0"/>
                        </a:rPr>
                        <m:t>𝑄𝑒</m:t>
                      </m:r>
                      <m:acc>
                        <m:accPr>
                          <m:chr m:val="̅"/>
                          <m:ctrlPr>
                            <a:rPr lang="en-US" altLang="zh-CN" sz="2400" b="0" i="1" smtClean="0">
                              <a:latin typeface="Cambria Math" panose="02040503050406030204" pitchFamily="18" charset="0"/>
                              <a:cs typeface="Arial" panose="020B0604020202020204" pitchFamily="34" charset="0"/>
                            </a:rPr>
                          </m:ctrlPr>
                        </m:accPr>
                        <m:e>
                          <m:r>
                            <a:rPr lang="en-US" altLang="zh-CN" sz="2400" b="0" i="1" smtClean="0">
                              <a:latin typeface="Cambria Math" panose="02040503050406030204" pitchFamily="18" charset="0"/>
                              <a:cs typeface="Arial" panose="020B0604020202020204" pitchFamily="34" charset="0"/>
                            </a:rPr>
                            <m:t>𝜒</m:t>
                          </m:r>
                        </m:e>
                      </m:acc>
                      <m:sSup>
                        <m:sSupPr>
                          <m:ctrlPr>
                            <a:rPr lang="en-US" altLang="zh-CN" sz="2400" b="0" i="1" smtClean="0">
                              <a:latin typeface="Cambria Math" panose="02040503050406030204" pitchFamily="18" charset="0"/>
                              <a:cs typeface="Arial" panose="020B0604020202020204" pitchFamily="34" charset="0"/>
                            </a:rPr>
                          </m:ctrlPr>
                        </m:sSupPr>
                        <m:e>
                          <m:r>
                            <a:rPr lang="en-US" altLang="zh-CN" sz="2400" b="0" i="1" smtClean="0">
                              <a:latin typeface="Cambria Math" panose="02040503050406030204" pitchFamily="18" charset="0"/>
                              <a:cs typeface="Arial" panose="020B0604020202020204" pitchFamily="34" charset="0"/>
                            </a:rPr>
                            <m:t>𝛾</m:t>
                          </m:r>
                        </m:e>
                        <m:sup>
                          <m:r>
                            <a:rPr lang="en-US" altLang="zh-CN" sz="2400" b="0" i="1" smtClean="0">
                              <a:latin typeface="Cambria Math" panose="02040503050406030204" pitchFamily="18" charset="0"/>
                              <a:cs typeface="Arial" panose="020B0604020202020204" pitchFamily="34" charset="0"/>
                            </a:rPr>
                            <m:t>𝜇</m:t>
                          </m:r>
                        </m:sup>
                      </m:sSup>
                      <m:r>
                        <a:rPr lang="en-US" altLang="zh-CN" sz="2400" b="0" i="1" smtClean="0">
                          <a:latin typeface="Cambria Math" panose="02040503050406030204" pitchFamily="18" charset="0"/>
                          <a:cs typeface="Arial" panose="020B0604020202020204" pitchFamily="34" charset="0"/>
                        </a:rPr>
                        <m:t>𝜒</m:t>
                      </m:r>
                      <m:sSub>
                        <m:sSubPr>
                          <m:ctrlPr>
                            <a:rPr lang="en-US" altLang="zh-CN" sz="2400" b="0" i="1" smtClean="0">
                              <a:latin typeface="Cambria Math" panose="02040503050406030204" pitchFamily="18" charset="0"/>
                              <a:cs typeface="Arial" panose="020B0604020202020204" pitchFamily="34" charset="0"/>
                            </a:rPr>
                          </m:ctrlPr>
                        </m:sSubPr>
                        <m:e>
                          <m:r>
                            <a:rPr lang="en-US" altLang="zh-CN" sz="2400" b="0" i="1" smtClean="0">
                              <a:latin typeface="Cambria Math" panose="02040503050406030204" pitchFamily="18" charset="0"/>
                              <a:cs typeface="Arial" panose="020B0604020202020204" pitchFamily="34" charset="0"/>
                            </a:rPr>
                            <m:t>𝐴</m:t>
                          </m:r>
                        </m:e>
                        <m:sub>
                          <m:r>
                            <a:rPr lang="en-US" altLang="zh-CN" sz="2400" b="0" i="1" smtClean="0">
                              <a:latin typeface="Cambria Math" panose="02040503050406030204" pitchFamily="18" charset="0"/>
                              <a:cs typeface="Arial" panose="020B0604020202020204" pitchFamily="34" charset="0"/>
                            </a:rPr>
                            <m:t>𝜇</m:t>
                          </m:r>
                        </m:sub>
                      </m:sSub>
                      <m:r>
                        <a:rPr lang="en-US" altLang="zh-CN" sz="2400" b="0" i="1" smtClean="0">
                          <a:latin typeface="Cambria Math" panose="02040503050406030204" pitchFamily="18" charset="0"/>
                          <a:cs typeface="Arial" panose="020B0604020202020204" pitchFamily="34" charset="0"/>
                        </a:rPr>
                        <m:t>+</m:t>
                      </m:r>
                      <m:f>
                        <m:fPr>
                          <m:ctrlPr>
                            <a:rPr lang="en-US" altLang="zh-CN" sz="2400" i="1">
                              <a:latin typeface="Cambria Math" panose="02040503050406030204" pitchFamily="18" charset="0"/>
                              <a:cs typeface="Arial" panose="020B0604020202020204" pitchFamily="34" charset="0"/>
                            </a:rPr>
                          </m:ctrlPr>
                        </m:fPr>
                        <m:num>
                          <m:sSub>
                            <m:sSubPr>
                              <m:ctrlPr>
                                <a:rPr lang="en-US" altLang="zh-CN" sz="2400" i="1">
                                  <a:latin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cs typeface="Arial" panose="020B0604020202020204" pitchFamily="34" charset="0"/>
                                </a:rPr>
                                <m:t>𝜇</m:t>
                              </m:r>
                            </m:e>
                            <m:sub>
                              <m:r>
                                <a:rPr lang="en-US" altLang="zh-CN" sz="2400" i="1">
                                  <a:latin typeface="Cambria Math" panose="02040503050406030204" pitchFamily="18" charset="0"/>
                                  <a:cs typeface="Arial" panose="020B0604020202020204" pitchFamily="34" charset="0"/>
                                </a:rPr>
                                <m:t>𝜒</m:t>
                              </m:r>
                            </m:sub>
                          </m:sSub>
                        </m:num>
                        <m:den>
                          <m:r>
                            <a:rPr lang="en-US" altLang="zh-CN" sz="2400" i="1">
                              <a:latin typeface="Cambria Math" panose="02040503050406030204" pitchFamily="18" charset="0"/>
                              <a:cs typeface="Arial" panose="020B0604020202020204" pitchFamily="34" charset="0"/>
                            </a:rPr>
                            <m:t>2</m:t>
                          </m:r>
                        </m:den>
                      </m:f>
                      <m:acc>
                        <m:accPr>
                          <m:chr m:val="̅"/>
                          <m:ctrlPr>
                            <a:rPr lang="en-US" altLang="zh-CN" sz="2400" i="1">
                              <a:latin typeface="Cambria Math" panose="02040503050406030204" pitchFamily="18" charset="0"/>
                              <a:cs typeface="Arial" panose="020B0604020202020204" pitchFamily="34" charset="0"/>
                            </a:rPr>
                          </m:ctrlPr>
                        </m:accPr>
                        <m:e>
                          <m:r>
                            <a:rPr lang="en-US" altLang="zh-CN" sz="2400" i="1">
                              <a:latin typeface="Cambria Math" panose="02040503050406030204" pitchFamily="18" charset="0"/>
                              <a:cs typeface="Arial" panose="020B0604020202020204" pitchFamily="34" charset="0"/>
                            </a:rPr>
                            <m:t>𝜒</m:t>
                          </m:r>
                        </m:e>
                      </m:acc>
                      <m:sSup>
                        <m:sSupPr>
                          <m:ctrlPr>
                            <a:rPr lang="en-US" altLang="zh-CN" sz="2400" i="1">
                              <a:latin typeface="Cambria Math" panose="02040503050406030204" pitchFamily="18" charset="0"/>
                              <a:cs typeface="Arial" panose="020B0604020202020204" pitchFamily="34" charset="0"/>
                            </a:rPr>
                          </m:ctrlPr>
                        </m:sSupPr>
                        <m:e>
                          <m:r>
                            <a:rPr lang="en-US" altLang="zh-CN" sz="2400" i="1">
                              <a:latin typeface="Cambria Math" panose="02040503050406030204" pitchFamily="18" charset="0"/>
                              <a:cs typeface="Arial" panose="020B0604020202020204" pitchFamily="34" charset="0"/>
                            </a:rPr>
                            <m:t>𝜎</m:t>
                          </m:r>
                        </m:e>
                        <m:sup>
                          <m:r>
                            <a:rPr lang="en-US" altLang="zh-CN" sz="2400" i="1">
                              <a:latin typeface="Cambria Math" panose="02040503050406030204" pitchFamily="18" charset="0"/>
                              <a:cs typeface="Arial" panose="020B0604020202020204" pitchFamily="34" charset="0"/>
                            </a:rPr>
                            <m:t>𝜇𝜈</m:t>
                          </m:r>
                        </m:sup>
                      </m:sSup>
                      <m:r>
                        <a:rPr lang="en-US" altLang="zh-CN" sz="2400" i="1">
                          <a:latin typeface="Cambria Math" panose="02040503050406030204" pitchFamily="18" charset="0"/>
                          <a:cs typeface="Arial" panose="020B0604020202020204" pitchFamily="34" charset="0"/>
                        </a:rPr>
                        <m:t>𝜒</m:t>
                      </m:r>
                      <m:sSub>
                        <m:sSubPr>
                          <m:ctrlPr>
                            <a:rPr lang="en-US" altLang="zh-CN" sz="2400" i="1">
                              <a:latin typeface="Cambria Math" panose="02040503050406030204" pitchFamily="18" charset="0"/>
                              <a:ea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ea typeface="Cambria Math" panose="02040503050406030204" pitchFamily="18" charset="0"/>
                              <a:cs typeface="Arial" panose="020B0604020202020204" pitchFamily="34" charset="0"/>
                            </a:rPr>
                            <m:t>𝐹</m:t>
                          </m:r>
                        </m:e>
                        <m:sub>
                          <m:r>
                            <a:rPr lang="en-US" altLang="zh-CN" sz="2400" i="1">
                              <a:latin typeface="Cambria Math" panose="02040503050406030204" pitchFamily="18" charset="0"/>
                              <a:ea typeface="Cambria Math" panose="02040503050406030204" pitchFamily="18" charset="0"/>
                              <a:cs typeface="Arial" panose="020B0604020202020204" pitchFamily="34" charset="0"/>
                            </a:rPr>
                            <m:t>𝜇𝜈</m:t>
                          </m:r>
                        </m:sub>
                      </m:sSub>
                      <m:r>
                        <a:rPr lang="en-US" altLang="zh-CN" sz="2400" b="0" i="1" smtClean="0">
                          <a:latin typeface="Cambria Math" panose="02040503050406030204" pitchFamily="18" charset="0"/>
                          <a:ea typeface="Cambria Math" panose="02040503050406030204" pitchFamily="18" charset="0"/>
                          <a:cs typeface="Arial" panose="020B0604020202020204" pitchFamily="34" charset="0"/>
                        </a:rPr>
                        <m:t>+</m:t>
                      </m:r>
                      <m:r>
                        <a:rPr lang="en-US" altLang="zh-CN" sz="2400" i="1">
                          <a:latin typeface="Cambria Math" panose="02040503050406030204" pitchFamily="18" charset="0"/>
                          <a:cs typeface="Arial" panose="020B0604020202020204" pitchFamily="34" charset="0"/>
                        </a:rPr>
                        <m:t>𝑖</m:t>
                      </m:r>
                      <m:f>
                        <m:fPr>
                          <m:ctrlPr>
                            <a:rPr lang="en-US" altLang="zh-CN" sz="2400" i="1">
                              <a:latin typeface="Cambria Math" panose="02040503050406030204" pitchFamily="18" charset="0"/>
                              <a:cs typeface="Arial" panose="020B0604020202020204" pitchFamily="34" charset="0"/>
                            </a:rPr>
                          </m:ctrlPr>
                        </m:fPr>
                        <m:num>
                          <m:sSub>
                            <m:sSubPr>
                              <m:ctrlPr>
                                <a:rPr lang="en-US" altLang="zh-CN" sz="2400" i="1">
                                  <a:latin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cs typeface="Arial" panose="020B0604020202020204" pitchFamily="34" charset="0"/>
                                </a:rPr>
                                <m:t>𝑑</m:t>
                              </m:r>
                            </m:e>
                            <m:sub>
                              <m:r>
                                <a:rPr lang="en-US" altLang="zh-CN" sz="2400" i="1">
                                  <a:latin typeface="Cambria Math" panose="02040503050406030204" pitchFamily="18" charset="0"/>
                                  <a:cs typeface="Arial" panose="020B0604020202020204" pitchFamily="34" charset="0"/>
                                </a:rPr>
                                <m:t>𝜒</m:t>
                              </m:r>
                            </m:sub>
                          </m:sSub>
                        </m:num>
                        <m:den>
                          <m:r>
                            <a:rPr lang="en-US" altLang="zh-CN" sz="2400" i="1">
                              <a:latin typeface="Cambria Math" panose="02040503050406030204" pitchFamily="18" charset="0"/>
                              <a:cs typeface="Arial" panose="020B0604020202020204" pitchFamily="34" charset="0"/>
                            </a:rPr>
                            <m:t>2</m:t>
                          </m:r>
                        </m:den>
                      </m:f>
                      <m:acc>
                        <m:accPr>
                          <m:chr m:val="̅"/>
                          <m:ctrlPr>
                            <a:rPr lang="en-US" altLang="zh-CN" sz="2400" i="1">
                              <a:latin typeface="Cambria Math" panose="02040503050406030204" pitchFamily="18" charset="0"/>
                              <a:cs typeface="Arial" panose="020B0604020202020204" pitchFamily="34" charset="0"/>
                            </a:rPr>
                          </m:ctrlPr>
                        </m:accPr>
                        <m:e>
                          <m:r>
                            <a:rPr lang="en-US" altLang="zh-CN" sz="2400" i="1">
                              <a:latin typeface="Cambria Math" panose="02040503050406030204" pitchFamily="18" charset="0"/>
                              <a:cs typeface="Arial" panose="020B0604020202020204" pitchFamily="34" charset="0"/>
                            </a:rPr>
                            <m:t>𝜒</m:t>
                          </m:r>
                        </m:e>
                      </m:acc>
                      <m:sSup>
                        <m:sSupPr>
                          <m:ctrlPr>
                            <a:rPr lang="en-US" altLang="zh-CN" sz="2400" i="1">
                              <a:latin typeface="Cambria Math" panose="02040503050406030204" pitchFamily="18" charset="0"/>
                              <a:cs typeface="Arial" panose="020B0604020202020204" pitchFamily="34" charset="0"/>
                            </a:rPr>
                          </m:ctrlPr>
                        </m:sSupPr>
                        <m:e>
                          <m:r>
                            <a:rPr lang="en-US" altLang="zh-CN" sz="2400" i="1">
                              <a:latin typeface="Cambria Math" panose="02040503050406030204" pitchFamily="18" charset="0"/>
                              <a:cs typeface="Arial" panose="020B0604020202020204" pitchFamily="34" charset="0"/>
                            </a:rPr>
                            <m:t>𝜎</m:t>
                          </m:r>
                        </m:e>
                        <m:sup>
                          <m:r>
                            <a:rPr lang="en-US" altLang="zh-CN" sz="2400" i="1">
                              <a:latin typeface="Cambria Math" panose="02040503050406030204" pitchFamily="18" charset="0"/>
                              <a:cs typeface="Arial" panose="020B0604020202020204" pitchFamily="34" charset="0"/>
                            </a:rPr>
                            <m:t>𝜇𝜈</m:t>
                          </m:r>
                        </m:sup>
                      </m:sSup>
                      <m:sSup>
                        <m:sSupPr>
                          <m:ctrlPr>
                            <a:rPr lang="en-US" altLang="zh-CN" sz="2400" i="1">
                              <a:latin typeface="Cambria Math" panose="02040503050406030204" pitchFamily="18" charset="0"/>
                              <a:cs typeface="Arial" panose="020B0604020202020204" pitchFamily="34" charset="0"/>
                            </a:rPr>
                          </m:ctrlPr>
                        </m:sSupPr>
                        <m:e>
                          <m:r>
                            <a:rPr lang="en-US" altLang="zh-CN" sz="2400" i="1">
                              <a:latin typeface="Cambria Math" panose="02040503050406030204" pitchFamily="18" charset="0"/>
                              <a:cs typeface="Arial" panose="020B0604020202020204" pitchFamily="34" charset="0"/>
                            </a:rPr>
                            <m:t>𝛾</m:t>
                          </m:r>
                        </m:e>
                        <m:sup>
                          <m:r>
                            <a:rPr lang="en-US" altLang="zh-CN" sz="2400" i="1">
                              <a:latin typeface="Cambria Math" panose="02040503050406030204" pitchFamily="18" charset="0"/>
                              <a:cs typeface="Arial" panose="020B0604020202020204" pitchFamily="34" charset="0"/>
                            </a:rPr>
                            <m:t>5</m:t>
                          </m:r>
                        </m:sup>
                      </m:sSup>
                      <m:r>
                        <a:rPr lang="en-US" altLang="zh-CN" sz="2400" i="1">
                          <a:latin typeface="Cambria Math" panose="02040503050406030204" pitchFamily="18" charset="0"/>
                          <a:cs typeface="Arial" panose="020B0604020202020204" pitchFamily="34" charset="0"/>
                        </a:rPr>
                        <m:t>𝜒</m:t>
                      </m:r>
                      <m:sSub>
                        <m:sSubPr>
                          <m:ctrlPr>
                            <a:rPr lang="en-US" altLang="zh-CN" sz="2400" i="1">
                              <a:latin typeface="Cambria Math" panose="02040503050406030204" pitchFamily="18" charset="0"/>
                              <a:ea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ea typeface="Cambria Math" panose="02040503050406030204" pitchFamily="18" charset="0"/>
                              <a:cs typeface="Arial" panose="020B0604020202020204" pitchFamily="34" charset="0"/>
                            </a:rPr>
                            <m:t>𝐹</m:t>
                          </m:r>
                        </m:e>
                        <m:sub>
                          <m:r>
                            <a:rPr lang="en-US" altLang="zh-CN" sz="2400" i="1">
                              <a:latin typeface="Cambria Math" panose="02040503050406030204" pitchFamily="18" charset="0"/>
                              <a:ea typeface="Cambria Math" panose="02040503050406030204" pitchFamily="18" charset="0"/>
                              <a:cs typeface="Arial" panose="020B0604020202020204" pitchFamily="34" charset="0"/>
                            </a:rPr>
                            <m:t>𝜇𝜈</m:t>
                          </m:r>
                        </m:sub>
                      </m:sSub>
                      <m:r>
                        <a:rPr lang="en-US" altLang="zh-CN" sz="2400" b="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en-US" altLang="zh-CN" sz="2400" i="1">
                              <a:latin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cs typeface="Arial" panose="020B0604020202020204" pitchFamily="34" charset="0"/>
                            </a:rPr>
                            <m:t>𝑏</m:t>
                          </m:r>
                        </m:e>
                        <m:sub>
                          <m:r>
                            <a:rPr lang="en-US" altLang="zh-CN" sz="2400" i="1">
                              <a:latin typeface="Cambria Math" panose="02040503050406030204" pitchFamily="18" charset="0"/>
                              <a:cs typeface="Arial" panose="020B0604020202020204" pitchFamily="34" charset="0"/>
                            </a:rPr>
                            <m:t>𝜒</m:t>
                          </m:r>
                        </m:sub>
                      </m:sSub>
                      <m:acc>
                        <m:accPr>
                          <m:chr m:val="̅"/>
                          <m:ctrlPr>
                            <a:rPr lang="en-US" altLang="zh-CN" sz="2400" i="1">
                              <a:latin typeface="Cambria Math" panose="02040503050406030204" pitchFamily="18" charset="0"/>
                              <a:cs typeface="Arial" panose="020B0604020202020204" pitchFamily="34" charset="0"/>
                            </a:rPr>
                          </m:ctrlPr>
                        </m:accPr>
                        <m:e>
                          <m:r>
                            <a:rPr lang="en-US" altLang="zh-CN" sz="2400" i="1">
                              <a:latin typeface="Cambria Math" panose="02040503050406030204" pitchFamily="18" charset="0"/>
                              <a:cs typeface="Arial" panose="020B0604020202020204" pitchFamily="34" charset="0"/>
                            </a:rPr>
                            <m:t>𝜒</m:t>
                          </m:r>
                        </m:e>
                      </m:acc>
                      <m:sSup>
                        <m:sSupPr>
                          <m:ctrlPr>
                            <a:rPr lang="en-US" altLang="zh-CN" sz="2400" i="1">
                              <a:latin typeface="Cambria Math" panose="02040503050406030204" pitchFamily="18" charset="0"/>
                              <a:cs typeface="Arial" panose="020B0604020202020204" pitchFamily="34" charset="0"/>
                            </a:rPr>
                          </m:ctrlPr>
                        </m:sSupPr>
                        <m:e>
                          <m:r>
                            <a:rPr lang="en-US" altLang="zh-CN" sz="2400" i="1">
                              <a:latin typeface="Cambria Math" panose="02040503050406030204" pitchFamily="18" charset="0"/>
                              <a:cs typeface="Arial" panose="020B0604020202020204" pitchFamily="34" charset="0"/>
                            </a:rPr>
                            <m:t>𝛾</m:t>
                          </m:r>
                        </m:e>
                        <m:sup>
                          <m:r>
                            <a:rPr lang="en-US" altLang="zh-CN" sz="2400" i="1">
                              <a:latin typeface="Cambria Math" panose="02040503050406030204" pitchFamily="18" charset="0"/>
                              <a:cs typeface="Arial" panose="020B0604020202020204" pitchFamily="34" charset="0"/>
                            </a:rPr>
                            <m:t>𝜇</m:t>
                          </m:r>
                        </m:sup>
                      </m:sSup>
                      <m:r>
                        <a:rPr lang="en-US" altLang="zh-CN" sz="2400" i="1">
                          <a:latin typeface="Cambria Math" panose="02040503050406030204" pitchFamily="18" charset="0"/>
                          <a:cs typeface="Arial" panose="020B0604020202020204" pitchFamily="34" charset="0"/>
                        </a:rPr>
                        <m:t>𝜒</m:t>
                      </m:r>
                      <m:sSup>
                        <m:sSupPr>
                          <m:ctrlPr>
                            <a:rPr lang="en-US" altLang="zh-CN" sz="2400" i="1">
                              <a:latin typeface="Cambria Math" panose="02040503050406030204" pitchFamily="18" charset="0"/>
                              <a:ea typeface="Cambria Math" panose="02040503050406030204" pitchFamily="18" charset="0"/>
                              <a:cs typeface="Arial" panose="020B0604020202020204" pitchFamily="34" charset="0"/>
                            </a:rPr>
                          </m:ctrlPr>
                        </m:sSupPr>
                        <m:e>
                          <m:r>
                            <a:rPr lang="en-US" altLang="zh-CN" sz="2400" i="1">
                              <a:latin typeface="Cambria Math" panose="02040503050406030204" pitchFamily="18" charset="0"/>
                              <a:ea typeface="Cambria Math" panose="02040503050406030204" pitchFamily="18" charset="0"/>
                              <a:cs typeface="Arial" panose="020B0604020202020204" pitchFamily="34" charset="0"/>
                            </a:rPr>
                            <m:t>𝜕</m:t>
                          </m:r>
                        </m:e>
                        <m:sup>
                          <m:r>
                            <a:rPr lang="en-US" altLang="zh-CN" sz="2400" i="1">
                              <a:latin typeface="Cambria Math" panose="02040503050406030204" pitchFamily="18" charset="0"/>
                              <a:ea typeface="Cambria Math" panose="02040503050406030204" pitchFamily="18" charset="0"/>
                              <a:cs typeface="Arial" panose="020B0604020202020204" pitchFamily="34" charset="0"/>
                            </a:rPr>
                            <m:t>𝜈</m:t>
                          </m:r>
                        </m:sup>
                      </m:sSup>
                      <m:sSub>
                        <m:sSubPr>
                          <m:ctrlPr>
                            <a:rPr lang="en-US" altLang="zh-CN" sz="2400" i="1">
                              <a:latin typeface="Cambria Math" panose="02040503050406030204" pitchFamily="18" charset="0"/>
                              <a:ea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ea typeface="Cambria Math" panose="02040503050406030204" pitchFamily="18" charset="0"/>
                              <a:cs typeface="Arial" panose="020B0604020202020204" pitchFamily="34" charset="0"/>
                            </a:rPr>
                            <m:t>𝐹</m:t>
                          </m:r>
                        </m:e>
                        <m:sub>
                          <m:r>
                            <a:rPr lang="en-US" altLang="zh-CN" sz="2400" i="1">
                              <a:latin typeface="Cambria Math" panose="02040503050406030204" pitchFamily="18" charset="0"/>
                              <a:ea typeface="Cambria Math" panose="02040503050406030204" pitchFamily="18" charset="0"/>
                              <a:cs typeface="Arial" panose="020B0604020202020204" pitchFamily="34" charset="0"/>
                            </a:rPr>
                            <m:t>𝜇𝜈</m:t>
                          </m:r>
                        </m:sub>
                      </m:sSub>
                      <m:r>
                        <a:rPr lang="en-US" altLang="zh-CN" sz="2400" b="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en-US" altLang="zh-CN" sz="2400" i="1">
                              <a:latin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cs typeface="Arial" panose="020B0604020202020204" pitchFamily="34" charset="0"/>
                            </a:rPr>
                            <m:t>𝑎</m:t>
                          </m:r>
                        </m:e>
                        <m:sub>
                          <m:r>
                            <a:rPr lang="en-US" altLang="zh-CN" sz="2400" i="1">
                              <a:latin typeface="Cambria Math" panose="02040503050406030204" pitchFamily="18" charset="0"/>
                              <a:cs typeface="Arial" panose="020B0604020202020204" pitchFamily="34" charset="0"/>
                            </a:rPr>
                            <m:t>𝜒</m:t>
                          </m:r>
                        </m:sub>
                      </m:sSub>
                      <m:acc>
                        <m:accPr>
                          <m:chr m:val="̅"/>
                          <m:ctrlPr>
                            <a:rPr lang="en-US" altLang="zh-CN" sz="2400" i="1">
                              <a:latin typeface="Cambria Math" panose="02040503050406030204" pitchFamily="18" charset="0"/>
                              <a:cs typeface="Arial" panose="020B0604020202020204" pitchFamily="34" charset="0"/>
                            </a:rPr>
                          </m:ctrlPr>
                        </m:accPr>
                        <m:e>
                          <m:r>
                            <a:rPr lang="en-US" altLang="zh-CN" sz="2400" i="1">
                              <a:latin typeface="Cambria Math" panose="02040503050406030204" pitchFamily="18" charset="0"/>
                              <a:cs typeface="Arial" panose="020B0604020202020204" pitchFamily="34" charset="0"/>
                            </a:rPr>
                            <m:t>𝜒</m:t>
                          </m:r>
                        </m:e>
                      </m:acc>
                      <m:sSup>
                        <m:sSupPr>
                          <m:ctrlPr>
                            <a:rPr lang="en-US" altLang="zh-CN" sz="2400" i="1">
                              <a:latin typeface="Cambria Math" panose="02040503050406030204" pitchFamily="18" charset="0"/>
                              <a:cs typeface="Arial" panose="020B0604020202020204" pitchFamily="34" charset="0"/>
                            </a:rPr>
                          </m:ctrlPr>
                        </m:sSupPr>
                        <m:e>
                          <m:r>
                            <a:rPr lang="en-US" altLang="zh-CN" sz="2400" i="1">
                              <a:latin typeface="Cambria Math" panose="02040503050406030204" pitchFamily="18" charset="0"/>
                              <a:cs typeface="Arial" panose="020B0604020202020204" pitchFamily="34" charset="0"/>
                            </a:rPr>
                            <m:t>𝛾</m:t>
                          </m:r>
                        </m:e>
                        <m:sup>
                          <m:r>
                            <a:rPr lang="en-US" altLang="zh-CN" sz="2400" i="1">
                              <a:latin typeface="Cambria Math" panose="02040503050406030204" pitchFamily="18" charset="0"/>
                              <a:cs typeface="Arial" panose="020B0604020202020204" pitchFamily="34" charset="0"/>
                            </a:rPr>
                            <m:t>𝜇</m:t>
                          </m:r>
                        </m:sup>
                      </m:sSup>
                      <m:sSup>
                        <m:sSupPr>
                          <m:ctrlPr>
                            <a:rPr lang="en-US" altLang="zh-CN" sz="2400" i="1">
                              <a:latin typeface="Cambria Math" panose="02040503050406030204" pitchFamily="18" charset="0"/>
                              <a:cs typeface="Arial" panose="020B0604020202020204" pitchFamily="34" charset="0"/>
                            </a:rPr>
                          </m:ctrlPr>
                        </m:sSupPr>
                        <m:e>
                          <m:r>
                            <a:rPr lang="en-US" altLang="zh-CN" sz="2400" i="1">
                              <a:latin typeface="Cambria Math" panose="02040503050406030204" pitchFamily="18" charset="0"/>
                              <a:cs typeface="Arial" panose="020B0604020202020204" pitchFamily="34" charset="0"/>
                            </a:rPr>
                            <m:t>𝛾</m:t>
                          </m:r>
                        </m:e>
                        <m:sup>
                          <m:r>
                            <a:rPr lang="en-US" altLang="zh-CN" sz="2400" i="1">
                              <a:latin typeface="Cambria Math" panose="02040503050406030204" pitchFamily="18" charset="0"/>
                              <a:cs typeface="Arial" panose="020B0604020202020204" pitchFamily="34" charset="0"/>
                            </a:rPr>
                            <m:t>5</m:t>
                          </m:r>
                        </m:sup>
                      </m:sSup>
                      <m:r>
                        <a:rPr lang="en-US" altLang="zh-CN" sz="2400" i="1">
                          <a:latin typeface="Cambria Math" panose="02040503050406030204" pitchFamily="18" charset="0"/>
                          <a:cs typeface="Arial" panose="020B0604020202020204" pitchFamily="34" charset="0"/>
                        </a:rPr>
                        <m:t>𝜒</m:t>
                      </m:r>
                      <m:sSup>
                        <m:sSupPr>
                          <m:ctrlPr>
                            <a:rPr lang="en-US" altLang="zh-CN" sz="2400" i="1">
                              <a:latin typeface="Cambria Math" panose="02040503050406030204" pitchFamily="18" charset="0"/>
                              <a:ea typeface="Cambria Math" panose="02040503050406030204" pitchFamily="18" charset="0"/>
                              <a:cs typeface="Arial" panose="020B0604020202020204" pitchFamily="34" charset="0"/>
                            </a:rPr>
                          </m:ctrlPr>
                        </m:sSupPr>
                        <m:e>
                          <m:r>
                            <a:rPr lang="en-US" altLang="zh-CN" sz="2400" i="1">
                              <a:latin typeface="Cambria Math" panose="02040503050406030204" pitchFamily="18" charset="0"/>
                              <a:ea typeface="Cambria Math" panose="02040503050406030204" pitchFamily="18" charset="0"/>
                              <a:cs typeface="Arial" panose="020B0604020202020204" pitchFamily="34" charset="0"/>
                            </a:rPr>
                            <m:t>𝜕</m:t>
                          </m:r>
                        </m:e>
                        <m:sup>
                          <m:r>
                            <a:rPr lang="en-US" altLang="zh-CN" sz="2400" i="1">
                              <a:latin typeface="Cambria Math" panose="02040503050406030204" pitchFamily="18" charset="0"/>
                              <a:ea typeface="Cambria Math" panose="02040503050406030204" pitchFamily="18" charset="0"/>
                              <a:cs typeface="Arial" panose="020B0604020202020204" pitchFamily="34" charset="0"/>
                            </a:rPr>
                            <m:t>𝜈</m:t>
                          </m:r>
                        </m:sup>
                      </m:sSup>
                      <m:sSub>
                        <m:sSubPr>
                          <m:ctrlPr>
                            <a:rPr lang="en-US" altLang="zh-CN" sz="2400" i="1">
                              <a:latin typeface="Cambria Math" panose="02040503050406030204" pitchFamily="18" charset="0"/>
                              <a:ea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ea typeface="Cambria Math" panose="02040503050406030204" pitchFamily="18" charset="0"/>
                              <a:cs typeface="Arial" panose="020B0604020202020204" pitchFamily="34" charset="0"/>
                            </a:rPr>
                            <m:t>𝐹</m:t>
                          </m:r>
                        </m:e>
                        <m:sub>
                          <m:r>
                            <a:rPr lang="en-US" altLang="zh-CN" sz="2400" i="1">
                              <a:latin typeface="Cambria Math" panose="02040503050406030204" pitchFamily="18" charset="0"/>
                              <a:ea typeface="Cambria Math" panose="02040503050406030204" pitchFamily="18" charset="0"/>
                              <a:cs typeface="Arial" panose="020B0604020202020204" pitchFamily="34" charset="0"/>
                            </a:rPr>
                            <m:t>𝜇𝜈</m:t>
                          </m:r>
                        </m:sub>
                      </m:sSub>
                    </m:oMath>
                  </m:oMathPara>
                </a14:m>
                <a:endParaRPr lang="en-US" altLang="zh-CN" sz="2400" dirty="0">
                  <a:latin typeface="Arial" panose="020B0604020202020204" pitchFamily="34" charset="0"/>
                  <a:cs typeface="Arial" panose="020B0604020202020204" pitchFamily="34" charset="0"/>
                </a:endParaRPr>
              </a:p>
            </p:txBody>
          </p:sp>
        </mc:Choice>
        <mc:Fallback xmlns="">
          <p:sp>
            <p:nvSpPr>
              <p:cNvPr id="23" name="文本框 22">
                <a:extLst>
                  <a:ext uri="{FF2B5EF4-FFF2-40B4-BE49-F238E27FC236}">
                    <a16:creationId xmlns:a16="http://schemas.microsoft.com/office/drawing/2014/main" id="{031DCB3D-4AB8-2EC0-94CA-239D14B285D8}"/>
                  </a:ext>
                </a:extLst>
              </p:cNvPr>
              <p:cNvSpPr txBox="1">
                <a:spLocks noRot="1" noChangeAspect="1" noMove="1" noResize="1" noEditPoints="1" noAdjustHandles="1" noChangeArrowheads="1" noChangeShapeType="1" noTextEdit="1"/>
              </p:cNvSpPr>
              <p:nvPr/>
            </p:nvSpPr>
            <p:spPr>
              <a:xfrm>
                <a:off x="384314" y="3044355"/>
                <a:ext cx="11423372" cy="804772"/>
              </a:xfrm>
              <a:prstGeom prst="rect">
                <a:avLst/>
              </a:prstGeom>
              <a:blipFill>
                <a:blip r:embed="rId4"/>
                <a:stretch>
                  <a:fillRect/>
                </a:stretch>
              </a:blipFill>
            </p:spPr>
            <p:txBody>
              <a:bodyPr/>
              <a:lstStyle/>
              <a:p>
                <a:r>
                  <a:rPr lang="zh-CN" altLang="en-US">
                    <a:noFill/>
                  </a:rPr>
                  <a:t> </a:t>
                </a:r>
              </a:p>
            </p:txBody>
          </p:sp>
        </mc:Fallback>
      </mc:AlternateContent>
      <p:sp>
        <p:nvSpPr>
          <p:cNvPr id="24" name="矩形 23">
            <a:extLst>
              <a:ext uri="{FF2B5EF4-FFF2-40B4-BE49-F238E27FC236}">
                <a16:creationId xmlns:a16="http://schemas.microsoft.com/office/drawing/2014/main" id="{05374A73-28C2-155A-A560-ACF83EB3E92E}"/>
              </a:ext>
            </a:extLst>
          </p:cNvPr>
          <p:cNvSpPr/>
          <p:nvPr/>
        </p:nvSpPr>
        <p:spPr>
          <a:xfrm>
            <a:off x="1077042" y="2901414"/>
            <a:ext cx="1527613" cy="2299854"/>
          </a:xfrm>
          <a:prstGeom prst="rect">
            <a:avLst/>
          </a:prstGeom>
          <a:noFill/>
          <a:ln w="38100">
            <a:solidFill>
              <a:srgbClr val="33CD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5" name="矩形 24">
            <a:extLst>
              <a:ext uri="{FF2B5EF4-FFF2-40B4-BE49-F238E27FC236}">
                <a16:creationId xmlns:a16="http://schemas.microsoft.com/office/drawing/2014/main" id="{C808EFE9-D84C-4F0A-BC0C-B4951F2F5BA6}"/>
              </a:ext>
            </a:extLst>
          </p:cNvPr>
          <p:cNvSpPr/>
          <p:nvPr/>
        </p:nvSpPr>
        <p:spPr>
          <a:xfrm>
            <a:off x="2864278" y="2901414"/>
            <a:ext cx="8815104" cy="2299854"/>
          </a:xfrm>
          <a:prstGeom prst="rect">
            <a:avLst/>
          </a:prstGeom>
          <a:noFill/>
          <a:ln w="38100">
            <a:solidFill>
              <a:srgbClr val="33CD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8" name="文本框 27">
            <a:extLst>
              <a:ext uri="{FF2B5EF4-FFF2-40B4-BE49-F238E27FC236}">
                <a16:creationId xmlns:a16="http://schemas.microsoft.com/office/drawing/2014/main" id="{738BC9E8-EE26-B81F-0B68-C3CC5347D594}"/>
              </a:ext>
            </a:extLst>
          </p:cNvPr>
          <p:cNvSpPr txBox="1"/>
          <p:nvPr/>
        </p:nvSpPr>
        <p:spPr>
          <a:xfrm>
            <a:off x="2864278" y="3886609"/>
            <a:ext cx="8683480" cy="369332"/>
          </a:xfrm>
          <a:prstGeom prst="rect">
            <a:avLst/>
          </a:prstGeom>
          <a:noFill/>
        </p:spPr>
        <p:txBody>
          <a:bodyPr wrap="square" rtlCol="0">
            <a:spAutoFit/>
          </a:bodyPr>
          <a:lstStyle/>
          <a:p>
            <a:r>
              <a:rPr lang="en-US" altLang="zh-CN" b="1" dirty="0">
                <a:solidFill>
                  <a:srgbClr val="0070C0"/>
                </a:solidFill>
                <a:latin typeface="Arial" panose="020B0604020202020204" pitchFamily="34" charset="0"/>
                <a:cs typeface="Arial" panose="020B0604020202020204" pitchFamily="34" charset="0"/>
              </a:rPr>
              <a:t>magnetic dipole        electric dipole              charge radius               anapole</a:t>
            </a:r>
            <a:r>
              <a:rPr lang="zh-CN" altLang="en-US" b="1" dirty="0">
                <a:solidFill>
                  <a:srgbClr val="0070C0"/>
                </a:solidFill>
                <a:latin typeface="Arial" panose="020B0604020202020204" pitchFamily="34" charset="0"/>
                <a:cs typeface="Arial" panose="020B0604020202020204" pitchFamily="34" charset="0"/>
              </a:rPr>
              <a:t>     </a:t>
            </a:r>
          </a:p>
        </p:txBody>
      </p:sp>
      <p:sp>
        <p:nvSpPr>
          <p:cNvPr id="19" name="标题 1">
            <a:extLst>
              <a:ext uri="{FF2B5EF4-FFF2-40B4-BE49-F238E27FC236}">
                <a16:creationId xmlns:a16="http://schemas.microsoft.com/office/drawing/2014/main" id="{2217E2BD-CF67-4281-B857-72D2C7B9DCDE}"/>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kumimoji="1" lang="en-US" altLang="zh-CN" dirty="0"/>
              <a:t>Luminance of Dark Matter</a:t>
            </a:r>
            <a:endParaRPr lang="zh-CN" altLang="en-US" dirty="0"/>
          </a:p>
        </p:txBody>
      </p:sp>
      <p:sp>
        <p:nvSpPr>
          <p:cNvPr id="20" name="日期占位符 1">
            <a:extLst>
              <a:ext uri="{FF2B5EF4-FFF2-40B4-BE49-F238E27FC236}">
                <a16:creationId xmlns:a16="http://schemas.microsoft.com/office/drawing/2014/main" id="{84251F56-1413-4CA3-AE8A-A2BEBB8EBB27}"/>
              </a:ext>
            </a:extLst>
          </p:cNvPr>
          <p:cNvSpPr>
            <a:spLocks noGrp="1"/>
          </p:cNvSpPr>
          <p:nvPr>
            <p:ph type="dt" sz="half" idx="10"/>
          </p:nvPr>
        </p:nvSpPr>
        <p:spPr>
          <a:xfrm>
            <a:off x="838200" y="6356350"/>
            <a:ext cx="2743200" cy="365125"/>
          </a:xfrm>
        </p:spPr>
        <p:txBody>
          <a:bodyPr/>
          <a:lstStyle/>
          <a:p>
            <a:fld id="{04E9A4DC-7C28-46D1-B112-3357ECF88159}" type="datetime1">
              <a:rPr lang="zh-CN" altLang="en-US" smtClean="0"/>
              <a:t>2023/8/24</a:t>
            </a:fld>
            <a:endParaRPr lang="zh-CN" altLang="en-US"/>
          </a:p>
        </p:txBody>
      </p:sp>
      <p:sp>
        <p:nvSpPr>
          <p:cNvPr id="26" name="页脚占位符 2">
            <a:extLst>
              <a:ext uri="{FF2B5EF4-FFF2-40B4-BE49-F238E27FC236}">
                <a16:creationId xmlns:a16="http://schemas.microsoft.com/office/drawing/2014/main" id="{2E2DC6A8-3347-4F56-937B-D47E768D1243}"/>
              </a:ext>
            </a:extLst>
          </p:cNvPr>
          <p:cNvSpPr>
            <a:spLocks noGrp="1"/>
          </p:cNvSpPr>
          <p:nvPr>
            <p:ph type="ftr" sz="quarter" idx="11"/>
          </p:nvPr>
        </p:nvSpPr>
        <p:spPr>
          <a:xfrm>
            <a:off x="4038600" y="6356350"/>
            <a:ext cx="4114800" cy="365125"/>
          </a:xfrm>
        </p:spPr>
        <p:txBody>
          <a:bodyPr/>
          <a:lstStyle/>
          <a:p>
            <a:r>
              <a:rPr lang="en-US" altLang="zh-CN" dirty="0"/>
              <a:t>Lomonosov Conference 2023, Moscow</a:t>
            </a:r>
            <a:endParaRPr lang="zh-CN" altLang="en-US" dirty="0"/>
          </a:p>
        </p:txBody>
      </p:sp>
    </p:spTree>
    <p:extLst>
      <p:ext uri="{BB962C8B-B14F-4D97-AF65-F5344CB8AC3E}">
        <p14:creationId xmlns:p14="http://schemas.microsoft.com/office/powerpoint/2010/main" val="67684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5" grpId="0" animBg="1"/>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19662AE2-AA61-A111-B1D4-DFBD87F6E92F}"/>
              </a:ext>
            </a:extLst>
          </p:cNvPr>
          <p:cNvSpPr>
            <a:spLocks noGrp="1"/>
          </p:cNvSpPr>
          <p:nvPr>
            <p:ph type="sldNum" sz="quarter" idx="12"/>
          </p:nvPr>
        </p:nvSpPr>
        <p:spPr/>
        <p:txBody>
          <a:bodyPr/>
          <a:lstStyle/>
          <a:p>
            <a:fld id="{89648570-77B9-AE43-875E-642F23670857}" type="slidenum">
              <a:rPr kumimoji="1" lang="zh-CN" altLang="en-US" smtClean="0"/>
              <a:t>35</a:t>
            </a:fld>
            <a:endParaRPr kumimoji="1" lang="zh-CN" altLang="en-US"/>
          </a:p>
        </p:txBody>
      </p:sp>
      <mc:AlternateContent xmlns:mc="http://schemas.openxmlformats.org/markup-compatibility/2006" xmlns:a14="http://schemas.microsoft.com/office/drawing/2010/main">
        <mc:Choice Requires="a14">
          <p:sp>
            <p:nvSpPr>
              <p:cNvPr id="4" name="内容占位符 3">
                <a:extLst>
                  <a:ext uri="{FF2B5EF4-FFF2-40B4-BE49-F238E27FC236}">
                    <a16:creationId xmlns:a16="http://schemas.microsoft.com/office/drawing/2014/main" id="{50906D33-12F8-565F-189C-F19373612ED5}"/>
                  </a:ext>
                </a:extLst>
              </p:cNvPr>
              <p:cNvSpPr>
                <a:spLocks noGrp="1"/>
              </p:cNvSpPr>
              <p:nvPr>
                <p:ph sz="half" idx="1"/>
              </p:nvPr>
            </p:nvSpPr>
            <p:spPr>
              <a:xfrm>
                <a:off x="715701" y="1283400"/>
                <a:ext cx="10515600" cy="1872244"/>
              </a:xfrm>
            </p:spPr>
            <p:txBody>
              <a:bodyPr/>
              <a:lstStyle/>
              <a:p>
                <a:r>
                  <a:rPr kumimoji="1" lang="en-US" altLang="zh-CN" dirty="0"/>
                  <a:t>Nuclear recoil signature</a:t>
                </a:r>
              </a:p>
              <a:p>
                <a:pPr lvl="1"/>
                <a:r>
                  <a:rPr kumimoji="1" lang="en-US" altLang="zh-CN" dirty="0"/>
                  <a:t>Charge radius: similar to SI</a:t>
                </a:r>
              </a:p>
              <a:p>
                <a:pPr lvl="1"/>
                <a:r>
                  <a:rPr kumimoji="1" lang="en-US" altLang="zh-CN" dirty="0" err="1"/>
                  <a:t>Millicharge</a:t>
                </a:r>
                <a:r>
                  <a:rPr kumimoji="1" lang="en-US" altLang="zh-CN" dirty="0"/>
                  <a:t>: </a:t>
                </a:r>
                <a14:m>
                  <m:oMath xmlns:m="http://schemas.openxmlformats.org/officeDocument/2006/math">
                    <m:r>
                      <a:rPr kumimoji="1" lang="en-US" altLang="zh-CN" b="0" i="1" smtClean="0">
                        <a:latin typeface="Cambria Math" panose="02040503050406030204" pitchFamily="18" charset="0"/>
                      </a:rPr>
                      <m:t>1/</m:t>
                    </m:r>
                    <m:sSubSup>
                      <m:sSubSupPr>
                        <m:ctrlPr>
                          <a:rPr kumimoji="1" lang="en-US" altLang="zh-CN" b="0" i="1" smtClean="0">
                            <a:latin typeface="Cambria Math" panose="02040503050406030204" pitchFamily="18" charset="0"/>
                          </a:rPr>
                        </m:ctrlPr>
                      </m:sSubSupPr>
                      <m:e>
                        <m:r>
                          <a:rPr kumimoji="1" lang="en-US" altLang="zh-CN" b="0" i="1" smtClean="0">
                            <a:latin typeface="Cambria Math" panose="02040503050406030204" pitchFamily="18" charset="0"/>
                          </a:rPr>
                          <m:t>𝐸</m:t>
                        </m:r>
                      </m:e>
                      <m:sub>
                        <m:r>
                          <a:rPr kumimoji="1" lang="en-US" altLang="zh-CN" b="0" i="1" smtClean="0">
                            <a:latin typeface="Cambria Math" panose="02040503050406030204" pitchFamily="18" charset="0"/>
                          </a:rPr>
                          <m:t>𝑅</m:t>
                        </m:r>
                      </m:sub>
                      <m:sup>
                        <m:r>
                          <a:rPr kumimoji="1" lang="en-US" altLang="zh-CN" b="0" i="1" smtClean="0">
                            <a:latin typeface="Cambria Math" panose="02040503050406030204" pitchFamily="18" charset="0"/>
                          </a:rPr>
                          <m:t>2</m:t>
                        </m:r>
                      </m:sup>
                    </m:sSubSup>
                  </m:oMath>
                </a14:m>
                <a:endParaRPr kumimoji="1" lang="en-US" altLang="zh-CN" dirty="0"/>
              </a:p>
              <a:p>
                <a:pPr lvl="1"/>
                <a:r>
                  <a:rPr kumimoji="1" lang="en-US" altLang="zh-CN" dirty="0"/>
                  <a:t>MD and ED: </a:t>
                </a:r>
                <a14:m>
                  <m:oMath xmlns:m="http://schemas.openxmlformats.org/officeDocument/2006/math">
                    <m:r>
                      <a:rPr kumimoji="1" lang="en-US" altLang="zh-CN" b="0" i="1" smtClean="0">
                        <a:latin typeface="Cambria Math" panose="02040503050406030204" pitchFamily="18" charset="0"/>
                      </a:rPr>
                      <m:t>1/</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𝐸</m:t>
                        </m:r>
                      </m:e>
                      <m:sub>
                        <m:r>
                          <a:rPr kumimoji="1" lang="en-US" altLang="zh-CN" b="0" i="1" smtClean="0">
                            <a:latin typeface="Cambria Math" panose="02040503050406030204" pitchFamily="18" charset="0"/>
                          </a:rPr>
                          <m:t>𝑅</m:t>
                        </m:r>
                      </m:sub>
                    </m:sSub>
                  </m:oMath>
                </a14:m>
                <a:endParaRPr kumimoji="1" lang="zh-CN" altLang="en-US" dirty="0"/>
              </a:p>
            </p:txBody>
          </p:sp>
        </mc:Choice>
        <mc:Fallback xmlns="">
          <p:sp>
            <p:nvSpPr>
              <p:cNvPr id="4" name="内容占位符 3">
                <a:extLst>
                  <a:ext uri="{FF2B5EF4-FFF2-40B4-BE49-F238E27FC236}">
                    <a16:creationId xmlns:a16="http://schemas.microsoft.com/office/drawing/2014/main" id="{50906D33-12F8-565F-189C-F19373612ED5}"/>
                  </a:ext>
                </a:extLst>
              </p:cNvPr>
              <p:cNvSpPr>
                <a:spLocks noGrp="1" noRot="1" noChangeAspect="1" noMove="1" noResize="1" noEditPoints="1" noAdjustHandles="1" noChangeArrowheads="1" noChangeShapeType="1" noTextEdit="1"/>
              </p:cNvSpPr>
              <p:nvPr>
                <p:ph sz="half" idx="1"/>
              </p:nvPr>
            </p:nvSpPr>
            <p:spPr>
              <a:xfrm>
                <a:off x="715701" y="1283400"/>
                <a:ext cx="10515600" cy="1872244"/>
              </a:xfrm>
              <a:blipFill>
                <a:blip r:embed="rId3"/>
                <a:stretch>
                  <a:fillRect l="-1043" t="-6189"/>
                </a:stretch>
              </a:blipFill>
            </p:spPr>
            <p:txBody>
              <a:bodyPr/>
              <a:lstStyle/>
              <a:p>
                <a:r>
                  <a:rPr lang="zh-CN" altLang="en-US">
                    <a:noFill/>
                  </a:rPr>
                  <a:t> </a:t>
                </a:r>
              </a:p>
            </p:txBody>
          </p:sp>
        </mc:Fallback>
      </mc:AlternateContent>
      <p:pic>
        <p:nvPicPr>
          <p:cNvPr id="8" name="图片 7">
            <a:extLst>
              <a:ext uri="{FF2B5EF4-FFF2-40B4-BE49-F238E27FC236}">
                <a16:creationId xmlns:a16="http://schemas.microsoft.com/office/drawing/2014/main" id="{0E5E0681-5A4B-3FE7-5F51-15611C080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088" y="3046807"/>
            <a:ext cx="4838850" cy="3387931"/>
          </a:xfrm>
          <a:prstGeom prst="rect">
            <a:avLst/>
          </a:prstGeom>
        </p:spPr>
      </p:pic>
      <p:pic>
        <p:nvPicPr>
          <p:cNvPr id="10" name="图片 9">
            <a:extLst>
              <a:ext uri="{FF2B5EF4-FFF2-40B4-BE49-F238E27FC236}">
                <a16:creationId xmlns:a16="http://schemas.microsoft.com/office/drawing/2014/main" id="{4B1C256C-F98B-5DAD-113A-C7C5EAA7E5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5708" y="3051470"/>
            <a:ext cx="4649783" cy="3437120"/>
          </a:xfrm>
          <a:prstGeom prst="rect">
            <a:avLst/>
          </a:prstGeom>
        </p:spPr>
      </p:pic>
      <p:sp>
        <p:nvSpPr>
          <p:cNvPr id="11" name="文本框 10">
            <a:extLst>
              <a:ext uri="{FF2B5EF4-FFF2-40B4-BE49-F238E27FC236}">
                <a16:creationId xmlns:a16="http://schemas.microsoft.com/office/drawing/2014/main" id="{C08E89EE-9B93-2E69-CA2F-F123BC950DD6}"/>
              </a:ext>
            </a:extLst>
          </p:cNvPr>
          <p:cNvSpPr txBox="1"/>
          <p:nvPr/>
        </p:nvSpPr>
        <p:spPr>
          <a:xfrm>
            <a:off x="7438713" y="2633919"/>
            <a:ext cx="2881745" cy="369332"/>
          </a:xfrm>
          <a:prstGeom prst="rect">
            <a:avLst/>
          </a:prstGeom>
          <a:noFill/>
        </p:spPr>
        <p:txBody>
          <a:bodyPr wrap="square" rtlCol="0">
            <a:spAutoFit/>
          </a:bodyPr>
          <a:lstStyle/>
          <a:p>
            <a:r>
              <a:rPr kumimoji="1" lang="en-US" altLang="zh-CN" b="1" dirty="0">
                <a:latin typeface="Arial" panose="020B0604020202020204" pitchFamily="34" charset="0"/>
                <a:cs typeface="Arial" panose="020B0604020202020204" pitchFamily="34" charset="0"/>
              </a:rPr>
              <a:t>30 and 100 GeV/c</a:t>
            </a:r>
            <a:r>
              <a:rPr kumimoji="1" lang="en-US" altLang="zh-CN" b="1" baseline="30000" dirty="0">
                <a:latin typeface="Arial" panose="020B0604020202020204" pitchFamily="34" charset="0"/>
                <a:cs typeface="Arial" panose="020B0604020202020204" pitchFamily="34" charset="0"/>
              </a:rPr>
              <a:t>2</a:t>
            </a:r>
            <a:r>
              <a:rPr kumimoji="1" lang="en-US" altLang="zh-CN" b="1" dirty="0">
                <a:latin typeface="Arial" panose="020B0604020202020204" pitchFamily="34" charset="0"/>
                <a:cs typeface="Arial" panose="020B0604020202020204" pitchFamily="34" charset="0"/>
              </a:rPr>
              <a:t> DM</a:t>
            </a:r>
            <a:endParaRPr kumimoji="1" lang="zh-CN" altLang="en-US" b="1"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4F500330-F777-B9C9-E880-04128F76E891}"/>
              </a:ext>
            </a:extLst>
          </p:cNvPr>
          <p:cNvSpPr txBox="1"/>
          <p:nvPr/>
        </p:nvSpPr>
        <p:spPr>
          <a:xfrm>
            <a:off x="3780383" y="3865168"/>
            <a:ext cx="1396473" cy="369332"/>
          </a:xfrm>
          <a:prstGeom prst="rect">
            <a:avLst/>
          </a:prstGeom>
          <a:noFill/>
        </p:spPr>
        <p:txBody>
          <a:bodyPr wrap="none" rtlCol="0">
            <a:spAutoFit/>
          </a:bodyPr>
          <a:lstStyle/>
          <a:p>
            <a:r>
              <a:rPr kumimoji="1" lang="en-US" altLang="zh-CN" dirty="0"/>
              <a:t>recoil energy</a:t>
            </a:r>
            <a:endParaRPr kumimoji="1" lang="zh-CN" altLang="en-US" dirty="0"/>
          </a:p>
        </p:txBody>
      </p:sp>
      <p:sp>
        <p:nvSpPr>
          <p:cNvPr id="9" name="标题 1">
            <a:extLst>
              <a:ext uri="{FF2B5EF4-FFF2-40B4-BE49-F238E27FC236}">
                <a16:creationId xmlns:a16="http://schemas.microsoft.com/office/drawing/2014/main" id="{404397FD-185A-46C5-8780-C7C8353498D6}"/>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Photon-mediated Interaction</a:t>
            </a:r>
            <a:endParaRPr lang="zh-CN" altLang="en-US" dirty="0"/>
          </a:p>
        </p:txBody>
      </p:sp>
      <p:sp>
        <p:nvSpPr>
          <p:cNvPr id="13" name="日期占位符 1">
            <a:extLst>
              <a:ext uri="{FF2B5EF4-FFF2-40B4-BE49-F238E27FC236}">
                <a16:creationId xmlns:a16="http://schemas.microsoft.com/office/drawing/2014/main" id="{5D60560D-20E8-4A42-93A8-46FF080CA95E}"/>
              </a:ext>
            </a:extLst>
          </p:cNvPr>
          <p:cNvSpPr>
            <a:spLocks noGrp="1"/>
          </p:cNvSpPr>
          <p:nvPr>
            <p:ph type="dt" sz="half" idx="10"/>
          </p:nvPr>
        </p:nvSpPr>
        <p:spPr>
          <a:xfrm>
            <a:off x="838200" y="6356350"/>
            <a:ext cx="2743200" cy="365125"/>
          </a:xfrm>
        </p:spPr>
        <p:txBody>
          <a:bodyPr/>
          <a:lstStyle/>
          <a:p>
            <a:fld id="{04E9A4DC-7C28-46D1-B112-3357ECF88159}" type="datetime1">
              <a:rPr lang="zh-CN" altLang="en-US" smtClean="0"/>
              <a:t>2023/8/24</a:t>
            </a:fld>
            <a:endParaRPr lang="zh-CN" altLang="en-US"/>
          </a:p>
        </p:txBody>
      </p:sp>
      <p:sp>
        <p:nvSpPr>
          <p:cNvPr id="14" name="页脚占位符 2">
            <a:extLst>
              <a:ext uri="{FF2B5EF4-FFF2-40B4-BE49-F238E27FC236}">
                <a16:creationId xmlns:a16="http://schemas.microsoft.com/office/drawing/2014/main" id="{78E5F6B2-11BC-4E52-B7B8-CF13ED6A0B38}"/>
              </a:ext>
            </a:extLst>
          </p:cNvPr>
          <p:cNvSpPr>
            <a:spLocks noGrp="1"/>
          </p:cNvSpPr>
          <p:nvPr>
            <p:ph type="ftr" sz="quarter" idx="11"/>
          </p:nvPr>
        </p:nvSpPr>
        <p:spPr>
          <a:xfrm>
            <a:off x="4038600" y="6356350"/>
            <a:ext cx="4114800" cy="365125"/>
          </a:xfrm>
        </p:spPr>
        <p:txBody>
          <a:bodyPr/>
          <a:lstStyle/>
          <a:p>
            <a:r>
              <a:rPr lang="en-US" altLang="zh-CN" dirty="0"/>
              <a:t>Lomonosov Conference 2023, Moscow</a:t>
            </a:r>
            <a:endParaRPr lang="zh-CN" altLang="en-US" dirty="0"/>
          </a:p>
        </p:txBody>
      </p:sp>
    </p:spTree>
    <p:extLst>
      <p:ext uri="{BB962C8B-B14F-4D97-AF65-F5344CB8AC3E}">
        <p14:creationId xmlns:p14="http://schemas.microsoft.com/office/powerpoint/2010/main" val="1723805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EB191C18-1FD3-364C-6FEB-9AABBF9645D6}"/>
              </a:ext>
            </a:extLst>
          </p:cNvPr>
          <p:cNvSpPr>
            <a:spLocks noGrp="1"/>
          </p:cNvSpPr>
          <p:nvPr>
            <p:ph type="sldNum" sz="quarter" idx="12"/>
          </p:nvPr>
        </p:nvSpPr>
        <p:spPr/>
        <p:txBody>
          <a:bodyPr/>
          <a:lstStyle/>
          <a:p>
            <a:fld id="{89648570-77B9-AE43-875E-642F23670857}" type="slidenum">
              <a:rPr kumimoji="1" lang="zh-CN" altLang="en-US" smtClean="0"/>
              <a:t>36</a:t>
            </a:fld>
            <a:endParaRPr kumimoji="1" lang="zh-CN" altLang="en-US"/>
          </a:p>
        </p:txBody>
      </p:sp>
      <p:sp>
        <p:nvSpPr>
          <p:cNvPr id="4" name="内容占位符 3">
            <a:extLst>
              <a:ext uri="{FF2B5EF4-FFF2-40B4-BE49-F238E27FC236}">
                <a16:creationId xmlns:a16="http://schemas.microsoft.com/office/drawing/2014/main" id="{77599848-ADF9-8B6C-D869-3182F3941368}"/>
              </a:ext>
            </a:extLst>
          </p:cNvPr>
          <p:cNvSpPr>
            <a:spLocks noGrp="1"/>
          </p:cNvSpPr>
          <p:nvPr>
            <p:ph sz="half" idx="1"/>
          </p:nvPr>
        </p:nvSpPr>
        <p:spPr>
          <a:xfrm>
            <a:off x="567159" y="1250065"/>
            <a:ext cx="10786641" cy="4926897"/>
          </a:xfrm>
        </p:spPr>
        <p:txBody>
          <a:bodyPr/>
          <a:lstStyle/>
          <a:p>
            <a:r>
              <a:rPr kumimoji="1" lang="en-US" altLang="zh-CN" dirty="0"/>
              <a:t>First experimental constraints on DM charge radius</a:t>
            </a:r>
          </a:p>
          <a:p>
            <a:pPr lvl="1"/>
            <a:r>
              <a:rPr kumimoji="1" lang="en-US" altLang="zh-CN" dirty="0"/>
              <a:t>4 orders of magnitude smaller than neutrino</a:t>
            </a:r>
          </a:p>
          <a:p>
            <a:r>
              <a:rPr kumimoji="1" lang="en-US" altLang="zh-CN" dirty="0"/>
              <a:t>Other EM properties</a:t>
            </a:r>
          </a:p>
          <a:p>
            <a:pPr lvl="1"/>
            <a:r>
              <a:rPr kumimoji="1" lang="en-US" altLang="zh-CN" dirty="0"/>
              <a:t>up to 3 – 10 times improvement </a:t>
            </a:r>
            <a:endParaRPr kumimoji="1" lang="zh-CN" altLang="en-US" dirty="0"/>
          </a:p>
        </p:txBody>
      </p:sp>
      <p:pic>
        <p:nvPicPr>
          <p:cNvPr id="5" name="图片 4">
            <a:extLst>
              <a:ext uri="{FF2B5EF4-FFF2-40B4-BE49-F238E27FC236}">
                <a16:creationId xmlns:a16="http://schemas.microsoft.com/office/drawing/2014/main" id="{04A7C63D-E048-39FB-0558-6CB731680186}"/>
              </a:ext>
            </a:extLst>
          </p:cNvPr>
          <p:cNvPicPr>
            <a:picLocks noChangeAspect="1"/>
          </p:cNvPicPr>
          <p:nvPr/>
        </p:nvPicPr>
        <p:blipFill>
          <a:blip r:embed="rId3"/>
          <a:stretch>
            <a:fillRect/>
          </a:stretch>
        </p:blipFill>
        <p:spPr>
          <a:xfrm>
            <a:off x="6280239" y="2247703"/>
            <a:ext cx="5719604" cy="4236248"/>
          </a:xfrm>
          <a:prstGeom prst="rect">
            <a:avLst/>
          </a:prstGeom>
        </p:spPr>
      </p:pic>
      <p:pic>
        <p:nvPicPr>
          <p:cNvPr id="7" name="图片 6">
            <a:extLst>
              <a:ext uri="{FF2B5EF4-FFF2-40B4-BE49-F238E27FC236}">
                <a16:creationId xmlns:a16="http://schemas.microsoft.com/office/drawing/2014/main" id="{87509BE1-9901-BF20-890C-341DAE211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157" y="3573909"/>
            <a:ext cx="6154562" cy="2603053"/>
          </a:xfrm>
          <a:prstGeom prst="rect">
            <a:avLst/>
          </a:prstGeom>
          <a:solidFill>
            <a:schemeClr val="bg1"/>
          </a:solidFill>
        </p:spPr>
      </p:pic>
      <p:sp>
        <p:nvSpPr>
          <p:cNvPr id="9" name="文本框 8">
            <a:extLst>
              <a:ext uri="{FF2B5EF4-FFF2-40B4-BE49-F238E27FC236}">
                <a16:creationId xmlns:a16="http://schemas.microsoft.com/office/drawing/2014/main" id="{3AD9D321-E316-8BEF-8195-A31AF790AFD4}"/>
              </a:ext>
            </a:extLst>
          </p:cNvPr>
          <p:cNvSpPr txBox="1"/>
          <p:nvPr/>
        </p:nvSpPr>
        <p:spPr>
          <a:xfrm>
            <a:off x="2733803" y="5897324"/>
            <a:ext cx="3226676" cy="369332"/>
          </a:xfrm>
          <a:prstGeom prst="rect">
            <a:avLst/>
          </a:prstGeom>
          <a:noFill/>
        </p:spPr>
        <p:txBody>
          <a:bodyPr wrap="square">
            <a:spAutoFit/>
          </a:bodyPr>
          <a:lstStyle/>
          <a:p>
            <a:r>
              <a:rPr kumimoji="1" lang="en-US" altLang="zh-CN" b="1" dirty="0">
                <a:solidFill>
                  <a:srgbClr val="0432FF"/>
                </a:solidFill>
                <a:latin typeface="Arial" panose="020B0604020202020204" pitchFamily="34" charset="0"/>
                <a:ea typeface="Microsoft YaHei" panose="020B0503020204020204" pitchFamily="34" charset="-122"/>
                <a:cs typeface="Arial" panose="020B0604020202020204" pitchFamily="34" charset="0"/>
              </a:rPr>
              <a:t>X. Ning et al. Nature (2023)</a:t>
            </a:r>
          </a:p>
        </p:txBody>
      </p:sp>
      <p:sp>
        <p:nvSpPr>
          <p:cNvPr id="8" name="标题 1">
            <a:extLst>
              <a:ext uri="{FF2B5EF4-FFF2-40B4-BE49-F238E27FC236}">
                <a16:creationId xmlns:a16="http://schemas.microsoft.com/office/drawing/2014/main" id="{D2D6183A-5A8C-4CEA-B6DF-DB65D613DACD}"/>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kumimoji="1" lang="en-US" altLang="zh-CN" dirty="0"/>
              <a:t>Results</a:t>
            </a:r>
            <a:r>
              <a:rPr kumimoji="1" lang="zh-CN" altLang="en-US" dirty="0"/>
              <a:t> </a:t>
            </a:r>
            <a:r>
              <a:rPr kumimoji="1" lang="en-US" altLang="zh-CN" dirty="0"/>
              <a:t>from Xenon Recoil Data</a:t>
            </a:r>
            <a:endParaRPr lang="zh-CN" altLang="en-US" dirty="0"/>
          </a:p>
        </p:txBody>
      </p:sp>
      <p:sp>
        <p:nvSpPr>
          <p:cNvPr id="10" name="日期占位符 1">
            <a:extLst>
              <a:ext uri="{FF2B5EF4-FFF2-40B4-BE49-F238E27FC236}">
                <a16:creationId xmlns:a16="http://schemas.microsoft.com/office/drawing/2014/main" id="{E350427B-8EE2-415E-BDB7-6FD425A9D73B}"/>
              </a:ext>
            </a:extLst>
          </p:cNvPr>
          <p:cNvSpPr>
            <a:spLocks noGrp="1"/>
          </p:cNvSpPr>
          <p:nvPr>
            <p:ph type="dt" sz="half" idx="10"/>
          </p:nvPr>
        </p:nvSpPr>
        <p:spPr>
          <a:xfrm>
            <a:off x="838200" y="6356350"/>
            <a:ext cx="2743200" cy="365125"/>
          </a:xfrm>
        </p:spPr>
        <p:txBody>
          <a:bodyPr/>
          <a:lstStyle/>
          <a:p>
            <a:fld id="{04E9A4DC-7C28-46D1-B112-3357ECF88159}" type="datetime1">
              <a:rPr lang="zh-CN" altLang="en-US" smtClean="0"/>
              <a:t>2023/8/24</a:t>
            </a:fld>
            <a:endParaRPr lang="zh-CN" altLang="en-US"/>
          </a:p>
        </p:txBody>
      </p:sp>
      <p:sp>
        <p:nvSpPr>
          <p:cNvPr id="11" name="页脚占位符 2">
            <a:extLst>
              <a:ext uri="{FF2B5EF4-FFF2-40B4-BE49-F238E27FC236}">
                <a16:creationId xmlns:a16="http://schemas.microsoft.com/office/drawing/2014/main" id="{F3FE1B63-5EAD-4518-8C92-F228CA02EC2F}"/>
              </a:ext>
            </a:extLst>
          </p:cNvPr>
          <p:cNvSpPr>
            <a:spLocks noGrp="1"/>
          </p:cNvSpPr>
          <p:nvPr>
            <p:ph type="ftr" sz="quarter" idx="11"/>
          </p:nvPr>
        </p:nvSpPr>
        <p:spPr>
          <a:xfrm>
            <a:off x="4038600" y="6356350"/>
            <a:ext cx="4114800" cy="365125"/>
          </a:xfrm>
        </p:spPr>
        <p:txBody>
          <a:bodyPr/>
          <a:lstStyle/>
          <a:p>
            <a:r>
              <a:rPr lang="en-US" altLang="zh-CN" dirty="0"/>
              <a:t>Lomonosov Conference 2023, Moscow</a:t>
            </a:r>
            <a:endParaRPr lang="zh-CN" altLang="en-US" dirty="0"/>
          </a:p>
        </p:txBody>
      </p:sp>
    </p:spTree>
    <p:extLst>
      <p:ext uri="{BB962C8B-B14F-4D97-AF65-F5344CB8AC3E}">
        <p14:creationId xmlns:p14="http://schemas.microsoft.com/office/powerpoint/2010/main" val="2376671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AEF4123F-BAE3-4223-90C8-3E16F4FD1B6F}"/>
              </a:ext>
            </a:extLst>
          </p:cNvPr>
          <p:cNvGrpSpPr/>
          <p:nvPr/>
        </p:nvGrpSpPr>
        <p:grpSpPr>
          <a:xfrm>
            <a:off x="5495964" y="2374717"/>
            <a:ext cx="5579804" cy="4152180"/>
            <a:chOff x="7183573" y="3244333"/>
            <a:chExt cx="4633120" cy="3422179"/>
          </a:xfrm>
        </p:grpSpPr>
        <p:pic>
          <p:nvPicPr>
            <p:cNvPr id="11" name="图片 10">
              <a:extLst>
                <a:ext uri="{FF2B5EF4-FFF2-40B4-BE49-F238E27FC236}">
                  <a16:creationId xmlns:a16="http://schemas.microsoft.com/office/drawing/2014/main" id="{282E0B29-BAE1-4690-AF0E-B25E81E040CD}"/>
                </a:ext>
              </a:extLst>
            </p:cNvPr>
            <p:cNvPicPr>
              <a:picLocks noChangeAspect="1"/>
            </p:cNvPicPr>
            <p:nvPr/>
          </p:nvPicPr>
          <p:blipFill rotWithShape="1">
            <a:blip r:embed="rId3"/>
            <a:srcRect l="3513" t="1279" r="1996" b="-201"/>
            <a:stretch/>
          </p:blipFill>
          <p:spPr>
            <a:xfrm>
              <a:off x="7183573" y="3244333"/>
              <a:ext cx="4633120" cy="3422179"/>
            </a:xfrm>
            <a:prstGeom prst="rect">
              <a:avLst/>
            </a:prstGeom>
          </p:spPr>
        </p:pic>
        <p:sp>
          <p:nvSpPr>
            <p:cNvPr id="12" name="文本框 11">
              <a:extLst>
                <a:ext uri="{FF2B5EF4-FFF2-40B4-BE49-F238E27FC236}">
                  <a16:creationId xmlns:a16="http://schemas.microsoft.com/office/drawing/2014/main" id="{72D0DE3A-13BC-41F8-9720-618CC5CE29A5}"/>
                </a:ext>
              </a:extLst>
            </p:cNvPr>
            <p:cNvSpPr txBox="1"/>
            <p:nvPr/>
          </p:nvSpPr>
          <p:spPr>
            <a:xfrm>
              <a:off x="7972066" y="3429000"/>
              <a:ext cx="2429233" cy="369332"/>
            </a:xfrm>
            <a:prstGeom prst="rect">
              <a:avLst/>
            </a:prstGeom>
            <a:noFill/>
          </p:spPr>
          <p:txBody>
            <a:bodyPr wrap="square" rtlCol="0">
              <a:spAutoFit/>
            </a:bodyPr>
            <a:lstStyle/>
            <a:p>
              <a:r>
                <a:rPr kumimoji="1" lang="en-US" altLang="zh-CN" dirty="0"/>
                <a:t>40 MeV/c</a:t>
              </a:r>
              <a:r>
                <a:rPr kumimoji="1" lang="en-US" altLang="zh-CN" baseline="30000" dirty="0"/>
                <a:t>2</a:t>
              </a:r>
              <a:r>
                <a:rPr kumimoji="1" lang="en-US" altLang="zh-CN" dirty="0"/>
                <a:t> DM-nucleus</a:t>
              </a:r>
              <a:endParaRPr kumimoji="1" lang="zh-CN" altLang="en-US" dirty="0"/>
            </a:p>
          </p:txBody>
        </p:sp>
      </p:grpSp>
      <p:sp>
        <p:nvSpPr>
          <p:cNvPr id="16" name="文本框 15">
            <a:extLst>
              <a:ext uri="{FF2B5EF4-FFF2-40B4-BE49-F238E27FC236}">
                <a16:creationId xmlns:a16="http://schemas.microsoft.com/office/drawing/2014/main" id="{16368E5C-E854-472E-9840-81A47D382CED}"/>
              </a:ext>
            </a:extLst>
          </p:cNvPr>
          <p:cNvSpPr txBox="1"/>
          <p:nvPr/>
        </p:nvSpPr>
        <p:spPr>
          <a:xfrm>
            <a:off x="1116232" y="5860561"/>
            <a:ext cx="3653712" cy="338554"/>
          </a:xfrm>
          <a:prstGeom prst="rect">
            <a:avLst/>
          </a:prstGeom>
          <a:noFill/>
        </p:spPr>
        <p:txBody>
          <a:bodyPr wrap="square" rtlCol="0">
            <a:spAutoFit/>
          </a:bodyPr>
          <a:lstStyle/>
          <a:p>
            <a:r>
              <a:rPr lang="en-US" altLang="zh-CN" sz="1600" dirty="0">
                <a:latin typeface="Arial" panose="020B0604020202020204" pitchFamily="34" charset="0"/>
              </a:rPr>
              <a:t>J. </a:t>
            </a:r>
            <a:r>
              <a:rPr lang="en-US" altLang="zh-CN" sz="1600" dirty="0" err="1">
                <a:latin typeface="Arial" panose="020B0604020202020204" pitchFamily="34" charset="0"/>
              </a:rPr>
              <a:t>Dror</a:t>
            </a:r>
            <a:r>
              <a:rPr lang="en-US" altLang="zh-CN" sz="1600" dirty="0">
                <a:latin typeface="Arial" panose="020B0604020202020204" pitchFamily="34" charset="0"/>
              </a:rPr>
              <a:t> et al, PRL 124, 181301 (2020)</a:t>
            </a:r>
            <a:endParaRPr lang="zh-CN" altLang="en-US" sz="1600" dirty="0">
              <a:latin typeface="Arial" panose="020B0604020202020204" pitchFamily="34" charset="0"/>
            </a:endParaRPr>
          </a:p>
        </p:txBody>
      </p:sp>
      <p:grpSp>
        <p:nvGrpSpPr>
          <p:cNvPr id="14" name="组合 13">
            <a:extLst>
              <a:ext uri="{FF2B5EF4-FFF2-40B4-BE49-F238E27FC236}">
                <a16:creationId xmlns:a16="http://schemas.microsoft.com/office/drawing/2014/main" id="{AC427640-B857-4424-B569-7C99FE396F80}"/>
              </a:ext>
            </a:extLst>
          </p:cNvPr>
          <p:cNvGrpSpPr/>
          <p:nvPr/>
        </p:nvGrpSpPr>
        <p:grpSpPr>
          <a:xfrm>
            <a:off x="935213" y="2699660"/>
            <a:ext cx="3704150" cy="2974702"/>
            <a:chOff x="1422400" y="3435179"/>
            <a:chExt cx="3704150" cy="2974702"/>
          </a:xfrm>
        </p:grpSpPr>
        <p:pic>
          <p:nvPicPr>
            <p:cNvPr id="13" name="图片 12">
              <a:extLst>
                <a:ext uri="{FF2B5EF4-FFF2-40B4-BE49-F238E27FC236}">
                  <a16:creationId xmlns:a16="http://schemas.microsoft.com/office/drawing/2014/main" id="{6D029FEF-4731-4B5D-AD67-674781B48CC0}"/>
                </a:ext>
              </a:extLst>
            </p:cNvPr>
            <p:cNvPicPr>
              <a:picLocks noChangeAspect="1"/>
            </p:cNvPicPr>
            <p:nvPr/>
          </p:nvPicPr>
          <p:blipFill>
            <a:blip r:embed="rId4"/>
            <a:stretch>
              <a:fillRect/>
            </a:stretch>
          </p:blipFill>
          <p:spPr>
            <a:xfrm>
              <a:off x="1422400" y="3435179"/>
              <a:ext cx="3704150" cy="2974702"/>
            </a:xfrm>
            <a:prstGeom prst="rect">
              <a:avLst/>
            </a:prstGeom>
          </p:spPr>
        </p:pic>
        <p:cxnSp>
          <p:nvCxnSpPr>
            <p:cNvPr id="6" name="直接连接符 5">
              <a:extLst>
                <a:ext uri="{FF2B5EF4-FFF2-40B4-BE49-F238E27FC236}">
                  <a16:creationId xmlns:a16="http://schemas.microsoft.com/office/drawing/2014/main" id="{B65BF1E7-AC23-4FA3-B258-17EFB42BA537}"/>
                </a:ext>
              </a:extLst>
            </p:cNvPr>
            <p:cNvCxnSpPr>
              <a:cxnSpLocks/>
            </p:cNvCxnSpPr>
            <p:nvPr/>
          </p:nvCxnSpPr>
          <p:spPr>
            <a:xfrm>
              <a:off x="2176139" y="3980070"/>
              <a:ext cx="628904" cy="1099930"/>
            </a:xfrm>
            <a:prstGeom prst="line">
              <a:avLst/>
            </a:prstGeom>
            <a:ln>
              <a:solidFill>
                <a:srgbClr val="C33123"/>
              </a:solidFill>
              <a:prstDash val="sysDash"/>
            </a:ln>
          </p:spPr>
          <p:style>
            <a:lnRef idx="2">
              <a:schemeClr val="accent1"/>
            </a:lnRef>
            <a:fillRef idx="0">
              <a:schemeClr val="accent1"/>
            </a:fillRef>
            <a:effectRef idx="1">
              <a:schemeClr val="accent1"/>
            </a:effectRef>
            <a:fontRef idx="minor">
              <a:schemeClr val="tx1"/>
            </a:fontRef>
          </p:style>
        </p:cxnSp>
        <p:cxnSp>
          <p:nvCxnSpPr>
            <p:cNvPr id="18" name="直接连接符 17">
              <a:extLst>
                <a:ext uri="{FF2B5EF4-FFF2-40B4-BE49-F238E27FC236}">
                  <a16:creationId xmlns:a16="http://schemas.microsoft.com/office/drawing/2014/main" id="{E0E67B5F-FFB2-4581-8C1D-7E3BD4C1C542}"/>
                </a:ext>
              </a:extLst>
            </p:cNvPr>
            <p:cNvCxnSpPr>
              <a:cxnSpLocks/>
            </p:cNvCxnSpPr>
            <p:nvPr/>
          </p:nvCxnSpPr>
          <p:spPr>
            <a:xfrm flipH="1" flipV="1">
              <a:off x="3274475" y="5372998"/>
              <a:ext cx="1166047" cy="197926"/>
            </a:xfrm>
            <a:prstGeom prst="line">
              <a:avLst/>
            </a:prstGeom>
            <a:ln>
              <a:solidFill>
                <a:srgbClr val="C00000"/>
              </a:solidFill>
              <a:prstDash val="sysDash"/>
            </a:ln>
          </p:spPr>
          <p:style>
            <a:lnRef idx="2">
              <a:schemeClr val="accent1"/>
            </a:lnRef>
            <a:fillRef idx="0">
              <a:schemeClr val="accent1"/>
            </a:fillRef>
            <a:effectRef idx="1">
              <a:schemeClr val="accent1"/>
            </a:effectRef>
            <a:fontRef idx="minor">
              <a:schemeClr val="tx1"/>
            </a:fontRef>
          </p:style>
        </p:cxnSp>
      </p:grpSp>
      <p:sp>
        <p:nvSpPr>
          <p:cNvPr id="23" name="文本框 22">
            <a:extLst>
              <a:ext uri="{FF2B5EF4-FFF2-40B4-BE49-F238E27FC236}">
                <a16:creationId xmlns:a16="http://schemas.microsoft.com/office/drawing/2014/main" id="{7C14322D-C590-4623-8C59-0AF9A3C4DE51}"/>
              </a:ext>
            </a:extLst>
          </p:cNvPr>
          <p:cNvSpPr txBox="1"/>
          <p:nvPr/>
        </p:nvSpPr>
        <p:spPr>
          <a:xfrm>
            <a:off x="3800889" y="4466073"/>
            <a:ext cx="304892" cy="369332"/>
          </a:xfrm>
          <a:prstGeom prst="rect">
            <a:avLst/>
          </a:prstGeom>
          <a:noFill/>
        </p:spPr>
        <p:txBody>
          <a:bodyPr wrap="none" rtlCol="0">
            <a:spAutoFit/>
          </a:bodyPr>
          <a:lstStyle/>
          <a:p>
            <a:r>
              <a:rPr lang="en-US" altLang="zh-CN" dirty="0">
                <a:latin typeface="Symbol" panose="05050102010706020507" pitchFamily="18" charset="2"/>
              </a:rPr>
              <a:t>n</a:t>
            </a:r>
            <a:endParaRPr lang="zh-CN" altLang="en-US" dirty="0">
              <a:latin typeface="Symbol" panose="05050102010706020507" pitchFamily="18" charset="2"/>
            </a:endParaRP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E44AB3B6-698B-48B8-90CA-37A051E0F480}"/>
                  </a:ext>
                </a:extLst>
              </p:cNvPr>
              <p:cNvSpPr txBox="1"/>
              <p:nvPr/>
            </p:nvSpPr>
            <p:spPr>
              <a:xfrm>
                <a:off x="366559" y="1152279"/>
                <a:ext cx="4008302" cy="11491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i="1" smtClean="0">
                              <a:latin typeface="Cambria Math" panose="02040503050406030204" pitchFamily="18" charset="0"/>
                            </a:rPr>
                          </m:ctrlPr>
                        </m:sSubPr>
                        <m:e>
                          <m:r>
                            <a:rPr lang="en-US" altLang="zh-CN" sz="3200" b="0" i="1" smtClean="0">
                              <a:latin typeface="Cambria Math" panose="02040503050406030204" pitchFamily="18" charset="0"/>
                            </a:rPr>
                            <m:t>𝐸</m:t>
                          </m:r>
                        </m:e>
                        <m:sub>
                          <m:r>
                            <a:rPr lang="en-US" altLang="zh-CN" sz="3200" b="0" i="1" smtClean="0">
                              <a:latin typeface="Cambria Math" panose="02040503050406030204" pitchFamily="18" charset="0"/>
                            </a:rPr>
                            <m:t>𝑅</m:t>
                          </m:r>
                        </m:sub>
                      </m:sSub>
                      <m:r>
                        <a:rPr lang="en-US" altLang="zh-CN" sz="3200" b="0" i="1" smtClean="0">
                          <a:latin typeface="Cambria Math" panose="02040503050406030204" pitchFamily="18" charset="0"/>
                        </a:rPr>
                        <m:t>=</m:t>
                      </m:r>
                      <m:f>
                        <m:fPr>
                          <m:ctrlPr>
                            <a:rPr lang="en-US" altLang="zh-CN" sz="3200" b="0" i="1" smtClean="0">
                              <a:latin typeface="Cambria Math" panose="02040503050406030204" pitchFamily="18" charset="0"/>
                            </a:rPr>
                          </m:ctrlPr>
                        </m:fPr>
                        <m:num>
                          <m:sSubSup>
                            <m:sSubSupPr>
                              <m:ctrlPr>
                                <a:rPr lang="en-US" altLang="zh-CN" sz="3200" b="0" i="1" smtClean="0">
                                  <a:latin typeface="Cambria Math" panose="02040503050406030204" pitchFamily="18" charset="0"/>
                                </a:rPr>
                              </m:ctrlPr>
                            </m:sSubSupPr>
                            <m:e>
                              <m:r>
                                <a:rPr lang="en-US" altLang="zh-CN" sz="3200" b="0" i="1" smtClean="0">
                                  <a:latin typeface="Cambria Math" panose="02040503050406030204" pitchFamily="18" charset="0"/>
                                </a:rPr>
                                <m:t>𝑚</m:t>
                              </m:r>
                            </m:e>
                            <m:sub>
                              <m:r>
                                <a:rPr lang="zh-CN" altLang="en-US" sz="3200" b="0" i="1" smtClean="0">
                                  <a:latin typeface="Cambria Math" panose="02040503050406030204" pitchFamily="18" charset="0"/>
                                </a:rPr>
                                <m:t>𝜒</m:t>
                              </m:r>
                            </m:sub>
                            <m:sup>
                              <m:r>
                                <a:rPr lang="en-US" altLang="zh-CN" sz="3200" b="0" i="1" smtClean="0">
                                  <a:latin typeface="Cambria Math" panose="02040503050406030204" pitchFamily="18" charset="0"/>
                                </a:rPr>
                                <m:t>2</m:t>
                              </m:r>
                            </m:sup>
                          </m:sSubSup>
                        </m:num>
                        <m:den>
                          <m:r>
                            <a:rPr lang="en-US" altLang="zh-CN" sz="3200" b="0" i="1" smtClean="0">
                              <a:latin typeface="Cambria Math" panose="02040503050406030204" pitchFamily="18" charset="0"/>
                            </a:rPr>
                            <m:t>2(</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𝑚</m:t>
                              </m:r>
                            </m:e>
                            <m:sub>
                              <m:r>
                                <a:rPr lang="en-US" altLang="zh-CN" sz="3200" b="0" i="1" smtClean="0">
                                  <a:latin typeface="Cambria Math" panose="02040503050406030204" pitchFamily="18" charset="0"/>
                                </a:rPr>
                                <m:t>𝑇</m:t>
                              </m:r>
                            </m:sub>
                          </m:sSub>
                          <m:r>
                            <a:rPr lang="en-US" altLang="zh-CN" sz="3200" b="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𝑚</m:t>
                              </m:r>
                            </m:e>
                            <m:sub>
                              <m:r>
                                <a:rPr lang="zh-CN" altLang="en-US" sz="3200" b="0" i="1" smtClean="0">
                                  <a:latin typeface="Cambria Math" panose="02040503050406030204" pitchFamily="18" charset="0"/>
                                </a:rPr>
                                <m:t>𝜒</m:t>
                              </m:r>
                            </m:sub>
                          </m:sSub>
                          <m:r>
                            <a:rPr lang="en-US" altLang="zh-CN" sz="3200" b="0" i="1" smtClean="0">
                              <a:latin typeface="Cambria Math" panose="02040503050406030204" pitchFamily="18" charset="0"/>
                            </a:rPr>
                            <m:t>)</m:t>
                          </m:r>
                        </m:den>
                      </m:f>
                      <m:r>
                        <a:rPr lang="en-US" altLang="zh-CN" sz="3200" b="0" i="0" smtClean="0">
                          <a:latin typeface="Cambria Math" panose="02040503050406030204" pitchFamily="18" charset="0"/>
                        </a:rPr>
                        <m:t> </m:t>
                      </m:r>
                    </m:oMath>
                  </m:oMathPara>
                </a14:m>
                <a:endParaRPr lang="zh-CN" altLang="en-US" sz="3200" dirty="0"/>
              </a:p>
            </p:txBody>
          </p:sp>
        </mc:Choice>
        <mc:Fallback xmlns="">
          <p:sp>
            <p:nvSpPr>
              <p:cNvPr id="9" name="文本框 8">
                <a:extLst>
                  <a:ext uri="{FF2B5EF4-FFF2-40B4-BE49-F238E27FC236}">
                    <a16:creationId xmlns:a16="http://schemas.microsoft.com/office/drawing/2014/main" id="{E44AB3B6-698B-48B8-90CA-37A051E0F480}"/>
                  </a:ext>
                </a:extLst>
              </p:cNvPr>
              <p:cNvSpPr txBox="1">
                <a:spLocks noRot="1" noChangeAspect="1" noMove="1" noResize="1" noEditPoints="1" noAdjustHandles="1" noChangeArrowheads="1" noChangeShapeType="1" noTextEdit="1"/>
              </p:cNvSpPr>
              <p:nvPr/>
            </p:nvSpPr>
            <p:spPr>
              <a:xfrm>
                <a:off x="366559" y="1152279"/>
                <a:ext cx="4008302" cy="1149161"/>
              </a:xfrm>
              <a:prstGeom prst="rect">
                <a:avLst/>
              </a:prstGeom>
              <a:blipFill>
                <a:blip r:embed="rId5"/>
                <a:stretch>
                  <a:fillRect/>
                </a:stretch>
              </a:blipFill>
            </p:spPr>
            <p:txBody>
              <a:bodyPr/>
              <a:lstStyle/>
              <a:p>
                <a:r>
                  <a:rPr lang="zh-CN" altLang="en-US">
                    <a:noFill/>
                  </a:rPr>
                  <a:t> </a:t>
                </a:r>
              </a:p>
            </p:txBody>
          </p:sp>
        </mc:Fallback>
      </mc:AlternateContent>
      <p:sp>
        <p:nvSpPr>
          <p:cNvPr id="21" name="文本框 20">
            <a:extLst>
              <a:ext uri="{FF2B5EF4-FFF2-40B4-BE49-F238E27FC236}">
                <a16:creationId xmlns:a16="http://schemas.microsoft.com/office/drawing/2014/main" id="{D6B849BC-6934-403F-9291-13692D809598}"/>
              </a:ext>
            </a:extLst>
          </p:cNvPr>
          <p:cNvSpPr txBox="1"/>
          <p:nvPr/>
        </p:nvSpPr>
        <p:spPr>
          <a:xfrm>
            <a:off x="5343720" y="1206865"/>
            <a:ext cx="6076215" cy="1200329"/>
          </a:xfrm>
          <a:prstGeom prst="rect">
            <a:avLst/>
          </a:prstGeom>
          <a:noFill/>
        </p:spPr>
        <p:txBody>
          <a:bodyPr wrap="none" rtlCol="0">
            <a:spAutoFit/>
          </a:bodyPr>
          <a:lstStyle/>
          <a:p>
            <a:r>
              <a:rPr lang="en-US" altLang="zh-CN" sz="2400" b="1" dirty="0"/>
              <a:t>Characteristic mono-energetic signal:</a:t>
            </a:r>
            <a:endParaRPr lang="en-US" altLang="zh-CN" sz="2400" dirty="0">
              <a:latin typeface="黑体" panose="02010609060101010101" pitchFamily="49" charset="-122"/>
              <a:ea typeface="黑体" panose="02010609060101010101" pitchFamily="49" charset="-122"/>
            </a:endParaRPr>
          </a:p>
          <a:p>
            <a:pPr marL="342900" indent="-342900">
              <a:buAutoNum type="alphaLcParenBoth"/>
            </a:pPr>
            <a:r>
              <a:rPr lang="zh-CN" altLang="en-US" sz="2400" dirty="0">
                <a:latin typeface="黑体" panose="02010609060101010101" pitchFamily="49" charset="-122"/>
                <a:ea typeface="黑体" panose="02010609060101010101" pitchFamily="49" charset="-122"/>
              </a:rPr>
              <a:t> </a:t>
            </a:r>
            <a:r>
              <a:rPr lang="en-US" altLang="zh-CN" sz="2000" dirty="0" err="1">
                <a:latin typeface="Arial" panose="020B0604020202020204" pitchFamily="34" charset="0"/>
                <a:ea typeface="DengXian" panose="02010600030101010101" charset="-122"/>
                <a:cs typeface="Arial" panose="020B0604020202020204" pitchFamily="34" charset="0"/>
              </a:rPr>
              <a:t>Xe</a:t>
            </a:r>
            <a:r>
              <a:rPr lang="en-US" altLang="zh-CN" sz="2000" dirty="0">
                <a:latin typeface="Arial" panose="020B0604020202020204" pitchFamily="34" charset="0"/>
                <a:ea typeface="DengXian" panose="02010600030101010101" charset="-122"/>
                <a:cs typeface="Arial" panose="020B0604020202020204" pitchFamily="34" charset="0"/>
              </a:rPr>
              <a:t>-nucleus targets,</a:t>
            </a:r>
            <a:r>
              <a:rPr lang="zh-CN" altLang="en-US" sz="2000" dirty="0">
                <a:latin typeface="Arial" panose="020B0604020202020204" pitchFamily="34" charset="0"/>
                <a:ea typeface="DengXian" panose="02010600030101010101" charset="-122"/>
                <a:cs typeface="Arial" panose="020B0604020202020204" pitchFamily="34" charset="0"/>
              </a:rPr>
              <a:t> </a:t>
            </a:r>
            <a:r>
              <a:rPr lang="en-US" altLang="zh-CN" sz="2000" dirty="0">
                <a:latin typeface="Arial" panose="020B0604020202020204" pitchFamily="34" charset="0"/>
                <a:ea typeface="DengXian" panose="02010600030101010101" charset="-122"/>
                <a:cs typeface="Arial" panose="020B0604020202020204" pitchFamily="34" charset="0"/>
              </a:rPr>
              <a:t>m</a:t>
            </a:r>
            <a:r>
              <a:rPr lang="en-US" altLang="zh-CN" sz="2000" baseline="-25000" dirty="0">
                <a:latin typeface="Arial" panose="020B0604020202020204" pitchFamily="34" charset="0"/>
                <a:ea typeface="DengXian" panose="02010600030101010101" charset="-122"/>
                <a:cs typeface="Arial" panose="020B0604020202020204" pitchFamily="34" charset="0"/>
              </a:rPr>
              <a:t>x </a:t>
            </a:r>
            <a:r>
              <a:rPr lang="en-US" altLang="zh-CN" sz="2000" dirty="0">
                <a:latin typeface="Arial" panose="020B0604020202020204" pitchFamily="34" charset="0"/>
                <a:ea typeface="DengXian" panose="02010600030101010101" charset="-122"/>
                <a:cs typeface="Arial" panose="020B0604020202020204" pitchFamily="34" charset="0"/>
              </a:rPr>
              <a:t>= 40 MeV,</a:t>
            </a:r>
            <a:r>
              <a:rPr lang="zh-CN" altLang="en-US" sz="2000" dirty="0">
                <a:latin typeface="Arial" panose="020B0604020202020204" pitchFamily="34" charset="0"/>
                <a:ea typeface="DengXian" panose="02010600030101010101" charset="-122"/>
                <a:cs typeface="Arial" panose="020B0604020202020204" pitchFamily="34" charset="0"/>
              </a:rPr>
              <a:t> </a:t>
            </a:r>
            <a:r>
              <a:rPr lang="en-US" altLang="zh-CN" sz="2000" dirty="0">
                <a:latin typeface="Arial" panose="020B0604020202020204" pitchFamily="34" charset="0"/>
                <a:ea typeface="DengXian" panose="02010600030101010101" charset="-122"/>
                <a:cs typeface="Arial" panose="020B0604020202020204" pitchFamily="34" charset="0"/>
              </a:rPr>
              <a:t>E</a:t>
            </a:r>
            <a:r>
              <a:rPr lang="en-US" altLang="zh-CN" sz="2000" baseline="-25000" dirty="0">
                <a:latin typeface="Arial" panose="020B0604020202020204" pitchFamily="34" charset="0"/>
                <a:ea typeface="DengXian" panose="02010600030101010101" charset="-122"/>
                <a:cs typeface="Arial" panose="020B0604020202020204" pitchFamily="34" charset="0"/>
              </a:rPr>
              <a:t>R </a:t>
            </a:r>
            <a:r>
              <a:rPr lang="en-US" altLang="zh-CN" sz="2000" dirty="0">
                <a:latin typeface="Arial" panose="020B0604020202020204" pitchFamily="34" charset="0"/>
                <a:ea typeface="DengXian" panose="02010600030101010101" charset="-122"/>
                <a:cs typeface="Arial" panose="020B0604020202020204" pitchFamily="34" charset="0"/>
              </a:rPr>
              <a:t>~ 6.5 keV</a:t>
            </a:r>
          </a:p>
          <a:p>
            <a:pPr marL="342900" indent="-342900">
              <a:buAutoNum type="alphaLcParenBoth"/>
            </a:pPr>
            <a:r>
              <a:rPr lang="en-US" altLang="zh-CN" sz="2400" dirty="0">
                <a:latin typeface="黑体" panose="02010609060101010101" pitchFamily="49" charset="-122"/>
                <a:ea typeface="黑体" panose="02010609060101010101" pitchFamily="49" charset="-122"/>
              </a:rPr>
              <a:t> </a:t>
            </a:r>
            <a:r>
              <a:rPr lang="en-US" altLang="zh-CN" sz="2000" dirty="0">
                <a:latin typeface="Arial" panose="020B0604020202020204" pitchFamily="34" charset="0"/>
                <a:ea typeface="DengXian" panose="02010600030101010101" charset="-122"/>
                <a:cs typeface="Arial" panose="020B0604020202020204" pitchFamily="34" charset="0"/>
              </a:rPr>
              <a:t>Electrons targets, m</a:t>
            </a:r>
            <a:r>
              <a:rPr lang="en-US" altLang="zh-CN" sz="2000" baseline="-25000" dirty="0">
                <a:latin typeface="Arial" panose="020B0604020202020204" pitchFamily="34" charset="0"/>
                <a:ea typeface="DengXian" panose="02010600030101010101" charset="-122"/>
                <a:cs typeface="Arial" panose="020B0604020202020204" pitchFamily="34" charset="0"/>
              </a:rPr>
              <a:t>x </a:t>
            </a:r>
            <a:r>
              <a:rPr lang="en-US" altLang="zh-CN" sz="2000" dirty="0">
                <a:latin typeface="Arial" panose="020B0604020202020204" pitchFamily="34" charset="0"/>
                <a:ea typeface="DengXian" panose="02010600030101010101" charset="-122"/>
                <a:cs typeface="Arial" panose="020B0604020202020204" pitchFamily="34" charset="0"/>
              </a:rPr>
              <a:t>= 40 keV,</a:t>
            </a:r>
            <a:r>
              <a:rPr lang="zh-CN" altLang="en-US" sz="2000" dirty="0">
                <a:latin typeface="Arial" panose="020B0604020202020204" pitchFamily="34" charset="0"/>
                <a:ea typeface="DengXian" panose="02010600030101010101" charset="-122"/>
                <a:cs typeface="Arial" panose="020B0604020202020204" pitchFamily="34" charset="0"/>
              </a:rPr>
              <a:t> </a:t>
            </a:r>
            <a:r>
              <a:rPr lang="en-US" altLang="zh-CN" sz="2000" dirty="0">
                <a:latin typeface="Arial" panose="020B0604020202020204" pitchFamily="34" charset="0"/>
                <a:ea typeface="DengXian" panose="02010600030101010101" charset="-122"/>
                <a:cs typeface="Arial" panose="020B0604020202020204" pitchFamily="34" charset="0"/>
              </a:rPr>
              <a:t>E</a:t>
            </a:r>
            <a:r>
              <a:rPr lang="en-US" altLang="zh-CN" sz="2000" baseline="-25000" dirty="0">
                <a:latin typeface="Arial" panose="020B0604020202020204" pitchFamily="34" charset="0"/>
                <a:ea typeface="DengXian" panose="02010600030101010101" charset="-122"/>
                <a:cs typeface="Arial" panose="020B0604020202020204" pitchFamily="34" charset="0"/>
              </a:rPr>
              <a:t>R </a:t>
            </a:r>
            <a:r>
              <a:rPr lang="en-US" altLang="zh-CN" sz="2000" dirty="0">
                <a:latin typeface="Arial" panose="020B0604020202020204" pitchFamily="34" charset="0"/>
                <a:ea typeface="DengXian" panose="02010600030101010101" charset="-122"/>
                <a:cs typeface="Arial" panose="020B0604020202020204" pitchFamily="34" charset="0"/>
              </a:rPr>
              <a:t>~ 1.5 keV</a:t>
            </a:r>
          </a:p>
        </p:txBody>
      </p:sp>
      <mc:AlternateContent xmlns:mc="http://schemas.openxmlformats.org/markup-compatibility/2006" xmlns:a14="http://schemas.microsoft.com/office/drawing/2010/main">
        <mc:Choice Requires="a14">
          <p:sp>
            <p:nvSpPr>
              <p:cNvPr id="19" name="标题 1">
                <a:extLst>
                  <a:ext uri="{FF2B5EF4-FFF2-40B4-BE49-F238E27FC236}">
                    <a16:creationId xmlns:a16="http://schemas.microsoft.com/office/drawing/2014/main" id="{27720D3E-8051-4F7A-8929-2AAA5F01A5CA}"/>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DM-</a:t>
                </a:r>
                <a14:m>
                  <m:oMath xmlns:m="http://schemas.openxmlformats.org/officeDocument/2006/math">
                    <m:r>
                      <a:rPr lang="zh-CN" altLang="en-US" i="1">
                        <a:latin typeface="Cambria Math" panose="02040503050406030204" pitchFamily="18" charset="0"/>
                        <a:ea typeface="Cambria Math" panose="02040503050406030204" pitchFamily="18" charset="0"/>
                      </a:rPr>
                      <m:t>𝜐</m:t>
                    </m:r>
                  </m:oMath>
                </a14:m>
                <a:r>
                  <a:rPr lang="zh-CN" altLang="en-US" dirty="0"/>
                  <a:t> </a:t>
                </a:r>
                <a:r>
                  <a:rPr lang="en-US" altLang="zh-CN" dirty="0"/>
                  <a:t>Conversion</a:t>
                </a:r>
                <a:endParaRPr lang="zh-CN" altLang="en-US" dirty="0"/>
              </a:p>
            </p:txBody>
          </p:sp>
        </mc:Choice>
        <mc:Fallback xmlns="">
          <p:sp>
            <p:nvSpPr>
              <p:cNvPr id="19" name="标题 1">
                <a:extLst>
                  <a:ext uri="{FF2B5EF4-FFF2-40B4-BE49-F238E27FC236}">
                    <a16:creationId xmlns:a16="http://schemas.microsoft.com/office/drawing/2014/main" id="{27720D3E-8051-4F7A-8929-2AAA5F01A5CA}"/>
                  </a:ext>
                </a:extLst>
              </p:cNvPr>
              <p:cNvSpPr txBox="1">
                <a:spLocks noRot="1" noChangeAspect="1" noMove="1" noResize="1" noEditPoints="1" noAdjustHandles="1" noChangeArrowheads="1" noChangeShapeType="1" noTextEdit="1"/>
              </p:cNvSpPr>
              <p:nvPr/>
            </p:nvSpPr>
            <p:spPr>
              <a:xfrm>
                <a:off x="0" y="0"/>
                <a:ext cx="12192000" cy="914400"/>
              </a:xfrm>
              <a:prstGeom prst="rect">
                <a:avLst/>
              </a:prstGeom>
              <a:blipFill>
                <a:blip r:embed="rId6"/>
                <a:stretch>
                  <a:fillRect t="-971"/>
                </a:stretch>
              </a:blipFill>
              <a:effectLst>
                <a:outerShdw blurRad="50800" dist="76200" dir="5400000" algn="t" rotWithShape="0">
                  <a:prstClr val="black">
                    <a:alpha val="40000"/>
                  </a:prstClr>
                </a:outerShdw>
                <a:reflection endPos="0" dir="5400000" sy="-100000" algn="bl" rotWithShape="0"/>
              </a:effectLst>
            </p:spPr>
            <p:txBody>
              <a:bodyPr/>
              <a:lstStyle/>
              <a:p>
                <a:r>
                  <a:rPr lang="en-US">
                    <a:noFill/>
                  </a:rPr>
                  <a:t> </a:t>
                </a:r>
              </a:p>
            </p:txBody>
          </p:sp>
        </mc:Fallback>
      </mc:AlternateContent>
      <p:sp>
        <p:nvSpPr>
          <p:cNvPr id="22" name="日期占位符 1">
            <a:extLst>
              <a:ext uri="{FF2B5EF4-FFF2-40B4-BE49-F238E27FC236}">
                <a16:creationId xmlns:a16="http://schemas.microsoft.com/office/drawing/2014/main" id="{7FF0CAD9-40B0-4367-8341-242A81BB2841}"/>
              </a:ext>
            </a:extLst>
          </p:cNvPr>
          <p:cNvSpPr>
            <a:spLocks noGrp="1"/>
          </p:cNvSpPr>
          <p:nvPr>
            <p:ph type="dt" sz="half" idx="10"/>
          </p:nvPr>
        </p:nvSpPr>
        <p:spPr>
          <a:xfrm>
            <a:off x="838200" y="6356350"/>
            <a:ext cx="2743200" cy="365125"/>
          </a:xfrm>
        </p:spPr>
        <p:txBody>
          <a:bodyPr/>
          <a:lstStyle/>
          <a:p>
            <a:fld id="{04E9A4DC-7C28-46D1-B112-3357ECF88159}" type="datetime1">
              <a:rPr lang="zh-CN" altLang="en-US" smtClean="0"/>
              <a:t>2023/8/24</a:t>
            </a:fld>
            <a:endParaRPr lang="zh-CN" altLang="en-US"/>
          </a:p>
        </p:txBody>
      </p:sp>
      <p:sp>
        <p:nvSpPr>
          <p:cNvPr id="24" name="页脚占位符 2">
            <a:extLst>
              <a:ext uri="{FF2B5EF4-FFF2-40B4-BE49-F238E27FC236}">
                <a16:creationId xmlns:a16="http://schemas.microsoft.com/office/drawing/2014/main" id="{5E0E83F8-9572-40DA-9521-B72603D8465D}"/>
              </a:ext>
            </a:extLst>
          </p:cNvPr>
          <p:cNvSpPr>
            <a:spLocks noGrp="1"/>
          </p:cNvSpPr>
          <p:nvPr>
            <p:ph type="ftr" sz="quarter" idx="11"/>
          </p:nvPr>
        </p:nvSpPr>
        <p:spPr>
          <a:xfrm>
            <a:off x="4038600" y="6356350"/>
            <a:ext cx="4114800" cy="365125"/>
          </a:xfrm>
        </p:spPr>
        <p:txBody>
          <a:bodyPr/>
          <a:lstStyle/>
          <a:p>
            <a:r>
              <a:rPr lang="en-US" altLang="zh-CN" dirty="0"/>
              <a:t>Lomonosov Conference 2023, Moscow</a:t>
            </a:r>
            <a:endParaRPr lang="zh-CN" altLang="en-US" dirty="0"/>
          </a:p>
        </p:txBody>
      </p:sp>
      <p:sp>
        <p:nvSpPr>
          <p:cNvPr id="25" name="灯片编号占位符 3">
            <a:extLst>
              <a:ext uri="{FF2B5EF4-FFF2-40B4-BE49-F238E27FC236}">
                <a16:creationId xmlns:a16="http://schemas.microsoft.com/office/drawing/2014/main" id="{03A16715-1157-4DC7-9CAC-774A4DC782FB}"/>
              </a:ext>
            </a:extLst>
          </p:cNvPr>
          <p:cNvSpPr>
            <a:spLocks noGrp="1"/>
          </p:cNvSpPr>
          <p:nvPr>
            <p:ph type="sldNum" sz="quarter" idx="12"/>
          </p:nvPr>
        </p:nvSpPr>
        <p:spPr>
          <a:xfrm>
            <a:off x="8610600" y="6356350"/>
            <a:ext cx="2743200" cy="365125"/>
          </a:xfrm>
        </p:spPr>
        <p:txBody>
          <a:bodyPr/>
          <a:lstStyle/>
          <a:p>
            <a:fld id="{DCB8811A-6C9D-44A2-B549-207BE13A4B02}" type="slidenum">
              <a:rPr lang="zh-CN" altLang="en-US" smtClean="0"/>
              <a:t>37</a:t>
            </a:fld>
            <a:endParaRPr lang="zh-CN" altLang="en-US"/>
          </a:p>
        </p:txBody>
      </p:sp>
    </p:spTree>
    <p:extLst>
      <p:ext uri="{BB962C8B-B14F-4D97-AF65-F5344CB8AC3E}">
        <p14:creationId xmlns:p14="http://schemas.microsoft.com/office/powerpoint/2010/main" val="26309150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3">
            <a:extLst>
              <a:ext uri="{FF2B5EF4-FFF2-40B4-BE49-F238E27FC236}">
                <a16:creationId xmlns:a16="http://schemas.microsoft.com/office/drawing/2014/main" id="{52830C05-3289-453A-96E2-A82FA1DA598C}"/>
              </a:ext>
            </a:extLst>
          </p:cNvPr>
          <p:cNvSpPr>
            <a:spLocks noGrp="1"/>
          </p:cNvSpPr>
          <p:nvPr>
            <p:ph sz="half" idx="1"/>
          </p:nvPr>
        </p:nvSpPr>
        <p:spPr>
          <a:xfrm>
            <a:off x="221381" y="817323"/>
            <a:ext cx="7035800" cy="4740201"/>
          </a:xfrm>
        </p:spPr>
        <p:txBody>
          <a:bodyPr>
            <a:normAutofit/>
          </a:bodyPr>
          <a:lstStyle/>
          <a:p>
            <a:pPr marL="457200" lvl="1" indent="0">
              <a:buSzPct val="60000"/>
              <a:buNone/>
            </a:pPr>
            <a:endParaRPr kumimoji="1" lang="en-US" altLang="zh-CN" sz="2800" dirty="0"/>
          </a:p>
          <a:p>
            <a:pPr lvl="1"/>
            <a:endParaRPr kumimoji="1" lang="zh-CN" altLang="en-US" dirty="0"/>
          </a:p>
        </p:txBody>
      </p:sp>
      <p:sp>
        <p:nvSpPr>
          <p:cNvPr id="9" name="文本框 8">
            <a:extLst>
              <a:ext uri="{FF2B5EF4-FFF2-40B4-BE49-F238E27FC236}">
                <a16:creationId xmlns:a16="http://schemas.microsoft.com/office/drawing/2014/main" id="{CA536BFC-98E6-4A02-86E8-5131F9C94942}"/>
              </a:ext>
            </a:extLst>
          </p:cNvPr>
          <p:cNvSpPr txBox="1"/>
          <p:nvPr/>
        </p:nvSpPr>
        <p:spPr>
          <a:xfrm>
            <a:off x="1024767" y="5793957"/>
            <a:ext cx="3859930" cy="954107"/>
          </a:xfrm>
          <a:prstGeom prst="rect">
            <a:avLst/>
          </a:prstGeom>
          <a:noFill/>
        </p:spPr>
        <p:txBody>
          <a:bodyPr wrap="square">
            <a:spAutoFit/>
          </a:bodyPr>
          <a:lstStyle/>
          <a:p>
            <a:pPr algn="ctr"/>
            <a:r>
              <a:rPr kumimoji="1" lang="en-US" altLang="zh-CN" b="1" dirty="0">
                <a:solidFill>
                  <a:srgbClr val="0432FF"/>
                </a:solidFill>
                <a:latin typeface="Arial" panose="020B0604020202020204" pitchFamily="34" charset="0"/>
                <a:cs typeface="Arial" panose="020B0604020202020204" pitchFamily="34" charset="0"/>
              </a:rPr>
              <a:t>L. Gu et al. PRL 129, 161803 (2022) , Editors’ Suggestion</a:t>
            </a:r>
          </a:p>
          <a:p>
            <a:endParaRPr lang="zh-CN" altLang="en-US" dirty="0">
              <a:solidFill>
                <a:srgbClr val="0432FF"/>
              </a:solidFill>
            </a:endParaRPr>
          </a:p>
        </p:txBody>
      </p:sp>
      <p:grpSp>
        <p:nvGrpSpPr>
          <p:cNvPr id="3" name="组合 2">
            <a:extLst>
              <a:ext uri="{FF2B5EF4-FFF2-40B4-BE49-F238E27FC236}">
                <a16:creationId xmlns:a16="http://schemas.microsoft.com/office/drawing/2014/main" id="{43EFA214-4B4E-4A3B-8B0F-2C5B781C8D9F}"/>
              </a:ext>
            </a:extLst>
          </p:cNvPr>
          <p:cNvGrpSpPr/>
          <p:nvPr/>
        </p:nvGrpSpPr>
        <p:grpSpPr>
          <a:xfrm>
            <a:off x="0" y="1532908"/>
            <a:ext cx="5905063" cy="4251093"/>
            <a:chOff x="7358093" y="946087"/>
            <a:chExt cx="4359862" cy="2857669"/>
          </a:xfrm>
        </p:grpSpPr>
        <p:pic>
          <p:nvPicPr>
            <p:cNvPr id="15" name="图片 14">
              <a:extLst>
                <a:ext uri="{FF2B5EF4-FFF2-40B4-BE49-F238E27FC236}">
                  <a16:creationId xmlns:a16="http://schemas.microsoft.com/office/drawing/2014/main" id="{C205A04F-FD6F-4B2F-B01F-68F76EF629B0}"/>
                </a:ext>
              </a:extLst>
            </p:cNvPr>
            <p:cNvPicPr>
              <a:picLocks noChangeAspect="1"/>
            </p:cNvPicPr>
            <p:nvPr/>
          </p:nvPicPr>
          <p:blipFill rotWithShape="1">
            <a:blip r:embed="rId3"/>
            <a:srcRect b="46853"/>
            <a:stretch/>
          </p:blipFill>
          <p:spPr>
            <a:xfrm>
              <a:off x="7358093" y="946087"/>
              <a:ext cx="4359773" cy="2764522"/>
            </a:xfrm>
            <a:prstGeom prst="rect">
              <a:avLst/>
            </a:prstGeom>
          </p:spPr>
        </p:pic>
        <p:pic>
          <p:nvPicPr>
            <p:cNvPr id="12" name="图片 11">
              <a:extLst>
                <a:ext uri="{FF2B5EF4-FFF2-40B4-BE49-F238E27FC236}">
                  <a16:creationId xmlns:a16="http://schemas.microsoft.com/office/drawing/2014/main" id="{8EBA5674-E092-4728-BE73-72546246A35C}"/>
                </a:ext>
              </a:extLst>
            </p:cNvPr>
            <p:cNvPicPr>
              <a:picLocks noChangeAspect="1"/>
            </p:cNvPicPr>
            <p:nvPr/>
          </p:nvPicPr>
          <p:blipFill rotWithShape="1">
            <a:blip r:embed="rId3"/>
            <a:srcRect t="91782"/>
            <a:stretch/>
          </p:blipFill>
          <p:spPr>
            <a:xfrm>
              <a:off x="7358182" y="3376285"/>
              <a:ext cx="4359773" cy="427471"/>
            </a:xfrm>
            <a:prstGeom prst="rect">
              <a:avLst/>
            </a:prstGeom>
          </p:spPr>
        </p:pic>
      </p:grpSp>
      <p:pic>
        <p:nvPicPr>
          <p:cNvPr id="14" name="图片 13">
            <a:extLst>
              <a:ext uri="{FF2B5EF4-FFF2-40B4-BE49-F238E27FC236}">
                <a16:creationId xmlns:a16="http://schemas.microsoft.com/office/drawing/2014/main" id="{854EDA8A-5243-4CEE-84EF-C1E5193C79EF}"/>
              </a:ext>
            </a:extLst>
          </p:cNvPr>
          <p:cNvPicPr>
            <a:picLocks noChangeAspect="1"/>
          </p:cNvPicPr>
          <p:nvPr/>
        </p:nvPicPr>
        <p:blipFill rotWithShape="1">
          <a:blip r:embed="rId4"/>
          <a:srcRect t="45584"/>
          <a:stretch/>
        </p:blipFill>
        <p:spPr>
          <a:xfrm>
            <a:off x="5905063" y="1669301"/>
            <a:ext cx="6225903" cy="4340421"/>
          </a:xfrm>
          <a:prstGeom prst="rect">
            <a:avLst/>
          </a:prstGeom>
        </p:spPr>
      </p:pic>
      <p:sp>
        <p:nvSpPr>
          <p:cNvPr id="16" name="文本框 15">
            <a:extLst>
              <a:ext uri="{FF2B5EF4-FFF2-40B4-BE49-F238E27FC236}">
                <a16:creationId xmlns:a16="http://schemas.microsoft.com/office/drawing/2014/main" id="{EC671E93-4A6F-419C-91DF-9228D3D74936}"/>
              </a:ext>
            </a:extLst>
          </p:cNvPr>
          <p:cNvSpPr txBox="1"/>
          <p:nvPr/>
        </p:nvSpPr>
        <p:spPr>
          <a:xfrm>
            <a:off x="7136332" y="5876166"/>
            <a:ext cx="4286268" cy="646331"/>
          </a:xfrm>
          <a:prstGeom prst="rect">
            <a:avLst/>
          </a:prstGeom>
          <a:noFill/>
        </p:spPr>
        <p:txBody>
          <a:bodyPr wrap="square" rtlCol="0">
            <a:spAutoFit/>
          </a:bodyPr>
          <a:lstStyle/>
          <a:p>
            <a:pPr algn="ctr"/>
            <a:r>
              <a:rPr kumimoji="1" lang="en-US" altLang="zh-CN" b="1" dirty="0">
                <a:solidFill>
                  <a:srgbClr val="0432FF"/>
                </a:solidFill>
                <a:latin typeface="Arial" panose="020B0604020202020204" pitchFamily="34" charset="0"/>
                <a:cs typeface="Arial" panose="020B0604020202020204" pitchFamily="34" charset="0"/>
              </a:rPr>
              <a:t>D. Zhang et al. PRL 129, 161804 (2022) , Editors’ Suggestion</a:t>
            </a: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18580B0D-D44A-4ADA-8CB9-E2F8E79E05FB}"/>
                  </a:ext>
                </a:extLst>
              </p:cNvPr>
              <p:cNvSpPr txBox="1"/>
              <p:nvPr/>
            </p:nvSpPr>
            <p:spPr>
              <a:xfrm>
                <a:off x="1534352" y="1073999"/>
                <a:ext cx="2533642" cy="430887"/>
              </a:xfrm>
              <a:prstGeom prst="rect">
                <a:avLst/>
              </a:prstGeom>
              <a:noFill/>
            </p:spPr>
            <p:txBody>
              <a:bodyPr wrap="none" lIns="0" tIns="0" rIns="0" bIns="0" rtlCol="0">
                <a:spAutoFit/>
              </a:bodyPr>
              <a:lstStyle/>
              <a:p>
                <a14:m>
                  <m:oMath xmlns:m="http://schemas.openxmlformats.org/officeDocument/2006/math">
                    <m:r>
                      <a:rPr lang="zh-CN" altLang="en-US" sz="2800" i="1" smtClean="0">
                        <a:latin typeface="Cambria Math" panose="02040503050406030204" pitchFamily="18" charset="0"/>
                      </a:rPr>
                      <m:t>𝜒</m:t>
                    </m:r>
                    <m:r>
                      <a:rPr lang="en-US" altLang="zh-CN" sz="2800" b="0" i="1" smtClean="0">
                        <a:latin typeface="Cambria Math" panose="02040503050406030204" pitchFamily="18" charset="0"/>
                      </a:rPr>
                      <m:t>+ </m:t>
                    </m:r>
                  </m:oMath>
                </a14:m>
                <a:r>
                  <a:rPr lang="en-US" altLang="zh-CN" sz="2800" dirty="0"/>
                  <a:t>Xe </a:t>
                </a:r>
                <a14:m>
                  <m:oMath xmlns:m="http://schemas.openxmlformats.org/officeDocument/2006/math">
                    <m:r>
                      <a:rPr lang="en-US" altLang="zh-CN" sz="2800" i="1" smtClean="0">
                        <a:latin typeface="Cambria Math" panose="02040503050406030204" pitchFamily="18" charset="0"/>
                        <a:ea typeface="Cambria Math" panose="02040503050406030204" pitchFamily="18" charset="0"/>
                      </a:rPr>
                      <m:t>→</m:t>
                    </m:r>
                    <m:r>
                      <a:rPr lang="zh-CN" altLang="en-US" sz="2800" i="1" smtClean="0">
                        <a:latin typeface="Cambria Math" panose="02040503050406030204" pitchFamily="18" charset="0"/>
                        <a:ea typeface="Cambria Math" panose="02040503050406030204" pitchFamily="18" charset="0"/>
                      </a:rPr>
                      <m:t>𝜐</m:t>
                    </m:r>
                    <m:r>
                      <a:rPr lang="en-US" altLang="zh-CN" sz="2800" b="0" i="1" smtClean="0">
                        <a:latin typeface="Cambria Math" panose="02040503050406030204" pitchFamily="18" charset="0"/>
                        <a:ea typeface="Cambria Math" panose="02040503050406030204" pitchFamily="18" charset="0"/>
                      </a:rPr>
                      <m:t>+</m:t>
                    </m:r>
                    <m:r>
                      <m:rPr>
                        <m:nor/>
                      </m:rPr>
                      <a:rPr lang="en-US" altLang="zh-CN" sz="2800" dirty="0"/>
                      <m:t>Xe</m:t>
                    </m:r>
                  </m:oMath>
                </a14:m>
                <a:endParaRPr lang="zh-CN" altLang="en-US" sz="2800" dirty="0"/>
              </a:p>
            </p:txBody>
          </p:sp>
        </mc:Choice>
        <mc:Fallback xmlns="">
          <p:sp>
            <p:nvSpPr>
              <p:cNvPr id="13" name="文本框 12">
                <a:extLst>
                  <a:ext uri="{FF2B5EF4-FFF2-40B4-BE49-F238E27FC236}">
                    <a16:creationId xmlns:a16="http://schemas.microsoft.com/office/drawing/2014/main" id="{18580B0D-D44A-4ADA-8CB9-E2F8E79E05FB}"/>
                  </a:ext>
                </a:extLst>
              </p:cNvPr>
              <p:cNvSpPr txBox="1">
                <a:spLocks noRot="1" noChangeAspect="1" noMove="1" noResize="1" noEditPoints="1" noAdjustHandles="1" noChangeArrowheads="1" noChangeShapeType="1" noTextEdit="1"/>
              </p:cNvSpPr>
              <p:nvPr/>
            </p:nvSpPr>
            <p:spPr>
              <a:xfrm>
                <a:off x="1534352" y="1073999"/>
                <a:ext cx="2533642" cy="430887"/>
              </a:xfrm>
              <a:prstGeom prst="rect">
                <a:avLst/>
              </a:prstGeom>
              <a:blipFill>
                <a:blip r:embed="rId5"/>
                <a:stretch>
                  <a:fillRect l="-482" t="-25352" b="-492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3AE05F76-0BB9-48D2-9D20-912EDD87055F}"/>
                  </a:ext>
                </a:extLst>
              </p:cNvPr>
              <p:cNvSpPr txBox="1"/>
              <p:nvPr/>
            </p:nvSpPr>
            <p:spPr>
              <a:xfrm>
                <a:off x="7681152" y="1068320"/>
                <a:ext cx="2097113" cy="430887"/>
              </a:xfrm>
              <a:prstGeom prst="rect">
                <a:avLst/>
              </a:prstGeom>
              <a:noFill/>
            </p:spPr>
            <p:txBody>
              <a:bodyPr wrap="none" lIns="0" tIns="0" rIns="0" bIns="0" rtlCol="0">
                <a:spAutoFit/>
              </a:bodyPr>
              <a:lstStyle/>
              <a:p>
                <a14:m>
                  <m:oMath xmlns:m="http://schemas.openxmlformats.org/officeDocument/2006/math">
                    <m:r>
                      <a:rPr lang="zh-CN" altLang="en-US" sz="2800" i="1" smtClean="0">
                        <a:latin typeface="Cambria Math" panose="02040503050406030204" pitchFamily="18" charset="0"/>
                      </a:rPr>
                      <m:t>𝜒</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𝑒</m:t>
                    </m:r>
                  </m:oMath>
                </a14:m>
                <a:r>
                  <a:rPr lang="en-US" altLang="zh-CN" sz="2800" dirty="0"/>
                  <a:t> </a:t>
                </a:r>
                <a14:m>
                  <m:oMath xmlns:m="http://schemas.openxmlformats.org/officeDocument/2006/math">
                    <m:r>
                      <a:rPr lang="en-US" altLang="zh-CN" sz="2800" i="1" smtClean="0">
                        <a:latin typeface="Cambria Math" panose="02040503050406030204" pitchFamily="18" charset="0"/>
                        <a:ea typeface="Cambria Math" panose="02040503050406030204" pitchFamily="18" charset="0"/>
                      </a:rPr>
                      <m:t>→</m:t>
                    </m:r>
                    <m:r>
                      <a:rPr lang="zh-CN" altLang="en-US" sz="2800" i="1" smtClean="0">
                        <a:latin typeface="Cambria Math" panose="02040503050406030204" pitchFamily="18" charset="0"/>
                        <a:ea typeface="Cambria Math" panose="02040503050406030204" pitchFamily="18" charset="0"/>
                      </a:rPr>
                      <m:t>𝜐</m:t>
                    </m:r>
                    <m:r>
                      <a:rPr lang="en-US" altLang="zh-CN" sz="2800" b="0" i="1" smtClean="0">
                        <a:latin typeface="Cambria Math" panose="02040503050406030204" pitchFamily="18" charset="0"/>
                        <a:ea typeface="Cambria Math" panose="02040503050406030204" pitchFamily="18" charset="0"/>
                      </a:rPr>
                      <m:t>+</m:t>
                    </m:r>
                    <m:r>
                      <m:rPr>
                        <m:nor/>
                      </m:rPr>
                      <a:rPr lang="en-US" altLang="zh-CN" sz="2800" b="0" i="0" smtClean="0">
                        <a:latin typeface="Cambria Math" panose="02040503050406030204" pitchFamily="18" charset="0"/>
                        <a:ea typeface="Cambria Math" panose="02040503050406030204" pitchFamily="18" charset="0"/>
                      </a:rPr>
                      <m:t>e</m:t>
                    </m:r>
                  </m:oMath>
                </a14:m>
                <a:endParaRPr lang="zh-CN" altLang="en-US" sz="2800" dirty="0"/>
              </a:p>
            </p:txBody>
          </p:sp>
        </mc:Choice>
        <mc:Fallback xmlns="">
          <p:sp>
            <p:nvSpPr>
              <p:cNvPr id="22" name="文本框 21">
                <a:extLst>
                  <a:ext uri="{FF2B5EF4-FFF2-40B4-BE49-F238E27FC236}">
                    <a16:creationId xmlns:a16="http://schemas.microsoft.com/office/drawing/2014/main" id="{3AE05F76-0BB9-48D2-9D20-912EDD87055F}"/>
                  </a:ext>
                </a:extLst>
              </p:cNvPr>
              <p:cNvSpPr txBox="1">
                <a:spLocks noRot="1" noChangeAspect="1" noMove="1" noResize="1" noEditPoints="1" noAdjustHandles="1" noChangeArrowheads="1" noChangeShapeType="1" noTextEdit="1"/>
              </p:cNvSpPr>
              <p:nvPr/>
            </p:nvSpPr>
            <p:spPr>
              <a:xfrm>
                <a:off x="7681152" y="1068320"/>
                <a:ext cx="2097113" cy="430887"/>
              </a:xfrm>
              <a:prstGeom prst="rect">
                <a:avLst/>
              </a:prstGeom>
              <a:blipFill>
                <a:blip r:embed="rId6"/>
                <a:stretch>
                  <a:fillRect l="-58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1FACDBD2-F948-4E66-9717-D65FD1E9C0FE}"/>
                  </a:ext>
                </a:extLst>
              </p:cNvPr>
              <p:cNvSpPr/>
              <p:nvPr/>
            </p:nvSpPr>
            <p:spPr>
              <a:xfrm rot="21089696">
                <a:off x="9521926" y="2761774"/>
                <a:ext cx="1483098" cy="307777"/>
              </a:xfrm>
              <a:prstGeom prst="rect">
                <a:avLst/>
              </a:prstGeom>
            </p:spPr>
            <p:txBody>
              <a:bodyPr wrap="none">
                <a:spAutoFit/>
              </a:bodyPr>
              <a:lstStyle/>
              <a:p>
                <a:r>
                  <a:rPr kumimoji="1" lang="en-US" altLang="zh-CN" sz="1400" dirty="0"/>
                  <a:t>e</a:t>
                </a:r>
                <a14:m>
                  <m:oMath xmlns:m="http://schemas.openxmlformats.org/officeDocument/2006/math">
                    <m:r>
                      <a:rPr kumimoji="1" lang="zh-CN" altLang="en-US" sz="1400" i="1">
                        <a:latin typeface="Cambria Math" panose="02040503050406030204" pitchFamily="18" charset="0"/>
                      </a:rPr>
                      <m:t>𝜈</m:t>
                    </m:r>
                    <m:r>
                      <a:rPr kumimoji="1" lang="zh-CN" altLang="en-US" sz="1400" i="1">
                        <a:latin typeface="Cambria Math" panose="02040503050406030204" pitchFamily="18" charset="0"/>
                      </a:rPr>
                      <m:t>→</m:t>
                    </m:r>
                    <m:r>
                      <a:rPr kumimoji="1" lang="zh-CN" altLang="en-US" sz="1400" i="1">
                        <a:latin typeface="Cambria Math" panose="02040503050406030204" pitchFamily="18" charset="0"/>
                      </a:rPr>
                      <m:t>𝜒</m:t>
                    </m:r>
                  </m:oMath>
                </a14:m>
                <a:r>
                  <a:rPr kumimoji="1" lang="en-US" altLang="zh-CN" sz="1400" dirty="0"/>
                  <a:t>e, ee</a:t>
                </a:r>
                <a14:m>
                  <m:oMath xmlns:m="http://schemas.openxmlformats.org/officeDocument/2006/math">
                    <m:r>
                      <a:rPr kumimoji="1" lang="zh-CN" altLang="en-US" sz="1400" i="1">
                        <a:latin typeface="Cambria Math" panose="02040503050406030204" pitchFamily="18" charset="0"/>
                      </a:rPr>
                      <m:t>→</m:t>
                    </m:r>
                    <m:r>
                      <a:rPr kumimoji="1" lang="zh-CN" altLang="en-US" sz="1400" i="1">
                        <a:latin typeface="Cambria Math" panose="02040503050406030204" pitchFamily="18" charset="0"/>
                      </a:rPr>
                      <m:t>𝜒𝜈</m:t>
                    </m:r>
                  </m:oMath>
                </a14:m>
                <a:endParaRPr lang="zh-CN" altLang="en-US" sz="1400" dirty="0"/>
              </a:p>
            </p:txBody>
          </p:sp>
        </mc:Choice>
        <mc:Fallback xmlns="">
          <p:sp>
            <p:nvSpPr>
              <p:cNvPr id="11" name="矩形 10">
                <a:extLst>
                  <a:ext uri="{FF2B5EF4-FFF2-40B4-BE49-F238E27FC236}">
                    <a16:creationId xmlns:a16="http://schemas.microsoft.com/office/drawing/2014/main" id="{1FACDBD2-F948-4E66-9717-D65FD1E9C0FE}"/>
                  </a:ext>
                </a:extLst>
              </p:cNvPr>
              <p:cNvSpPr>
                <a:spLocks noRot="1" noChangeAspect="1" noMove="1" noResize="1" noEditPoints="1" noAdjustHandles="1" noChangeArrowheads="1" noChangeShapeType="1" noTextEdit="1"/>
              </p:cNvSpPr>
              <p:nvPr/>
            </p:nvSpPr>
            <p:spPr>
              <a:xfrm rot="21089696">
                <a:off x="9521926" y="2761774"/>
                <a:ext cx="1483098" cy="307777"/>
              </a:xfrm>
              <a:prstGeom prst="rect">
                <a:avLst/>
              </a:prstGeom>
              <a:blipFill>
                <a:blip r:embed="rId7"/>
                <a:stretch>
                  <a:fillRect l="-1205" b="-11494"/>
                </a:stretch>
              </a:blipFill>
            </p:spPr>
            <p:txBody>
              <a:bodyPr/>
              <a:lstStyle/>
              <a:p>
                <a:r>
                  <a:rPr lang="zh-CN" altLang="en-US">
                    <a:noFill/>
                  </a:rPr>
                  <a:t> </a:t>
                </a:r>
              </a:p>
            </p:txBody>
          </p:sp>
        </mc:Fallback>
      </mc:AlternateContent>
      <p:sp>
        <p:nvSpPr>
          <p:cNvPr id="21" name="标题 1">
            <a:extLst>
              <a:ext uri="{FF2B5EF4-FFF2-40B4-BE49-F238E27FC236}">
                <a16:creationId xmlns:a16="http://schemas.microsoft.com/office/drawing/2014/main" id="{AF5A0B61-9278-4498-B454-57D2DC30F51D}"/>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Mono-energetic Signal Search</a:t>
            </a:r>
            <a:endParaRPr lang="zh-CN" altLang="en-US" dirty="0"/>
          </a:p>
        </p:txBody>
      </p:sp>
      <p:sp>
        <p:nvSpPr>
          <p:cNvPr id="17" name="日期占位符 1">
            <a:extLst>
              <a:ext uri="{FF2B5EF4-FFF2-40B4-BE49-F238E27FC236}">
                <a16:creationId xmlns:a16="http://schemas.microsoft.com/office/drawing/2014/main" id="{3AA9C731-C8A8-4B4D-BB7D-3269067AD184}"/>
              </a:ext>
            </a:extLst>
          </p:cNvPr>
          <p:cNvSpPr>
            <a:spLocks noGrp="1"/>
          </p:cNvSpPr>
          <p:nvPr>
            <p:ph type="dt" sz="half" idx="10"/>
          </p:nvPr>
        </p:nvSpPr>
        <p:spPr>
          <a:xfrm>
            <a:off x="838200" y="6356350"/>
            <a:ext cx="2743200" cy="365125"/>
          </a:xfrm>
        </p:spPr>
        <p:txBody>
          <a:bodyPr/>
          <a:lstStyle/>
          <a:p>
            <a:fld id="{04E9A4DC-7C28-46D1-B112-3357ECF88159}" type="datetime1">
              <a:rPr lang="zh-CN" altLang="en-US" smtClean="0"/>
              <a:t>2023/8/24</a:t>
            </a:fld>
            <a:endParaRPr lang="zh-CN" altLang="en-US"/>
          </a:p>
        </p:txBody>
      </p:sp>
      <p:sp>
        <p:nvSpPr>
          <p:cNvPr id="18" name="页脚占位符 2">
            <a:extLst>
              <a:ext uri="{FF2B5EF4-FFF2-40B4-BE49-F238E27FC236}">
                <a16:creationId xmlns:a16="http://schemas.microsoft.com/office/drawing/2014/main" id="{DE00719C-7761-4BD1-BDC7-6E97AF6175F5}"/>
              </a:ext>
            </a:extLst>
          </p:cNvPr>
          <p:cNvSpPr>
            <a:spLocks noGrp="1"/>
          </p:cNvSpPr>
          <p:nvPr>
            <p:ph type="ftr" sz="quarter" idx="11"/>
          </p:nvPr>
        </p:nvSpPr>
        <p:spPr>
          <a:xfrm>
            <a:off x="4038600" y="6356350"/>
            <a:ext cx="4114800" cy="365125"/>
          </a:xfrm>
        </p:spPr>
        <p:txBody>
          <a:bodyPr/>
          <a:lstStyle/>
          <a:p>
            <a:r>
              <a:rPr lang="en-US" altLang="zh-CN" dirty="0"/>
              <a:t>Lomonosov Conference 2023, Moscow</a:t>
            </a:r>
            <a:endParaRPr lang="zh-CN" altLang="en-US" dirty="0"/>
          </a:p>
        </p:txBody>
      </p:sp>
      <p:sp>
        <p:nvSpPr>
          <p:cNvPr id="19" name="灯片编号占位符 3">
            <a:extLst>
              <a:ext uri="{FF2B5EF4-FFF2-40B4-BE49-F238E27FC236}">
                <a16:creationId xmlns:a16="http://schemas.microsoft.com/office/drawing/2014/main" id="{2A3B10E6-474A-424E-AFE8-94A092AEFE7A}"/>
              </a:ext>
            </a:extLst>
          </p:cNvPr>
          <p:cNvSpPr>
            <a:spLocks noGrp="1"/>
          </p:cNvSpPr>
          <p:nvPr>
            <p:ph type="sldNum" sz="quarter" idx="12"/>
          </p:nvPr>
        </p:nvSpPr>
        <p:spPr>
          <a:xfrm>
            <a:off x="8610600" y="6356350"/>
            <a:ext cx="2743200" cy="365125"/>
          </a:xfrm>
        </p:spPr>
        <p:txBody>
          <a:bodyPr/>
          <a:lstStyle/>
          <a:p>
            <a:fld id="{DCB8811A-6C9D-44A2-B549-207BE13A4B02}" type="slidenum">
              <a:rPr lang="zh-CN" altLang="en-US" smtClean="0"/>
              <a:t>38</a:t>
            </a:fld>
            <a:endParaRPr lang="zh-CN" altLang="en-US"/>
          </a:p>
        </p:txBody>
      </p:sp>
    </p:spTree>
    <p:extLst>
      <p:ext uri="{BB962C8B-B14F-4D97-AF65-F5344CB8AC3E}">
        <p14:creationId xmlns:p14="http://schemas.microsoft.com/office/powerpoint/2010/main" val="1015527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B2B67002-021B-88DC-F6C1-C507DBC30472}"/>
              </a:ext>
            </a:extLst>
          </p:cNvPr>
          <p:cNvSpPr>
            <a:spLocks noGrp="1"/>
          </p:cNvSpPr>
          <p:nvPr>
            <p:ph type="sldNum" sz="quarter" idx="12"/>
          </p:nvPr>
        </p:nvSpPr>
        <p:spPr/>
        <p:txBody>
          <a:bodyPr/>
          <a:lstStyle/>
          <a:p>
            <a:fld id="{89648570-77B9-AE43-875E-642F23670857}" type="slidenum">
              <a:rPr kumimoji="1" lang="zh-CN" altLang="en-US" smtClean="0"/>
              <a:t>39</a:t>
            </a:fld>
            <a:endParaRPr kumimoji="1" lang="zh-CN" altLang="en-US"/>
          </a:p>
        </p:txBody>
      </p:sp>
      <p:sp>
        <p:nvSpPr>
          <p:cNvPr id="4" name="内容占位符 3">
            <a:extLst>
              <a:ext uri="{FF2B5EF4-FFF2-40B4-BE49-F238E27FC236}">
                <a16:creationId xmlns:a16="http://schemas.microsoft.com/office/drawing/2014/main" id="{FCE70C0C-17FA-4F84-646F-FC9089F12DC8}"/>
              </a:ext>
            </a:extLst>
          </p:cNvPr>
          <p:cNvSpPr>
            <a:spLocks noGrp="1"/>
          </p:cNvSpPr>
          <p:nvPr>
            <p:ph sz="half" idx="1"/>
          </p:nvPr>
        </p:nvSpPr>
        <p:spPr>
          <a:xfrm>
            <a:off x="838200" y="1145894"/>
            <a:ext cx="10515600" cy="5031069"/>
          </a:xfrm>
        </p:spPr>
        <p:txBody>
          <a:bodyPr/>
          <a:lstStyle/>
          <a:p>
            <a:r>
              <a:rPr kumimoji="1" lang="en-US" altLang="zh-CN" dirty="0"/>
              <a:t>Matched to non-relativistic EFT</a:t>
            </a:r>
          </a:p>
          <a:p>
            <a:pPr lvl="1"/>
            <a:r>
              <a:rPr kumimoji="1" lang="en-US" altLang="zh-CN" dirty="0"/>
              <a:t>Nuclear response function </a:t>
            </a:r>
            <a:r>
              <a:rPr kumimoji="1" lang="en-US" altLang="zh-CN" sz="1800" dirty="0">
                <a:solidFill>
                  <a:srgbClr val="00B050"/>
                </a:solidFill>
              </a:rPr>
              <a:t>N. Anand, A. Fitzpatrick, W. </a:t>
            </a:r>
            <a:r>
              <a:rPr kumimoji="1" lang="en-US" altLang="zh-CN" sz="1800" dirty="0" err="1">
                <a:solidFill>
                  <a:srgbClr val="00B050"/>
                </a:solidFill>
              </a:rPr>
              <a:t>Haxton</a:t>
            </a:r>
            <a:r>
              <a:rPr kumimoji="1" lang="en-US" altLang="zh-CN" sz="1800" dirty="0">
                <a:solidFill>
                  <a:srgbClr val="00B050"/>
                </a:solidFill>
              </a:rPr>
              <a:t> PRC 89, 065501 (2014)</a:t>
            </a:r>
            <a:endParaRPr kumimoji="1" lang="en-US" altLang="zh-CN" dirty="0">
              <a:solidFill>
                <a:srgbClr val="00B050"/>
              </a:solidFill>
            </a:endParaRPr>
          </a:p>
        </p:txBody>
      </p:sp>
      <p:sp>
        <p:nvSpPr>
          <p:cNvPr id="20" name="文本框 19">
            <a:extLst>
              <a:ext uri="{FF2B5EF4-FFF2-40B4-BE49-F238E27FC236}">
                <a16:creationId xmlns:a16="http://schemas.microsoft.com/office/drawing/2014/main" id="{FBF0BB79-8E13-BBA6-2E67-2871041B57C1}"/>
              </a:ext>
            </a:extLst>
          </p:cNvPr>
          <p:cNvSpPr txBox="1"/>
          <p:nvPr/>
        </p:nvSpPr>
        <p:spPr>
          <a:xfrm>
            <a:off x="8017731" y="2282034"/>
            <a:ext cx="4024286" cy="2805255"/>
          </a:xfrm>
          <a:prstGeom prst="rect">
            <a:avLst/>
          </a:prstGeom>
          <a:noFill/>
        </p:spPr>
        <p:txBody>
          <a:bodyPr wrap="square">
            <a:spAutoFit/>
          </a:bodyPr>
          <a:lstStyle/>
          <a:p>
            <a:pPr>
              <a:lnSpc>
                <a:spcPct val="150000"/>
              </a:lnSpc>
            </a:pPr>
            <a:r>
              <a:rPr lang="en-US" sz="2000" b="1" dirty="0">
                <a:latin typeface="Arial" panose="020B0604020202020204" pitchFamily="34" charset="0"/>
                <a:cs typeface="Arial" panose="020B0604020202020204" pitchFamily="34" charset="0"/>
              </a:rPr>
              <a:t>Nuclear response function: </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full-basis shell-model calculations (GCN5082 interaction).</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No truncation (9 billion Slater determinants)!</a:t>
            </a:r>
          </a:p>
        </p:txBody>
      </p:sp>
      <p:grpSp>
        <p:nvGrpSpPr>
          <p:cNvPr id="23" name="组合 22">
            <a:extLst>
              <a:ext uri="{FF2B5EF4-FFF2-40B4-BE49-F238E27FC236}">
                <a16:creationId xmlns:a16="http://schemas.microsoft.com/office/drawing/2014/main" id="{98D0ECD3-44D8-4032-6F0D-4FBF82AB524B}"/>
              </a:ext>
            </a:extLst>
          </p:cNvPr>
          <p:cNvGrpSpPr/>
          <p:nvPr/>
        </p:nvGrpSpPr>
        <p:grpSpPr>
          <a:xfrm>
            <a:off x="4956576" y="4953772"/>
            <a:ext cx="3003258" cy="1442907"/>
            <a:chOff x="919469" y="2377430"/>
            <a:chExt cx="3003258" cy="1442907"/>
          </a:xfrm>
        </p:grpSpPr>
        <p:grpSp>
          <p:nvGrpSpPr>
            <p:cNvPr id="5" name="组合 4">
              <a:extLst>
                <a:ext uri="{FF2B5EF4-FFF2-40B4-BE49-F238E27FC236}">
                  <a16:creationId xmlns:a16="http://schemas.microsoft.com/office/drawing/2014/main" id="{522C8058-B1AE-8066-4901-325A7D9266E6}"/>
                </a:ext>
              </a:extLst>
            </p:cNvPr>
            <p:cNvGrpSpPr/>
            <p:nvPr/>
          </p:nvGrpSpPr>
          <p:grpSpPr>
            <a:xfrm>
              <a:off x="919469" y="2377430"/>
              <a:ext cx="3003258" cy="1442907"/>
              <a:chOff x="8381709" y="1563688"/>
              <a:chExt cx="3003258" cy="1442907"/>
            </a:xfrm>
          </p:grpSpPr>
          <p:sp>
            <p:nvSpPr>
              <p:cNvPr id="6" name="矩形 5">
                <a:extLst>
                  <a:ext uri="{FF2B5EF4-FFF2-40B4-BE49-F238E27FC236}">
                    <a16:creationId xmlns:a16="http://schemas.microsoft.com/office/drawing/2014/main" id="{DAB5F81A-03C3-80F4-F13C-AE09933ED180}"/>
                  </a:ext>
                </a:extLst>
              </p:cNvPr>
              <p:cNvSpPr/>
              <p:nvPr/>
            </p:nvSpPr>
            <p:spPr>
              <a:xfrm>
                <a:off x="8381709" y="1563688"/>
                <a:ext cx="3003258" cy="144290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椭圆 6">
                <a:extLst>
                  <a:ext uri="{FF2B5EF4-FFF2-40B4-BE49-F238E27FC236}">
                    <a16:creationId xmlns:a16="http://schemas.microsoft.com/office/drawing/2014/main" id="{161C51BD-FED6-0E46-4E40-14BE2A9B773F}"/>
                  </a:ext>
                </a:extLst>
              </p:cNvPr>
              <p:cNvSpPr/>
              <p:nvPr/>
            </p:nvSpPr>
            <p:spPr>
              <a:xfrm>
                <a:off x="8757116" y="2108973"/>
                <a:ext cx="396380" cy="39428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a:extLst>
                  <a:ext uri="{FF2B5EF4-FFF2-40B4-BE49-F238E27FC236}">
                    <a16:creationId xmlns:a16="http://schemas.microsoft.com/office/drawing/2014/main" id="{F03E3BE9-C28F-F012-F7B6-C74EDEE932FA}"/>
                  </a:ext>
                </a:extLst>
              </p:cNvPr>
              <p:cNvPicPr>
                <a:picLocks noChangeAspect="1"/>
              </p:cNvPicPr>
              <p:nvPr/>
            </p:nvPicPr>
            <p:blipFill>
              <a:blip r:embed="rId2"/>
              <a:stretch>
                <a:fillRect/>
              </a:stretch>
            </p:blipFill>
            <p:spPr>
              <a:xfrm>
                <a:off x="9153496" y="2140431"/>
                <a:ext cx="1526097" cy="333375"/>
              </a:xfrm>
              <a:prstGeom prst="rect">
                <a:avLst/>
              </a:prstGeom>
            </p:spPr>
          </p:pic>
        </p:grpSp>
        <p:pic>
          <p:nvPicPr>
            <p:cNvPr id="4098" name="Picture 2" descr="Nucleon - Wikipedia">
              <a:extLst>
                <a:ext uri="{FF2B5EF4-FFF2-40B4-BE49-F238E27FC236}">
                  <a16:creationId xmlns:a16="http://schemas.microsoft.com/office/drawing/2014/main" id="{8BFFE449-069F-60BA-C552-6663410B4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725" y="2656197"/>
              <a:ext cx="885371" cy="885371"/>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图片 8">
            <a:extLst>
              <a:ext uri="{FF2B5EF4-FFF2-40B4-BE49-F238E27FC236}">
                <a16:creationId xmlns:a16="http://schemas.microsoft.com/office/drawing/2014/main" id="{4E0D6C23-5E29-5A0A-F71E-26CF65945D6F}"/>
              </a:ext>
            </a:extLst>
          </p:cNvPr>
          <p:cNvPicPr>
            <a:picLocks noChangeAspect="1"/>
          </p:cNvPicPr>
          <p:nvPr/>
        </p:nvPicPr>
        <p:blipFill>
          <a:blip r:embed="rId4"/>
          <a:stretch>
            <a:fillRect/>
          </a:stretch>
        </p:blipFill>
        <p:spPr>
          <a:xfrm>
            <a:off x="369058" y="2347669"/>
            <a:ext cx="5362731" cy="2255214"/>
          </a:xfrm>
          <a:prstGeom prst="rect">
            <a:avLst/>
          </a:prstGeom>
        </p:spPr>
      </p:pic>
      <p:pic>
        <p:nvPicPr>
          <p:cNvPr id="10" name="图片 9">
            <a:extLst>
              <a:ext uri="{FF2B5EF4-FFF2-40B4-BE49-F238E27FC236}">
                <a16:creationId xmlns:a16="http://schemas.microsoft.com/office/drawing/2014/main" id="{3659CAB4-7EDB-488F-7204-08E66FFB9D74}"/>
              </a:ext>
            </a:extLst>
          </p:cNvPr>
          <p:cNvPicPr>
            <a:picLocks noChangeAspect="1"/>
          </p:cNvPicPr>
          <p:nvPr/>
        </p:nvPicPr>
        <p:blipFill>
          <a:blip r:embed="rId5"/>
          <a:stretch>
            <a:fillRect/>
          </a:stretch>
        </p:blipFill>
        <p:spPr>
          <a:xfrm>
            <a:off x="5627665" y="2347669"/>
            <a:ext cx="2274272" cy="2255214"/>
          </a:xfrm>
          <a:prstGeom prst="rect">
            <a:avLst/>
          </a:prstGeom>
        </p:spPr>
      </p:pic>
      <p:sp>
        <p:nvSpPr>
          <p:cNvPr id="11" name="文本框 10">
            <a:extLst>
              <a:ext uri="{FF2B5EF4-FFF2-40B4-BE49-F238E27FC236}">
                <a16:creationId xmlns:a16="http://schemas.microsoft.com/office/drawing/2014/main" id="{88002718-2D4C-6E91-6BC3-CC9B3F9AD872}"/>
              </a:ext>
            </a:extLst>
          </p:cNvPr>
          <p:cNvSpPr txBox="1"/>
          <p:nvPr/>
        </p:nvSpPr>
        <p:spPr>
          <a:xfrm>
            <a:off x="728515" y="5087289"/>
            <a:ext cx="3883531" cy="1107996"/>
          </a:xfrm>
          <a:prstGeom prst="rect">
            <a:avLst/>
          </a:prstGeom>
          <a:noFill/>
        </p:spPr>
        <p:txBody>
          <a:bodyPr wrap="square">
            <a:spAutoFit/>
          </a:bodyPr>
          <a:lstStyle/>
          <a:p>
            <a:r>
              <a:rPr lang="en-US" altLang="zh-CN" sz="1100" b="0" i="0" dirty="0">
                <a:solidFill>
                  <a:srgbClr val="00B050"/>
                </a:solidFill>
                <a:effectLst/>
                <a:latin typeface="Arial" panose="020B0604020202020204" pitchFamily="34" charset="0"/>
                <a:cs typeface="Arial" panose="020B0604020202020204" pitchFamily="34" charset="0"/>
              </a:rPr>
              <a:t>Eugenio Del Nobile Phys. Rev. D, 98(12), Dec 2018</a:t>
            </a:r>
          </a:p>
          <a:p>
            <a:r>
              <a:rPr lang="en-US" altLang="zh-CN" sz="1100" b="0" i="0" dirty="0" err="1">
                <a:solidFill>
                  <a:srgbClr val="00B050"/>
                </a:solidFill>
                <a:effectLst/>
                <a:latin typeface="Arial" panose="020B0604020202020204" pitchFamily="34" charset="0"/>
                <a:cs typeface="Arial" panose="020B0604020202020204" pitchFamily="34" charset="0"/>
              </a:rPr>
              <a:t>A.Liam</a:t>
            </a:r>
            <a:r>
              <a:rPr lang="en-US" altLang="zh-CN" sz="1100" b="0" i="0" dirty="0">
                <a:solidFill>
                  <a:srgbClr val="00B050"/>
                </a:solidFill>
                <a:effectLst/>
                <a:latin typeface="Arial" panose="020B0604020202020204" pitchFamily="34" charset="0"/>
                <a:cs typeface="Arial" panose="020B0604020202020204" pitchFamily="34" charset="0"/>
              </a:rPr>
              <a:t> </a:t>
            </a:r>
            <a:r>
              <a:rPr lang="en-US" altLang="zh-CN" sz="1100" b="0" i="0" dirty="0" err="1">
                <a:solidFill>
                  <a:srgbClr val="00B050"/>
                </a:solidFill>
                <a:effectLst/>
                <a:latin typeface="Arial" panose="020B0604020202020204" pitchFamily="34" charset="0"/>
                <a:cs typeface="Arial" panose="020B0604020202020204" pitchFamily="34" charset="0"/>
              </a:rPr>
              <a:t>Fitzpatric</a:t>
            </a:r>
            <a:r>
              <a:rPr lang="en-US" altLang="zh-CN" sz="1100" b="0" i="0" dirty="0">
                <a:solidFill>
                  <a:srgbClr val="00B050"/>
                </a:solidFill>
                <a:effectLst/>
                <a:latin typeface="Arial" panose="020B0604020202020204" pitchFamily="34" charset="0"/>
                <a:cs typeface="Arial" panose="020B0604020202020204" pitchFamily="34" charset="0"/>
              </a:rPr>
              <a:t> </a:t>
            </a:r>
            <a:r>
              <a:rPr lang="en-US" altLang="zh-CN" sz="1100" dirty="0">
                <a:solidFill>
                  <a:srgbClr val="00B050"/>
                </a:solidFill>
                <a:latin typeface="Arial" panose="020B0604020202020204" pitchFamily="34" charset="0"/>
                <a:cs typeface="Arial" panose="020B0604020202020204" pitchFamily="34" charset="0"/>
              </a:rPr>
              <a:t>et al. </a:t>
            </a:r>
            <a:r>
              <a:rPr lang="en-US" altLang="zh-CN" sz="1100" b="0" i="0" dirty="0">
                <a:solidFill>
                  <a:srgbClr val="00B050"/>
                </a:solidFill>
                <a:effectLst/>
                <a:latin typeface="Arial" panose="020B0604020202020204" pitchFamily="34" charset="0"/>
                <a:cs typeface="Arial" panose="020B0604020202020204" pitchFamily="34" charset="0"/>
              </a:rPr>
              <a:t>JCAP, 2013(02):004004, Feb 2013</a:t>
            </a:r>
          </a:p>
          <a:p>
            <a:r>
              <a:rPr lang="en-US" altLang="zh-CN" sz="1100" b="0" i="0" dirty="0">
                <a:solidFill>
                  <a:srgbClr val="00B050"/>
                </a:solidFill>
                <a:effectLst/>
                <a:latin typeface="Arial" panose="020B0604020202020204" pitchFamily="34" charset="0"/>
                <a:cs typeface="Arial" panose="020B0604020202020204" pitchFamily="34" charset="0"/>
              </a:rPr>
              <a:t>Bradley J. et al. </a:t>
            </a:r>
            <a:r>
              <a:rPr lang="en-US" altLang="zh-CN" sz="1100" dirty="0">
                <a:solidFill>
                  <a:srgbClr val="00B050"/>
                </a:solidFill>
                <a:latin typeface="Arial" panose="020B0604020202020204" pitchFamily="34" charset="0"/>
                <a:cs typeface="Arial" panose="020B0604020202020204" pitchFamily="34" charset="0"/>
              </a:rPr>
              <a:t>JHEP </a:t>
            </a:r>
            <a:r>
              <a:rPr lang="en-US" altLang="zh-CN" sz="1100" b="0" i="0" dirty="0">
                <a:solidFill>
                  <a:srgbClr val="00B050"/>
                </a:solidFill>
                <a:effectLst/>
                <a:latin typeface="Arial" panose="020B0604020202020204" pitchFamily="34" charset="0"/>
                <a:cs typeface="Arial" panose="020B0604020202020204" pitchFamily="34" charset="0"/>
              </a:rPr>
              <a:t>2019(4), Apr 2019</a:t>
            </a:r>
          </a:p>
          <a:p>
            <a:r>
              <a:rPr lang="en-US" altLang="zh-CN" sz="1100" b="0" i="0" dirty="0">
                <a:solidFill>
                  <a:srgbClr val="00B050"/>
                </a:solidFill>
                <a:effectLst/>
                <a:latin typeface="Arial" panose="020B0604020202020204" pitchFamily="34" charset="0"/>
                <a:cs typeface="Arial" panose="020B0604020202020204" pitchFamily="34" charset="0"/>
              </a:rPr>
              <a:t>Chiara </a:t>
            </a:r>
            <a:r>
              <a:rPr lang="en-US" altLang="zh-CN" sz="1100" b="0" i="0" dirty="0" err="1">
                <a:solidFill>
                  <a:srgbClr val="00B050"/>
                </a:solidFill>
                <a:effectLst/>
                <a:latin typeface="Arial" panose="020B0604020202020204" pitchFamily="34" charset="0"/>
                <a:cs typeface="Arial" panose="020B0604020202020204" pitchFamily="34" charset="0"/>
              </a:rPr>
              <a:t>Arina</a:t>
            </a:r>
            <a:r>
              <a:rPr lang="en-US" altLang="zh-CN" sz="1100" dirty="0">
                <a:solidFill>
                  <a:srgbClr val="00B050"/>
                </a:solidFill>
                <a:latin typeface="Arial" panose="020B0604020202020204" pitchFamily="34" charset="0"/>
                <a:cs typeface="Arial" panose="020B0604020202020204" pitchFamily="34" charset="0"/>
              </a:rPr>
              <a:t> </a:t>
            </a:r>
            <a:r>
              <a:rPr lang="en-US" altLang="zh-CN" sz="1100" b="0" i="0" dirty="0">
                <a:solidFill>
                  <a:srgbClr val="00B050"/>
                </a:solidFill>
                <a:effectLst/>
                <a:latin typeface="Arial" panose="020B0604020202020204" pitchFamily="34" charset="0"/>
                <a:cs typeface="Arial" panose="020B0604020202020204" pitchFamily="34" charset="0"/>
              </a:rPr>
              <a:t>et al. </a:t>
            </a:r>
            <a:r>
              <a:rPr lang="fr-FR" altLang="zh-CN" sz="1100" b="0" i="0" dirty="0">
                <a:solidFill>
                  <a:srgbClr val="00B050"/>
                </a:solidFill>
                <a:effectLst/>
                <a:latin typeface="Arial" panose="020B0604020202020204" pitchFamily="34" charset="0"/>
                <a:cs typeface="Arial" panose="020B0604020202020204" pitchFamily="34" charset="0"/>
              </a:rPr>
              <a:t>Eur. Phys. J. C, 81(3):223</a:t>
            </a:r>
            <a:r>
              <a:rPr lang="en-US" altLang="zh-CN" sz="1100" dirty="0">
                <a:solidFill>
                  <a:srgbClr val="00B050"/>
                </a:solidFill>
                <a:latin typeface="Arial" panose="020B0604020202020204" pitchFamily="34" charset="0"/>
                <a:cs typeface="Arial" panose="020B0604020202020204" pitchFamily="34" charset="0"/>
              </a:rPr>
              <a:t>,</a:t>
            </a:r>
            <a:r>
              <a:rPr lang="zh-CN" altLang="en-US" sz="1100" b="0" i="0" dirty="0">
                <a:solidFill>
                  <a:srgbClr val="00B050"/>
                </a:solidFill>
                <a:effectLst/>
                <a:latin typeface="Arial" panose="020B0604020202020204" pitchFamily="34" charset="0"/>
                <a:cs typeface="Arial" panose="020B0604020202020204" pitchFamily="34" charset="0"/>
              </a:rPr>
              <a:t> </a:t>
            </a:r>
            <a:r>
              <a:rPr lang="en-US" altLang="zh-CN" sz="1100" b="0" i="0" dirty="0">
                <a:solidFill>
                  <a:srgbClr val="00B050"/>
                </a:solidFill>
                <a:effectLst/>
                <a:latin typeface="Arial" panose="020B0604020202020204" pitchFamily="34" charset="0"/>
                <a:cs typeface="Arial" panose="020B0604020202020204" pitchFamily="34" charset="0"/>
              </a:rPr>
              <a:t>2021</a:t>
            </a:r>
            <a:endParaRPr lang="en-US" altLang="zh-CN" sz="1100" dirty="0">
              <a:solidFill>
                <a:srgbClr val="00B050"/>
              </a:solidFill>
              <a:latin typeface="Arial" panose="020B0604020202020204" pitchFamily="34" charset="0"/>
              <a:cs typeface="Arial" panose="020B0604020202020204" pitchFamily="34" charset="0"/>
            </a:endParaRPr>
          </a:p>
          <a:p>
            <a:r>
              <a:rPr lang="en-US" altLang="zh-CN" sz="1100" b="0" i="0" dirty="0" err="1">
                <a:solidFill>
                  <a:srgbClr val="00B050"/>
                </a:solidFill>
                <a:effectLst/>
                <a:latin typeface="Arial" panose="020B0604020202020204" pitchFamily="34" charset="0"/>
                <a:cs typeface="Arial" panose="020B0604020202020204" pitchFamily="34" charset="0"/>
              </a:rPr>
              <a:t>A.Liam</a:t>
            </a:r>
            <a:r>
              <a:rPr lang="en-US" altLang="zh-CN" sz="1100" b="0" i="0" dirty="0">
                <a:solidFill>
                  <a:srgbClr val="00B050"/>
                </a:solidFill>
                <a:effectLst/>
                <a:latin typeface="Arial" panose="020B0604020202020204" pitchFamily="34" charset="0"/>
                <a:cs typeface="Arial" panose="020B0604020202020204" pitchFamily="34" charset="0"/>
              </a:rPr>
              <a:t> </a:t>
            </a:r>
            <a:r>
              <a:rPr lang="en-US" altLang="zh-CN" sz="1100" b="0" i="0" dirty="0" err="1">
                <a:solidFill>
                  <a:srgbClr val="00B050"/>
                </a:solidFill>
                <a:effectLst/>
                <a:latin typeface="Arial" panose="020B0604020202020204" pitchFamily="34" charset="0"/>
                <a:cs typeface="Arial" panose="020B0604020202020204" pitchFamily="34" charset="0"/>
              </a:rPr>
              <a:t>Fitzpatric</a:t>
            </a:r>
            <a:r>
              <a:rPr lang="en-US" altLang="zh-CN" sz="1100" b="0" i="0" dirty="0">
                <a:solidFill>
                  <a:srgbClr val="00B050"/>
                </a:solidFill>
                <a:effectLst/>
                <a:latin typeface="Arial" panose="020B0604020202020204" pitchFamily="34" charset="0"/>
                <a:cs typeface="Arial" panose="020B0604020202020204" pitchFamily="34" charset="0"/>
              </a:rPr>
              <a:t> </a:t>
            </a:r>
            <a:r>
              <a:rPr lang="en-US" altLang="zh-CN" sz="1100" dirty="0">
                <a:solidFill>
                  <a:srgbClr val="00B050"/>
                </a:solidFill>
                <a:latin typeface="Arial" panose="020B0604020202020204" pitchFamily="34" charset="0"/>
                <a:cs typeface="Arial" panose="020B0604020202020204" pitchFamily="34" charset="0"/>
              </a:rPr>
              <a:t>et al.  </a:t>
            </a:r>
            <a:r>
              <a:rPr lang="en-US" altLang="zh-CN" sz="1100" dirty="0" err="1">
                <a:solidFill>
                  <a:srgbClr val="00B050"/>
                </a:solidFill>
                <a:latin typeface="Arial" panose="020B0604020202020204" pitchFamily="34" charset="0"/>
                <a:cs typeface="Arial" panose="020B0604020202020204" pitchFamily="34" charset="0"/>
              </a:rPr>
              <a:t>arXiv</a:t>
            </a:r>
            <a:r>
              <a:rPr lang="en-US" altLang="zh-CN" sz="1100" dirty="0">
                <a:solidFill>
                  <a:srgbClr val="00B050"/>
                </a:solidFill>
                <a:latin typeface="Arial" panose="020B0604020202020204" pitchFamily="34" charset="0"/>
                <a:cs typeface="Arial" panose="020B0604020202020204" pitchFamily="34" charset="0"/>
              </a:rPr>
              <a:t>: 1211.2818</a:t>
            </a:r>
          </a:p>
          <a:p>
            <a:r>
              <a:rPr lang="en-US" altLang="zh-CN" sz="1100" b="0" i="0" dirty="0">
                <a:solidFill>
                  <a:srgbClr val="00B050"/>
                </a:solidFill>
                <a:effectLst/>
                <a:latin typeface="Arial" panose="020B0604020202020204" pitchFamily="34" charset="0"/>
                <a:cs typeface="Arial" panose="020B0604020202020204" pitchFamily="34" charset="0"/>
              </a:rPr>
              <a:t>Fady </a:t>
            </a:r>
            <a:r>
              <a:rPr lang="en-US" altLang="zh-CN" sz="1100" b="0" i="0" dirty="0" err="1">
                <a:solidFill>
                  <a:srgbClr val="00B050"/>
                </a:solidFill>
                <a:effectLst/>
                <a:latin typeface="Arial" panose="020B0604020202020204" pitchFamily="34" charset="0"/>
                <a:cs typeface="Arial" panose="020B0604020202020204" pitchFamily="34" charset="0"/>
              </a:rPr>
              <a:t>Bishara</a:t>
            </a:r>
            <a:r>
              <a:rPr lang="en-US" altLang="zh-CN" sz="1100" dirty="0">
                <a:solidFill>
                  <a:srgbClr val="00B050"/>
                </a:solidFill>
                <a:latin typeface="Arial" panose="020B0604020202020204" pitchFamily="34" charset="0"/>
                <a:cs typeface="Arial" panose="020B0604020202020204" pitchFamily="34" charset="0"/>
              </a:rPr>
              <a:t> et al. JHEP </a:t>
            </a:r>
            <a:r>
              <a:rPr lang="en-US" altLang="zh-CN" sz="1100" b="0" i="0" dirty="0">
                <a:solidFill>
                  <a:srgbClr val="00B050"/>
                </a:solidFill>
                <a:effectLst/>
                <a:latin typeface="Arial" panose="020B0604020202020204" pitchFamily="34" charset="0"/>
                <a:cs typeface="Arial" panose="020B0604020202020204" pitchFamily="34" charset="0"/>
              </a:rPr>
              <a:t>11:059, 2017</a:t>
            </a:r>
          </a:p>
        </p:txBody>
      </p:sp>
      <p:sp>
        <p:nvSpPr>
          <p:cNvPr id="15" name="标题 1">
            <a:extLst>
              <a:ext uri="{FF2B5EF4-FFF2-40B4-BE49-F238E27FC236}">
                <a16:creationId xmlns:a16="http://schemas.microsoft.com/office/drawing/2014/main" id="{2967D18B-F542-4810-B6F5-26004736FBF0}"/>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Photon-mediated Interaction</a:t>
            </a:r>
            <a:endParaRPr lang="zh-CN" altLang="en-US" dirty="0"/>
          </a:p>
        </p:txBody>
      </p:sp>
    </p:spTree>
    <p:extLst>
      <p:ext uri="{BB962C8B-B14F-4D97-AF65-F5344CB8AC3E}">
        <p14:creationId xmlns:p14="http://schemas.microsoft.com/office/powerpoint/2010/main" val="2534340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fld id="{04E9A4DC-7C28-46D1-B112-3357ECF88159}" type="datetime1">
              <a:rPr lang="zh-CN" altLang="en-US" smtClean="0"/>
              <a:t>2023/8/24</a:t>
            </a:fld>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en-US" altLang="zh-CN" dirty="0"/>
              <a:t>Lomonosov Conference 2023, Moscow</a:t>
            </a:r>
            <a:endParaRPr lang="zh-CN" altLang="en-US" dirty="0"/>
          </a:p>
        </p:txBody>
      </p:sp>
      <p:sp>
        <p:nvSpPr>
          <p:cNvPr id="4" name="灯片编号占位符 3">
            <a:extLst>
              <a:ext uri="{FF2B5EF4-FFF2-40B4-BE49-F238E27FC236}">
                <a16:creationId xmlns:a16="http://schemas.microsoft.com/office/drawing/2014/main" id="{0A37C41A-404A-40B5-BC66-86817B7D18DD}"/>
              </a:ext>
            </a:extLst>
          </p:cNvPr>
          <p:cNvSpPr>
            <a:spLocks noGrp="1"/>
          </p:cNvSpPr>
          <p:nvPr>
            <p:ph type="sldNum" sz="quarter" idx="12"/>
          </p:nvPr>
        </p:nvSpPr>
        <p:spPr/>
        <p:txBody>
          <a:bodyPr/>
          <a:lstStyle/>
          <a:p>
            <a:fld id="{DCB8811A-6C9D-44A2-B549-207BE13A4B02}" type="slidenum">
              <a:rPr lang="zh-CN" altLang="en-US" smtClean="0"/>
              <a:t>4</a:t>
            </a:fld>
            <a:endParaRPr lang="zh-CN" altLang="en-US"/>
          </a:p>
        </p:txBody>
      </p:sp>
      <p:pic>
        <p:nvPicPr>
          <p:cNvPr id="5" name="图片 4">
            <a:extLst>
              <a:ext uri="{FF2B5EF4-FFF2-40B4-BE49-F238E27FC236}">
                <a16:creationId xmlns:a16="http://schemas.microsoft.com/office/drawing/2014/main" id="{E4EB2AB1-B4C7-444C-A078-1B2AB0621EB9}"/>
              </a:ext>
            </a:extLst>
          </p:cNvPr>
          <p:cNvPicPr>
            <a:picLocks noChangeAspect="1"/>
          </p:cNvPicPr>
          <p:nvPr/>
        </p:nvPicPr>
        <p:blipFill>
          <a:blip r:embed="rId3"/>
          <a:stretch>
            <a:fillRect/>
          </a:stretch>
        </p:blipFill>
        <p:spPr>
          <a:xfrm>
            <a:off x="854769" y="1288558"/>
            <a:ext cx="3871917" cy="4895564"/>
          </a:xfrm>
          <a:prstGeom prst="rect">
            <a:avLst/>
          </a:prstGeom>
        </p:spPr>
      </p:pic>
      <p:pic>
        <p:nvPicPr>
          <p:cNvPr id="6" name="图片 5">
            <a:extLst>
              <a:ext uri="{FF2B5EF4-FFF2-40B4-BE49-F238E27FC236}">
                <a16:creationId xmlns:a16="http://schemas.microsoft.com/office/drawing/2014/main" id="{CDF7E1E2-1B13-4D6C-9ABF-DF86F9CBE6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42" y="1084519"/>
            <a:ext cx="1112845" cy="1112845"/>
          </a:xfrm>
          <a:prstGeom prst="rect">
            <a:avLst/>
          </a:prstGeom>
        </p:spPr>
      </p:pic>
      <p:pic>
        <p:nvPicPr>
          <p:cNvPr id="7" name="Picture 5">
            <a:extLst>
              <a:ext uri="{FF2B5EF4-FFF2-40B4-BE49-F238E27FC236}">
                <a16:creationId xmlns:a16="http://schemas.microsoft.com/office/drawing/2014/main" id="{291BF7FF-BC64-4ABE-BFAD-F667AA78BB20}"/>
              </a:ext>
            </a:extLst>
          </p:cNvPr>
          <p:cNvPicPr>
            <a:picLocks noChangeAspect="1"/>
          </p:cNvPicPr>
          <p:nvPr/>
        </p:nvPicPr>
        <p:blipFill rotWithShape="1">
          <a:blip r:embed="rId5">
            <a:extLst>
              <a:ext uri="{28A0092B-C50C-407E-A947-70E740481C1C}">
                <a14:useLocalDpi xmlns:a14="http://schemas.microsoft.com/office/drawing/2010/main" val="0"/>
              </a:ext>
            </a:extLst>
          </a:blip>
          <a:srcRect b="43997"/>
          <a:stretch/>
        </p:blipFill>
        <p:spPr bwMode="auto">
          <a:xfrm>
            <a:off x="5056766" y="1288558"/>
            <a:ext cx="4746738" cy="241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CBD3DCBF-2B5F-4AA7-A136-C8CCBA2DDF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183" r="77568" b="29642"/>
          <a:stretch/>
        </p:blipFill>
        <p:spPr bwMode="auto">
          <a:xfrm>
            <a:off x="10119898" y="1288558"/>
            <a:ext cx="1509654" cy="241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a:extLst>
              <a:ext uri="{FF2B5EF4-FFF2-40B4-BE49-F238E27FC236}">
                <a16:creationId xmlns:a16="http://schemas.microsoft.com/office/drawing/2014/main" id="{C70EC545-B65B-4B9D-816B-17F899C1F64E}"/>
              </a:ext>
            </a:extLst>
          </p:cNvPr>
          <p:cNvSpPr txBox="1"/>
          <p:nvPr/>
        </p:nvSpPr>
        <p:spPr>
          <a:xfrm>
            <a:off x="5260952" y="4233653"/>
            <a:ext cx="6229590" cy="1631216"/>
          </a:xfrm>
          <a:prstGeom prst="rect">
            <a:avLst/>
          </a:prstGeom>
          <a:noFill/>
        </p:spPr>
        <p:txBody>
          <a:bodyPr wrap="none" rtlCol="0">
            <a:spAutoFit/>
          </a:bodyPr>
          <a:lstStyle/>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Purity liquid xenon target, high light &amp; charge yield;</a:t>
            </a: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Good ER/NR discrimination by S2/S1 ratio;</a:t>
            </a: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3D reconstruction rejects</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external</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background;</a:t>
            </a:r>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Dual Phase Liquid Xenon TPC</a:t>
            </a:r>
            <a:endParaRPr lang="zh-CN" altLang="en-US" dirty="0"/>
          </a:p>
        </p:txBody>
      </p:sp>
    </p:spTree>
    <p:extLst>
      <p:ext uri="{BB962C8B-B14F-4D97-AF65-F5344CB8AC3E}">
        <p14:creationId xmlns:p14="http://schemas.microsoft.com/office/powerpoint/2010/main" val="2904188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F153958-DD4F-2825-DFCE-86B94216F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0336" y="1168415"/>
            <a:ext cx="4551040" cy="5553060"/>
          </a:xfrm>
          <a:prstGeom prst="rect">
            <a:avLst/>
          </a:prstGeom>
        </p:spPr>
      </p:pic>
      <p:sp>
        <p:nvSpPr>
          <p:cNvPr id="2" name="日期占位符 1">
            <a:extLst>
              <a:ext uri="{FF2B5EF4-FFF2-40B4-BE49-F238E27FC236}">
                <a16:creationId xmlns:a16="http://schemas.microsoft.com/office/drawing/2014/main" id="{57B7DF25-15FF-8418-840C-E597F5D2B25C}"/>
              </a:ext>
            </a:extLst>
          </p:cNvPr>
          <p:cNvSpPr>
            <a:spLocks noGrp="1"/>
          </p:cNvSpPr>
          <p:nvPr>
            <p:ph type="dt" sz="half" idx="10"/>
          </p:nvPr>
        </p:nvSpPr>
        <p:spPr/>
        <p:txBody>
          <a:bodyPr/>
          <a:lstStyle/>
          <a:p>
            <a:fld id="{BCA23B97-B92A-4917-96AE-BF4CC532EE22}" type="datetime1">
              <a:rPr lang="en-US" smtClean="0"/>
              <a:t>8/24/23</a:t>
            </a:fld>
            <a:endParaRPr lang="en-US" dirty="0"/>
          </a:p>
        </p:txBody>
      </p:sp>
      <p:sp>
        <p:nvSpPr>
          <p:cNvPr id="4" name="灯片编号占位符 3">
            <a:extLst>
              <a:ext uri="{FF2B5EF4-FFF2-40B4-BE49-F238E27FC236}">
                <a16:creationId xmlns:a16="http://schemas.microsoft.com/office/drawing/2014/main" id="{C9F3DA50-DC76-E2BD-DF50-AA0DFEB2FAEB}"/>
              </a:ext>
            </a:extLst>
          </p:cNvPr>
          <p:cNvSpPr>
            <a:spLocks noGrp="1"/>
          </p:cNvSpPr>
          <p:nvPr>
            <p:ph type="sldNum" sz="quarter" idx="12"/>
          </p:nvPr>
        </p:nvSpPr>
        <p:spPr/>
        <p:txBody>
          <a:bodyPr/>
          <a:lstStyle/>
          <a:p>
            <a:fld id="{1B0E3E2A-E666-4B8A-8E70-C4B72E2596C5}" type="slidenum">
              <a:rPr lang="en-US" smtClean="0"/>
              <a:t>40</a:t>
            </a:fld>
            <a:endParaRPr lang="en-US" dirty="0"/>
          </a:p>
        </p:txBody>
      </p:sp>
      <mc:AlternateContent xmlns:mc="http://schemas.openxmlformats.org/markup-compatibility/2006" xmlns:a14="http://schemas.microsoft.com/office/drawing/2010/main">
        <mc:Choice Requires="a14">
          <p:sp>
            <p:nvSpPr>
              <p:cNvPr id="5" name="文本占位符 2">
                <a:extLst>
                  <a:ext uri="{FF2B5EF4-FFF2-40B4-BE49-F238E27FC236}">
                    <a16:creationId xmlns:a16="http://schemas.microsoft.com/office/drawing/2014/main" id="{7F4C7401-E553-81C2-BF40-66D7DDC0E644}"/>
                  </a:ext>
                </a:extLst>
              </p:cNvPr>
              <p:cNvSpPr txBox="1">
                <a:spLocks/>
              </p:cNvSpPr>
              <p:nvPr/>
            </p:nvSpPr>
            <p:spPr>
              <a:xfrm>
                <a:off x="562827" y="2037455"/>
                <a:ext cx="6404902" cy="361444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en-US" altLang="zh-CN" sz="2400" b="1" dirty="0">
                    <a:latin typeface="Arial" panose="020B0604020202020204" pitchFamily="34" charset="0"/>
                    <a:cs typeface="Arial" panose="020B0604020202020204" pitchFamily="34" charset="0"/>
                  </a:rPr>
                  <a:t>No significant excess above 1σ</a:t>
                </a:r>
                <a:r>
                  <a:rPr lang="en-US" altLang="zh-CN" sz="2400" dirty="0">
                    <a:latin typeface="Arial" panose="020B0604020202020204" pitchFamily="34" charset="0"/>
                    <a:cs typeface="Arial" panose="020B0604020202020204" pitchFamily="34" charset="0"/>
                  </a:rPr>
                  <a:t>. 90% C.L. upper limit within the ±1</a:t>
                </a:r>
                <a:r>
                  <a:rPr lang="el-GR" altLang="zh-CN" sz="2400" dirty="0">
                    <a:latin typeface="Arial" panose="020B0604020202020204" pitchFamily="34" charset="0"/>
                    <a:cs typeface="Arial" panose="020B0604020202020204" pitchFamily="34" charset="0"/>
                  </a:rPr>
                  <a:t>σ</a:t>
                </a:r>
                <a:r>
                  <a:rPr lang="en-US" altLang="zh-CN" sz="2400" dirty="0">
                    <a:latin typeface="Arial" panose="020B0604020202020204" pitchFamily="34" charset="0"/>
                    <a:cs typeface="Arial" panose="020B0604020202020204" pitchFamily="34" charset="0"/>
                  </a:rPr>
                  <a:t> sensitivity band (slight downward fluctuation in the DM mass range [40,55] MeV/c</a:t>
                </a:r>
                <a:r>
                  <a:rPr lang="en-US" altLang="zh-CN" sz="2400" baseline="30000" dirty="0">
                    <a:latin typeface="Arial" panose="020B0604020202020204" pitchFamily="34" charset="0"/>
                    <a:cs typeface="Arial" panose="020B0604020202020204" pitchFamily="34" charset="0"/>
                  </a:rPr>
                  <a:t>2</a:t>
                </a:r>
                <a:r>
                  <a:rPr lang="en-US" altLang="zh-CN" sz="2400" dirty="0">
                    <a:latin typeface="Arial" panose="020B0604020202020204" pitchFamily="34" charset="0"/>
                    <a:cs typeface="Arial" panose="020B0604020202020204" pitchFamily="34" charset="0"/>
                  </a:rPr>
                  <a:t>, power-constrained to −1σ)</a:t>
                </a:r>
                <a:endParaRPr lang="en-US" altLang="zh-CN" sz="2000" dirty="0">
                  <a:latin typeface="Arial" panose="020B0604020202020204" pitchFamily="34" charset="0"/>
                  <a:cs typeface="Arial" panose="020B0604020202020204" pitchFamily="34" charset="0"/>
                </a:endParaRPr>
              </a:p>
              <a:p>
                <a:pPr>
                  <a:lnSpc>
                    <a:spcPct val="100000"/>
                  </a:lnSpc>
                  <a:spcAft>
                    <a:spcPts val="600"/>
                  </a:spcAft>
                </a:pPr>
                <a:r>
                  <a:rPr lang="en-US" altLang="zh-CN" sz="2400" dirty="0">
                    <a:latin typeface="Arial" panose="020B0604020202020204" pitchFamily="34" charset="0"/>
                    <a:cs typeface="Arial" panose="020B0604020202020204" pitchFamily="34" charset="0"/>
                  </a:rPr>
                  <a:t>The strongest limit achieved is </a:t>
                </a:r>
                <a:r>
                  <a:rPr lang="en-US" altLang="zh-CN" sz="2400" b="1" dirty="0">
                    <a:latin typeface="Arial" panose="020B0604020202020204" pitchFamily="34" charset="0"/>
                    <a:cs typeface="Arial" panose="020B0604020202020204" pitchFamily="34" charset="0"/>
                  </a:rPr>
                  <a:t>1.4×10</a:t>
                </a:r>
                <a:r>
                  <a:rPr lang="en-US" altLang="zh-CN" sz="2400" b="1" baseline="30000" dirty="0">
                    <a:latin typeface="Arial" panose="020B0604020202020204" pitchFamily="34" charset="0"/>
                    <a:cs typeface="Arial" panose="020B0604020202020204" pitchFamily="34" charset="0"/>
                  </a:rPr>
                  <a:t>−50 </a:t>
                </a:r>
                <a:r>
                  <a:rPr lang="en-US" altLang="zh-CN" sz="2400" b="1" dirty="0">
                    <a:latin typeface="Arial" panose="020B0604020202020204" pitchFamily="34" charset="0"/>
                    <a:cs typeface="Arial" panose="020B0604020202020204" pitchFamily="34" charset="0"/>
                  </a:rPr>
                  <a:t>cm</a:t>
                </a:r>
                <a:r>
                  <a:rPr lang="en-US" altLang="zh-CN" sz="2400" b="1" baseline="30000" dirty="0">
                    <a:latin typeface="Arial" panose="020B0604020202020204" pitchFamily="34" charset="0"/>
                    <a:cs typeface="Arial" panose="020B0604020202020204" pitchFamily="34" charset="0"/>
                  </a:rPr>
                  <a:t>2</a:t>
                </a:r>
                <a:r>
                  <a:rPr lang="en-US" altLang="zh-CN" sz="2400" b="1"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at a fermionic dark matter mass of </a:t>
                </a:r>
                <a:r>
                  <a:rPr lang="en-US" altLang="zh-CN" sz="2400" b="1" dirty="0">
                    <a:latin typeface="Arial" panose="020B0604020202020204" pitchFamily="34" charset="0"/>
                    <a:cs typeface="Arial" panose="020B0604020202020204" pitchFamily="34" charset="0"/>
                  </a:rPr>
                  <a:t>35 MeV/c</a:t>
                </a:r>
                <a:r>
                  <a:rPr lang="en-US" altLang="zh-CN" sz="2400" b="1" baseline="30000" dirty="0">
                    <a:latin typeface="Arial" panose="020B0604020202020204" pitchFamily="34" charset="0"/>
                    <a:cs typeface="Arial" panose="020B0604020202020204" pitchFamily="34" charset="0"/>
                  </a:rPr>
                  <a:t>2</a:t>
                </a:r>
              </a:p>
              <a:p>
                <a:pPr>
                  <a:lnSpc>
                    <a:spcPct val="100000"/>
                  </a:lnSpc>
                  <a:spcAft>
                    <a:spcPts val="600"/>
                  </a:spcAft>
                </a:pPr>
                <a:r>
                  <a:rPr lang="en-US" altLang="zh-CN" sz="2400" dirty="0">
                    <a:latin typeface="Arial" panose="020B0604020202020204" pitchFamily="34" charset="0"/>
                    <a:cs typeface="Arial" panose="020B0604020202020204" pitchFamily="34" charset="0"/>
                  </a:rPr>
                  <a:t>Constraints on the coupling </a:t>
                </a:r>
                <a14:m>
                  <m:oMath xmlns:m="http://schemas.openxmlformats.org/officeDocument/2006/math">
                    <m:sSub>
                      <m:sSubPr>
                        <m:ctrlPr>
                          <a:rPr lang="en-US" altLang="zh-CN" sz="2400" i="1" smtClean="0">
                            <a:latin typeface="Cambria Math" panose="02040503050406030204" pitchFamily="18" charset="0"/>
                            <a:cs typeface="Arial" panose="020B0604020202020204" pitchFamily="34" charset="0"/>
                          </a:rPr>
                        </m:ctrlPr>
                      </m:sSubPr>
                      <m:e>
                        <m:r>
                          <a:rPr lang="en-US" altLang="zh-CN" sz="2400" b="1" i="1">
                            <a:latin typeface="Cambria Math" panose="02040503050406030204" pitchFamily="18" charset="0"/>
                            <a:cs typeface="Arial" panose="020B0604020202020204" pitchFamily="34" charset="0"/>
                          </a:rPr>
                          <m:t>𝒈</m:t>
                        </m:r>
                      </m:e>
                      <m:sub>
                        <m:r>
                          <a:rPr lang="en-US" altLang="zh-CN" sz="2400" b="0" i="1" smtClean="0">
                            <a:latin typeface="Cambria Math" panose="02040503050406030204" pitchFamily="18" charset="0"/>
                            <a:cs typeface="Arial" panose="020B0604020202020204" pitchFamily="34" charset="0"/>
                          </a:rPr>
                          <m:t>𝜒</m:t>
                        </m:r>
                      </m:sub>
                    </m:sSub>
                  </m:oMath>
                </a14:m>
                <a:r>
                  <a:rPr lang="en-US" altLang="zh-CN" sz="2400" dirty="0">
                    <a:latin typeface="Arial" panose="020B0604020202020204" pitchFamily="34" charset="0"/>
                    <a:cs typeface="Arial" panose="020B0604020202020204" pitchFamily="34" charset="0"/>
                  </a:rPr>
                  <a:t> to the order of </a:t>
                </a:r>
                <a14:m>
                  <m:oMath xmlns:m="http://schemas.openxmlformats.org/officeDocument/2006/math">
                    <m:sSup>
                      <m:sSupPr>
                        <m:ctrlPr>
                          <a:rPr lang="en-US" altLang="zh-CN" sz="2400" b="1" i="1" dirty="0">
                            <a:latin typeface="Cambria Math" panose="02040503050406030204" pitchFamily="18" charset="0"/>
                            <a:cs typeface="Arial" panose="020B0604020202020204" pitchFamily="34" charset="0"/>
                          </a:rPr>
                        </m:ctrlPr>
                      </m:sSupPr>
                      <m:e>
                        <m:r>
                          <a:rPr lang="en-US" altLang="zh-CN" sz="2400" b="1" i="1" dirty="0">
                            <a:latin typeface="Cambria Math" panose="02040503050406030204" pitchFamily="18" charset="0"/>
                            <a:cs typeface="Arial" panose="020B0604020202020204" pitchFamily="34" charset="0"/>
                          </a:rPr>
                          <m:t>𝟏𝟎</m:t>
                        </m:r>
                      </m:e>
                      <m:sup>
                        <m:r>
                          <a:rPr lang="en-US" altLang="zh-CN" sz="2400" b="1" dirty="0">
                            <a:latin typeface="Cambria Math" panose="02040503050406030204" pitchFamily="18" charset="0"/>
                            <a:cs typeface="Arial" panose="020B0604020202020204" pitchFamily="34" charset="0"/>
                          </a:rPr>
                          <m:t>−</m:t>
                        </m:r>
                        <m:r>
                          <a:rPr lang="en-US" altLang="zh-CN" sz="2400" b="1" i="1" dirty="0">
                            <a:latin typeface="Cambria Math" panose="02040503050406030204" pitchFamily="18" charset="0"/>
                            <a:cs typeface="Arial" panose="020B0604020202020204" pitchFamily="34" charset="0"/>
                          </a:rPr>
                          <m:t>𝟏𝟎</m:t>
                        </m:r>
                      </m:sup>
                    </m:sSup>
                    <m:sSup>
                      <m:sSupPr>
                        <m:ctrlPr>
                          <a:rPr lang="en-US" altLang="zh-CN" sz="2400" b="1" i="1" dirty="0">
                            <a:latin typeface="Cambria Math" panose="02040503050406030204" pitchFamily="18" charset="0"/>
                            <a:cs typeface="Arial" panose="020B0604020202020204" pitchFamily="34" charset="0"/>
                          </a:rPr>
                        </m:ctrlPr>
                      </m:sSupPr>
                      <m:e>
                        <m:d>
                          <m:dPr>
                            <m:ctrlPr>
                              <a:rPr lang="en-US" altLang="zh-CN" sz="2400" b="1" i="1" dirty="0">
                                <a:latin typeface="Cambria Math" panose="02040503050406030204" pitchFamily="18" charset="0"/>
                                <a:cs typeface="Arial" panose="020B0604020202020204" pitchFamily="34" charset="0"/>
                              </a:rPr>
                            </m:ctrlPr>
                          </m:dPr>
                          <m:e>
                            <m:r>
                              <a:rPr lang="en-US" altLang="zh-CN" sz="2400" b="1" i="0" dirty="0">
                                <a:latin typeface="Cambria Math" panose="02040503050406030204" pitchFamily="18" charset="0"/>
                                <a:cs typeface="Arial" panose="020B0604020202020204" pitchFamily="34" charset="0"/>
                              </a:rPr>
                              <m:t>𝐓</m:t>
                            </m:r>
                            <m:r>
                              <a:rPr lang="en-US" altLang="zh-CN" sz="2400" b="1" i="0" dirty="0">
                                <a:latin typeface="Cambria Math" panose="02040503050406030204" pitchFamily="18" charset="0"/>
                                <a:cs typeface="Arial" panose="020B0604020202020204" pitchFamily="34" charset="0"/>
                              </a:rPr>
                              <m:t>ⅇ</m:t>
                            </m:r>
                            <m:r>
                              <a:rPr lang="en-US" altLang="zh-CN" sz="2400" b="1" i="0" dirty="0">
                                <a:latin typeface="Cambria Math" panose="02040503050406030204" pitchFamily="18" charset="0"/>
                                <a:cs typeface="Arial" panose="020B0604020202020204" pitchFamily="34" charset="0"/>
                              </a:rPr>
                              <m:t>𝐕</m:t>
                            </m:r>
                            <m:r>
                              <a:rPr lang="en-US" altLang="zh-CN" sz="2400" b="1" i="0" dirty="0">
                                <a:latin typeface="Cambria Math" panose="02040503050406030204" pitchFamily="18" charset="0"/>
                                <a:cs typeface="Arial" panose="020B0604020202020204" pitchFamily="34" charset="0"/>
                              </a:rPr>
                              <m:t>⋅</m:t>
                            </m:r>
                            <m:r>
                              <a:rPr lang="en-US" altLang="zh-CN" sz="2400" b="1" i="0" dirty="0">
                                <a:latin typeface="Cambria Math" panose="02040503050406030204" pitchFamily="18" charset="0"/>
                                <a:cs typeface="Arial" panose="020B0604020202020204" pitchFamily="34" charset="0"/>
                              </a:rPr>
                              <m:t>𝐜𝐦</m:t>
                            </m:r>
                          </m:e>
                        </m:d>
                      </m:e>
                      <m:sup>
                        <m:r>
                          <a:rPr lang="en-US" altLang="zh-CN" sz="2400" b="1" i="1" dirty="0">
                            <a:latin typeface="Cambria Math" panose="02040503050406030204" pitchFamily="18" charset="0"/>
                            <a:cs typeface="Arial" panose="020B0604020202020204" pitchFamily="34" charset="0"/>
                          </a:rPr>
                          <m:t>𝟎</m:t>
                        </m:r>
                        <m:r>
                          <a:rPr lang="en-US" altLang="zh-CN" sz="2400" b="1" dirty="0">
                            <a:latin typeface="Cambria Math" panose="02040503050406030204" pitchFamily="18" charset="0"/>
                            <a:cs typeface="Arial" panose="020B0604020202020204" pitchFamily="34" charset="0"/>
                          </a:rPr>
                          <m:t>.</m:t>
                        </m:r>
                        <m:r>
                          <a:rPr lang="en-US" altLang="zh-CN" sz="2400" b="1" i="1" dirty="0">
                            <a:latin typeface="Cambria Math" panose="02040503050406030204" pitchFamily="18" charset="0"/>
                            <a:cs typeface="Arial" panose="020B0604020202020204" pitchFamily="34" charset="0"/>
                          </a:rPr>
                          <m:t>𝟓</m:t>
                        </m:r>
                      </m:sup>
                    </m:sSup>
                  </m:oMath>
                </a14:m>
                <a:endParaRPr lang="zh-CN" altLang="en-US" sz="2400" b="1" dirty="0">
                  <a:latin typeface="Arial" panose="020B0604020202020204" pitchFamily="34" charset="0"/>
                  <a:cs typeface="Arial" panose="020B0604020202020204" pitchFamily="34" charset="0"/>
                </a:endParaRPr>
              </a:p>
            </p:txBody>
          </p:sp>
        </mc:Choice>
        <mc:Fallback xmlns="">
          <p:sp>
            <p:nvSpPr>
              <p:cNvPr id="5" name="文本占位符 2">
                <a:extLst>
                  <a:ext uri="{FF2B5EF4-FFF2-40B4-BE49-F238E27FC236}">
                    <a16:creationId xmlns:a16="http://schemas.microsoft.com/office/drawing/2014/main" id="{7F4C7401-E553-81C2-BF40-66D7DDC0E644}"/>
                  </a:ext>
                </a:extLst>
              </p:cNvPr>
              <p:cNvSpPr txBox="1">
                <a:spLocks noRot="1" noChangeAspect="1" noMove="1" noResize="1" noEditPoints="1" noAdjustHandles="1" noChangeArrowheads="1" noChangeShapeType="1" noTextEdit="1"/>
              </p:cNvSpPr>
              <p:nvPr/>
            </p:nvSpPr>
            <p:spPr>
              <a:xfrm>
                <a:off x="562827" y="2037455"/>
                <a:ext cx="6404902" cy="3614448"/>
              </a:xfrm>
              <a:prstGeom prst="rect">
                <a:avLst/>
              </a:prstGeom>
              <a:blipFill>
                <a:blip r:embed="rId4"/>
                <a:stretch>
                  <a:fillRect l="-1047" t="-1012" r="-1903"/>
                </a:stretch>
              </a:blipFill>
            </p:spPr>
            <p:txBody>
              <a:bodyPr/>
              <a:lstStyle/>
              <a:p>
                <a:r>
                  <a:rPr lang="en-US">
                    <a:noFill/>
                  </a:rPr>
                  <a:t> </a:t>
                </a:r>
              </a:p>
            </p:txBody>
          </p:sp>
        </mc:Fallback>
      </mc:AlternateContent>
      <p:sp>
        <p:nvSpPr>
          <p:cNvPr id="7" name="标题 1">
            <a:extLst>
              <a:ext uri="{FF2B5EF4-FFF2-40B4-BE49-F238E27FC236}">
                <a16:creationId xmlns:a16="http://schemas.microsoft.com/office/drawing/2014/main" id="{C03749E7-AC06-86AB-A259-8E0034A42263}"/>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fontScale="85000" lnSpcReduction="10000"/>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b="1" dirty="0"/>
              <a:t>Exclusion Limits of Neutral current FDM Absorption (NR)</a:t>
            </a:r>
            <a:endParaRPr lang="zh-CN" altLang="en-US" dirty="0"/>
          </a:p>
        </p:txBody>
      </p:sp>
      <p:sp>
        <p:nvSpPr>
          <p:cNvPr id="8" name="页脚占位符 2">
            <a:extLst>
              <a:ext uri="{FF2B5EF4-FFF2-40B4-BE49-F238E27FC236}">
                <a16:creationId xmlns:a16="http://schemas.microsoft.com/office/drawing/2014/main" id="{99B8894B-16D7-CA86-50D3-6BD571065CA5}"/>
              </a:ext>
            </a:extLst>
          </p:cNvPr>
          <p:cNvSpPr>
            <a:spLocks noGrp="1"/>
          </p:cNvSpPr>
          <p:nvPr>
            <p:ph type="ftr" sz="quarter" idx="11"/>
          </p:nvPr>
        </p:nvSpPr>
        <p:spPr>
          <a:xfrm>
            <a:off x="3581400" y="6356350"/>
            <a:ext cx="4966982" cy="365125"/>
          </a:xfrm>
        </p:spPr>
        <p:txBody>
          <a:bodyPr/>
          <a:lstStyle/>
          <a:p>
            <a:r>
              <a:rPr lang="en-US" altLang="zh-CN" dirty="0"/>
              <a:t>Lomonosov Conference 2023, Moscow</a:t>
            </a:r>
            <a:endParaRPr lang="zh-CN" altLang="en-US" dirty="0"/>
          </a:p>
        </p:txBody>
      </p:sp>
    </p:spTree>
    <p:extLst>
      <p:ext uri="{BB962C8B-B14F-4D97-AF65-F5344CB8AC3E}">
        <p14:creationId xmlns:p14="http://schemas.microsoft.com/office/powerpoint/2010/main" val="6466232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Fig4_total.pdf">
            <a:extLst>
              <a:ext uri="{FF2B5EF4-FFF2-40B4-BE49-F238E27FC236}">
                <a16:creationId xmlns:a16="http://schemas.microsoft.com/office/drawing/2014/main" id="{4170E98F-5864-39BC-3C70-41CEFA28DF1E}"/>
              </a:ext>
            </a:extLst>
          </p:cNvPr>
          <p:cNvPicPr>
            <a:picLocks noChangeAspect="1"/>
          </p:cNvPicPr>
          <p:nvPr/>
        </p:nvPicPr>
        <p:blipFill rotWithShape="1">
          <a:blip r:embed="rId3">
            <a:extLst>
              <a:ext uri="{28A0092B-C50C-407E-A947-70E740481C1C}">
                <a14:useLocalDpi xmlns:a14="http://schemas.microsoft.com/office/drawing/2010/main" val="0"/>
              </a:ext>
            </a:extLst>
          </a:blip>
          <a:srcRect l="-1488" r="6321"/>
          <a:stretch/>
        </p:blipFill>
        <p:spPr>
          <a:xfrm>
            <a:off x="863103" y="1042487"/>
            <a:ext cx="3658901" cy="5313864"/>
          </a:xfrm>
          <a:prstGeom prst="rect">
            <a:avLst/>
          </a:prstGeom>
          <a:ln w="12700">
            <a:miter lim="400000"/>
          </a:ln>
        </p:spPr>
      </p:pic>
      <p:sp>
        <p:nvSpPr>
          <p:cNvPr id="2" name="日期占位符 1">
            <a:extLst>
              <a:ext uri="{FF2B5EF4-FFF2-40B4-BE49-F238E27FC236}">
                <a16:creationId xmlns:a16="http://schemas.microsoft.com/office/drawing/2014/main" id="{57B7DF25-15FF-8418-840C-E597F5D2B25C}"/>
              </a:ext>
            </a:extLst>
          </p:cNvPr>
          <p:cNvSpPr>
            <a:spLocks noGrp="1"/>
          </p:cNvSpPr>
          <p:nvPr>
            <p:ph type="dt" sz="half" idx="10"/>
          </p:nvPr>
        </p:nvSpPr>
        <p:spPr/>
        <p:txBody>
          <a:bodyPr/>
          <a:lstStyle/>
          <a:p>
            <a:fld id="{BCA23B97-B92A-4917-96AE-BF4CC532EE22}" type="datetime1">
              <a:rPr lang="en-US" smtClean="0"/>
              <a:t>8/24/23</a:t>
            </a:fld>
            <a:endParaRPr lang="en-US" dirty="0"/>
          </a:p>
        </p:txBody>
      </p:sp>
      <p:sp>
        <p:nvSpPr>
          <p:cNvPr id="4" name="灯片编号占位符 3">
            <a:extLst>
              <a:ext uri="{FF2B5EF4-FFF2-40B4-BE49-F238E27FC236}">
                <a16:creationId xmlns:a16="http://schemas.microsoft.com/office/drawing/2014/main" id="{C9F3DA50-DC76-E2BD-DF50-AA0DFEB2FAEB}"/>
              </a:ext>
            </a:extLst>
          </p:cNvPr>
          <p:cNvSpPr>
            <a:spLocks noGrp="1"/>
          </p:cNvSpPr>
          <p:nvPr>
            <p:ph type="sldNum" sz="quarter" idx="12"/>
          </p:nvPr>
        </p:nvSpPr>
        <p:spPr/>
        <p:txBody>
          <a:bodyPr/>
          <a:lstStyle/>
          <a:p>
            <a:fld id="{1B0E3E2A-E666-4B8A-8E70-C4B72E2596C5}" type="slidenum">
              <a:rPr lang="en-US" smtClean="0"/>
              <a:t>41</a:t>
            </a:fld>
            <a:endParaRPr lang="en-US" dirty="0"/>
          </a:p>
        </p:txBody>
      </p:sp>
      <p:sp>
        <p:nvSpPr>
          <p:cNvPr id="7" name="标题 1">
            <a:extLst>
              <a:ext uri="{FF2B5EF4-FFF2-40B4-BE49-F238E27FC236}">
                <a16:creationId xmlns:a16="http://schemas.microsoft.com/office/drawing/2014/main" id="{C03749E7-AC06-86AB-A259-8E0034A42263}"/>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b="1" dirty="0"/>
              <a:t>Exclusion Limits of FDM Absorption on Electron</a:t>
            </a:r>
            <a:endParaRPr lang="zh-CN" altLang="en-US" dirty="0"/>
          </a:p>
        </p:txBody>
      </p:sp>
      <p:sp>
        <p:nvSpPr>
          <p:cNvPr id="8" name="页脚占位符 2">
            <a:extLst>
              <a:ext uri="{FF2B5EF4-FFF2-40B4-BE49-F238E27FC236}">
                <a16:creationId xmlns:a16="http://schemas.microsoft.com/office/drawing/2014/main" id="{99B8894B-16D7-CA86-50D3-6BD571065CA5}"/>
              </a:ext>
            </a:extLst>
          </p:cNvPr>
          <p:cNvSpPr>
            <a:spLocks noGrp="1"/>
          </p:cNvSpPr>
          <p:nvPr>
            <p:ph type="ftr" sz="quarter" idx="11"/>
          </p:nvPr>
        </p:nvSpPr>
        <p:spPr>
          <a:xfrm>
            <a:off x="3581400" y="6356350"/>
            <a:ext cx="4966982" cy="365125"/>
          </a:xfrm>
        </p:spPr>
        <p:txBody>
          <a:bodyPr/>
          <a:lstStyle/>
          <a:p>
            <a:r>
              <a:rPr lang="en-US" altLang="zh-CN" dirty="0"/>
              <a:t>Lomonosov Conference 2023, Moscow</a:t>
            </a:r>
            <a:endParaRPr lang="zh-CN" altLang="en-US" dirty="0"/>
          </a:p>
        </p:txBody>
      </p:sp>
      <p:sp>
        <p:nvSpPr>
          <p:cNvPr id="9" name="A general Fermionic (sterile neutrino-like) dark matter absorption on electron…">
            <a:extLst>
              <a:ext uri="{FF2B5EF4-FFF2-40B4-BE49-F238E27FC236}">
                <a16:creationId xmlns:a16="http://schemas.microsoft.com/office/drawing/2014/main" id="{2E6864BF-BD09-8C16-5436-E3A8F664CC57}"/>
              </a:ext>
            </a:extLst>
          </p:cNvPr>
          <p:cNvSpPr txBox="1">
            <a:spLocks/>
          </p:cNvSpPr>
          <p:nvPr/>
        </p:nvSpPr>
        <p:spPr>
          <a:xfrm>
            <a:off x="5306106" y="2204015"/>
            <a:ext cx="6274201" cy="4022944"/>
          </a:xfrm>
          <a:prstGeom prst="rect">
            <a:avLst/>
          </a:prstGeom>
        </p:spPr>
        <p:txBody>
          <a:bodyPr vert="horz" lIns="45720" tIns="45720" rIns="45720" bIns="4572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4000" indent="-254000">
              <a:lnSpc>
                <a:spcPct val="130000"/>
              </a:lnSpc>
              <a:buSzPct val="100000"/>
              <a:defRPr sz="4000">
                <a:latin typeface="等线"/>
                <a:ea typeface="等线"/>
                <a:cs typeface="等线"/>
                <a:sym typeface="等线"/>
              </a:defRPr>
            </a:pPr>
            <a:r>
              <a:rPr lang="en-US" sz="4000" dirty="0">
                <a:latin typeface="Arial" panose="020B0604020202020204" pitchFamily="34" charset="0"/>
                <a:ea typeface="等线"/>
                <a:cs typeface="Arial" panose="020B0604020202020204" pitchFamily="34" charset="0"/>
                <a:sym typeface="等线"/>
              </a:rPr>
              <a:t>A general </a:t>
            </a:r>
            <a:r>
              <a:rPr lang="en-US" altLang="zh-CN" sz="4000" dirty="0">
                <a:latin typeface="Arial" panose="020B0604020202020204" pitchFamily="34" charset="0"/>
                <a:ea typeface="等线"/>
                <a:cs typeface="Arial" panose="020B0604020202020204" pitchFamily="34" charset="0"/>
                <a:sym typeface="等线"/>
              </a:rPr>
              <a:t>f</a:t>
            </a:r>
            <a:r>
              <a:rPr lang="en-US" sz="4000" dirty="0">
                <a:latin typeface="Arial" panose="020B0604020202020204" pitchFamily="34" charset="0"/>
                <a:ea typeface="等线"/>
                <a:cs typeface="Arial" panose="020B0604020202020204" pitchFamily="34" charset="0"/>
                <a:sym typeface="等线"/>
              </a:rPr>
              <a:t>ermionic (sterile neutrino-like) dark matter absorption on electron.</a:t>
            </a:r>
          </a:p>
          <a:p>
            <a:pPr marL="254000" indent="-254000">
              <a:lnSpc>
                <a:spcPct val="130000"/>
              </a:lnSpc>
              <a:buSzPct val="100000"/>
              <a:defRPr sz="4000">
                <a:latin typeface="等线"/>
                <a:ea typeface="等线"/>
                <a:cs typeface="等线"/>
                <a:sym typeface="等线"/>
              </a:defRPr>
            </a:pPr>
            <a:r>
              <a:rPr lang="en-US" sz="4000" dirty="0">
                <a:latin typeface="Arial" panose="020B0604020202020204" pitchFamily="34" charset="0"/>
                <a:ea typeface="等线"/>
                <a:cs typeface="Arial" panose="020B0604020202020204" pitchFamily="34" charset="0"/>
                <a:sym typeface="等线"/>
              </a:rPr>
              <a:t>In</a:t>
            </a:r>
            <a:r>
              <a:rPr lang="en-US" sz="4000" dirty="0">
                <a:solidFill>
                  <a:schemeClr val="accent4">
                    <a:hueOff val="-1081314"/>
                    <a:satOff val="4338"/>
                    <a:lumOff val="-8931"/>
                  </a:schemeClr>
                </a:solidFill>
                <a:latin typeface="Arial" panose="020B0604020202020204" pitchFamily="34" charset="0"/>
                <a:ea typeface="等线"/>
                <a:cs typeface="Arial" panose="020B0604020202020204" pitchFamily="34" charset="0"/>
                <a:sym typeface="等线"/>
              </a:rPr>
              <a:t> soft</a:t>
            </a:r>
            <a:r>
              <a:rPr lang="en-US" sz="4000" dirty="0">
                <a:latin typeface="Arial" panose="020B0604020202020204" pitchFamily="34" charset="0"/>
                <a:ea typeface="等线"/>
                <a:cs typeface="Arial" panose="020B0604020202020204" pitchFamily="34" charset="0"/>
                <a:sym typeface="等线"/>
              </a:rPr>
              <a:t> tension with XENON1T’s ER excess, consistent with </a:t>
            </a:r>
            <a:r>
              <a:rPr lang="en-US" sz="4000" dirty="0" err="1">
                <a:latin typeface="Arial" panose="020B0604020202020204" pitchFamily="34" charset="0"/>
                <a:ea typeface="等线"/>
                <a:cs typeface="Arial" panose="020B0604020202020204" pitchFamily="34" charset="0"/>
                <a:sym typeface="等线"/>
              </a:rPr>
              <a:t>XENONnT</a:t>
            </a:r>
            <a:r>
              <a:rPr lang="en-US" sz="4000" dirty="0">
                <a:latin typeface="Arial" panose="020B0604020202020204" pitchFamily="34" charset="0"/>
                <a:ea typeface="等线"/>
                <a:cs typeface="Arial" panose="020B0604020202020204" pitchFamily="34" charset="0"/>
                <a:sym typeface="等线"/>
              </a:rPr>
              <a:t> latest result.</a:t>
            </a:r>
          </a:p>
          <a:p>
            <a:pPr marL="254000" indent="-254000">
              <a:lnSpc>
                <a:spcPct val="130000"/>
              </a:lnSpc>
              <a:buSzPct val="100000"/>
              <a:defRPr sz="4000">
                <a:latin typeface="等线"/>
                <a:ea typeface="等线"/>
                <a:cs typeface="等线"/>
                <a:sym typeface="等线"/>
              </a:defRPr>
            </a:pPr>
            <a:r>
              <a:rPr lang="en-US" sz="4000" dirty="0">
                <a:latin typeface="Arial" panose="020B0604020202020204" pitchFamily="34" charset="0"/>
                <a:ea typeface="等线"/>
                <a:cs typeface="Arial" panose="020B0604020202020204" pitchFamily="34" charset="0"/>
                <a:sym typeface="等线"/>
              </a:rPr>
              <a:t>A strong sensitivity to </a:t>
            </a:r>
            <a:r>
              <a:rPr lang="en-US" sz="4000" dirty="0">
                <a:solidFill>
                  <a:schemeClr val="accent4">
                    <a:hueOff val="-1081314"/>
                    <a:satOff val="4338"/>
                    <a:lumOff val="-8931"/>
                  </a:schemeClr>
                </a:solidFill>
                <a:latin typeface="Arial" panose="020B0604020202020204" pitchFamily="34" charset="0"/>
                <a:ea typeface="等线"/>
                <a:cs typeface="Arial" panose="020B0604020202020204" pitchFamily="34" charset="0"/>
                <a:sym typeface="等线"/>
              </a:rPr>
              <a:t>vector</a:t>
            </a:r>
            <a:r>
              <a:rPr lang="en-US" sz="4000" dirty="0">
                <a:latin typeface="Arial" panose="020B0604020202020204" pitchFamily="34" charset="0"/>
                <a:ea typeface="等线"/>
                <a:cs typeface="Arial" panose="020B0604020202020204" pitchFamily="34" charset="0"/>
                <a:sym typeface="等线"/>
              </a:rPr>
              <a:t> and </a:t>
            </a:r>
            <a:r>
              <a:rPr lang="en-US" sz="4000" dirty="0">
                <a:solidFill>
                  <a:schemeClr val="accent4">
                    <a:hueOff val="-1081314"/>
                    <a:satOff val="4338"/>
                    <a:lumOff val="-8931"/>
                  </a:schemeClr>
                </a:solidFill>
                <a:latin typeface="Arial" panose="020B0604020202020204" pitchFamily="34" charset="0"/>
                <a:ea typeface="等线"/>
                <a:cs typeface="Arial" panose="020B0604020202020204" pitchFamily="34" charset="0"/>
                <a:sym typeface="等线"/>
              </a:rPr>
              <a:t>axial-vector </a:t>
            </a:r>
            <a:r>
              <a:rPr lang="en-US" sz="4000" dirty="0">
                <a:latin typeface="Arial" panose="020B0604020202020204" pitchFamily="34" charset="0"/>
                <a:ea typeface="等线"/>
                <a:cs typeface="Arial" panose="020B0604020202020204" pitchFamily="34" charset="0"/>
                <a:sym typeface="等线"/>
              </a:rPr>
              <a:t>mediators, complementary to astrophysical constraints, but much less theoretical uncertainties.</a:t>
            </a:r>
          </a:p>
          <a:p>
            <a:pPr marL="254000" indent="-254000">
              <a:lnSpc>
                <a:spcPct val="130000"/>
              </a:lnSpc>
              <a:buSzPct val="100000"/>
              <a:defRPr sz="4000">
                <a:latin typeface="等线"/>
                <a:ea typeface="等线"/>
                <a:cs typeface="等线"/>
                <a:sym typeface="等线"/>
              </a:defRPr>
            </a:pPr>
            <a:r>
              <a:rPr lang="en-US" sz="4000" dirty="0">
                <a:latin typeface="Arial" panose="020B0604020202020204" pitchFamily="34" charset="0"/>
                <a:ea typeface="等线"/>
                <a:cs typeface="Arial" panose="020B0604020202020204" pitchFamily="34" charset="0"/>
                <a:sym typeface="等线"/>
              </a:rPr>
              <a:t>Competitive constraint in </a:t>
            </a:r>
            <a:r>
              <a:rPr lang="en-US" sz="4000" dirty="0">
                <a:solidFill>
                  <a:schemeClr val="accent4">
                    <a:hueOff val="-1081314"/>
                    <a:satOff val="4338"/>
                    <a:lumOff val="-8931"/>
                  </a:schemeClr>
                </a:solidFill>
                <a:latin typeface="Arial" panose="020B0604020202020204" pitchFamily="34" charset="0"/>
                <a:ea typeface="等线"/>
                <a:cs typeface="Arial" panose="020B0604020202020204" pitchFamily="34" charset="0"/>
                <a:sym typeface="等线"/>
              </a:rPr>
              <a:t>20-55 keV/c</a:t>
            </a:r>
            <a:r>
              <a:rPr lang="en-US" sz="4000" baseline="31999" dirty="0">
                <a:solidFill>
                  <a:schemeClr val="accent4">
                    <a:hueOff val="-1081314"/>
                    <a:satOff val="4338"/>
                    <a:lumOff val="-8931"/>
                  </a:schemeClr>
                </a:solidFill>
                <a:latin typeface="Arial" panose="020B0604020202020204" pitchFamily="34" charset="0"/>
                <a:ea typeface="等线"/>
                <a:cs typeface="Arial" panose="020B0604020202020204" pitchFamily="34" charset="0"/>
                <a:sym typeface="等线"/>
              </a:rPr>
              <a:t>2 </a:t>
            </a:r>
            <a:r>
              <a:rPr lang="en-US" sz="4000" dirty="0">
                <a:latin typeface="Arial" panose="020B0604020202020204" pitchFamily="34" charset="0"/>
                <a:ea typeface="等线"/>
                <a:cs typeface="Arial" panose="020B0604020202020204" pitchFamily="34" charset="0"/>
                <a:sym typeface="等线"/>
              </a:rPr>
              <a:t>. </a:t>
            </a:r>
          </a:p>
        </p:txBody>
      </p:sp>
      <mc:AlternateContent xmlns:mc="http://schemas.openxmlformats.org/markup-compatibility/2006" xmlns:a14="http://schemas.microsoft.com/office/drawing/2010/main">
        <mc:Choice Requires="a14">
          <p:sp>
            <p:nvSpPr>
              <p:cNvPr id="10" name="w.r.t. the same">
                <a:extLst>
                  <a:ext uri="{FF2B5EF4-FFF2-40B4-BE49-F238E27FC236}">
                    <a16:creationId xmlns:a16="http://schemas.microsoft.com/office/drawing/2014/main" id="{07FFD615-18E1-14C5-757A-0C4C1AF1A8E5}"/>
                  </a:ext>
                </a:extLst>
              </p:cNvPr>
              <p:cNvSpPr txBox="1"/>
              <p:nvPr/>
            </p:nvSpPr>
            <p:spPr>
              <a:xfrm>
                <a:off x="5686788" y="1430699"/>
                <a:ext cx="3643433" cy="47808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tIns="45720" bIns="45720">
                <a:spAutoFit/>
              </a:bodyPr>
              <a:lstStyle/>
              <a:p>
                <a:pPr defTabSz="457200">
                  <a:defRPr sz="3700" b="0">
                    <a:latin typeface="等线"/>
                    <a:ea typeface="等线"/>
                    <a:cs typeface="等线"/>
                    <a:sym typeface="等线"/>
                  </a:defRPr>
                </a:pPr>
                <a14:m>
                  <m:oMath xmlns:m="http://schemas.openxmlformats.org/officeDocument/2006/math">
                    <m:sSubSup>
                      <m:sSubSupPr>
                        <m:ctrlPr>
                          <a:rPr sz="2250" i="1">
                            <a:solidFill>
                              <a:srgbClr val="000000"/>
                            </a:solidFill>
                            <a:latin typeface="Cambria Math" panose="02040503050406030204" pitchFamily="18" charset="0"/>
                          </a:rPr>
                        </m:ctrlPr>
                      </m:sSubSupPr>
                      <m:e>
                        <m:r>
                          <a:rPr sz="2250" i="1">
                            <a:solidFill>
                              <a:srgbClr val="000000"/>
                            </a:solidFill>
                            <a:latin typeface="Cambria Math" panose="02040503050406030204" pitchFamily="18" charset="0"/>
                          </a:rPr>
                          <m:t>𝜎</m:t>
                        </m:r>
                      </m:e>
                      <m:sub>
                        <m:r>
                          <a:rPr sz="2250" i="1">
                            <a:solidFill>
                              <a:srgbClr val="000000"/>
                            </a:solidFill>
                            <a:latin typeface="Cambria Math" panose="02040503050406030204" pitchFamily="18" charset="0"/>
                          </a:rPr>
                          <m:t>𝑒</m:t>
                        </m:r>
                        <m:r>
                          <a:rPr sz="2250" i="1">
                            <a:solidFill>
                              <a:srgbClr val="000000"/>
                            </a:solidFill>
                            <a:latin typeface="Cambria Math" panose="02040503050406030204" pitchFamily="18" charset="0"/>
                          </a:rPr>
                          <m:t>𝜒𝜈</m:t>
                        </m:r>
                      </m:sub>
                      <m:sup>
                        <m:r>
                          <a:rPr sz="2250" i="1">
                            <a:solidFill>
                              <a:srgbClr val="000000"/>
                            </a:solidFill>
                            <a:latin typeface="Cambria Math" panose="02040503050406030204" pitchFamily="18" charset="0"/>
                          </a:rPr>
                          <m:t>𝐴</m:t>
                        </m:r>
                      </m:sup>
                    </m:sSubSup>
                    <m:r>
                      <a:rPr sz="2250" i="1">
                        <a:solidFill>
                          <a:srgbClr val="000000"/>
                        </a:solidFill>
                        <a:latin typeface="Cambria Math" panose="02040503050406030204" pitchFamily="18" charset="0"/>
                      </a:rPr>
                      <m:t>≈3</m:t>
                    </m:r>
                    <m:sSubSup>
                      <m:sSubSupPr>
                        <m:ctrlPr>
                          <a:rPr sz="2250" i="1">
                            <a:solidFill>
                              <a:srgbClr val="000000"/>
                            </a:solidFill>
                            <a:latin typeface="Cambria Math" panose="02040503050406030204" pitchFamily="18" charset="0"/>
                          </a:rPr>
                        </m:ctrlPr>
                      </m:sSubSupPr>
                      <m:e>
                        <m:r>
                          <a:rPr sz="2250" i="1">
                            <a:solidFill>
                              <a:srgbClr val="000000"/>
                            </a:solidFill>
                            <a:latin typeface="Cambria Math" panose="02040503050406030204" pitchFamily="18" charset="0"/>
                          </a:rPr>
                          <m:t>𝜎</m:t>
                        </m:r>
                      </m:e>
                      <m:sub>
                        <m:r>
                          <a:rPr sz="2250" i="1">
                            <a:solidFill>
                              <a:srgbClr val="000000"/>
                            </a:solidFill>
                            <a:latin typeface="Cambria Math" panose="02040503050406030204" pitchFamily="18" charset="0"/>
                          </a:rPr>
                          <m:t>𝑒</m:t>
                        </m:r>
                        <m:r>
                          <a:rPr sz="2250" i="1">
                            <a:solidFill>
                              <a:srgbClr val="000000"/>
                            </a:solidFill>
                            <a:latin typeface="Cambria Math" panose="02040503050406030204" pitchFamily="18" charset="0"/>
                          </a:rPr>
                          <m:t>𝜒𝜈</m:t>
                        </m:r>
                      </m:sub>
                      <m:sup>
                        <m:r>
                          <a:rPr sz="2250" i="1">
                            <a:solidFill>
                              <a:srgbClr val="000000"/>
                            </a:solidFill>
                            <a:latin typeface="Cambria Math" panose="02040503050406030204" pitchFamily="18" charset="0"/>
                          </a:rPr>
                          <m:t>𝑉</m:t>
                        </m:r>
                      </m:sup>
                    </m:sSubSup>
                  </m:oMath>
                </a14:m>
                <a:r>
                  <a:rPr sz="1850" dirty="0"/>
                  <a:t> </a:t>
                </a:r>
                <a:r>
                  <a:rPr sz="1850" dirty="0" err="1">
                    <a:latin typeface="Arial" panose="020B0604020202020204" pitchFamily="34" charset="0"/>
                    <a:cs typeface="Arial" panose="020B0604020202020204" pitchFamily="34" charset="0"/>
                  </a:rPr>
                  <a:t>w.r.t.</a:t>
                </a:r>
                <a:r>
                  <a:rPr sz="1850" dirty="0">
                    <a:latin typeface="Arial" panose="020B0604020202020204" pitchFamily="34" charset="0"/>
                    <a:cs typeface="Arial" panose="020B0604020202020204" pitchFamily="34" charset="0"/>
                  </a:rPr>
                  <a:t> the same </a:t>
                </a:r>
                <a14:m>
                  <m:oMath xmlns:m="http://schemas.openxmlformats.org/officeDocument/2006/math">
                    <m:r>
                      <m:rPr>
                        <m:sty m:val="p"/>
                      </m:rPr>
                      <a:rPr sz="2350" i="1">
                        <a:solidFill>
                          <a:srgbClr val="000000"/>
                        </a:solidFill>
                        <a:latin typeface="Cambria Math" panose="02040503050406030204" pitchFamily="18" charset="0"/>
                      </a:rPr>
                      <m:t>Λ</m:t>
                    </m:r>
                  </m:oMath>
                </a14:m>
                <a:endParaRPr sz="1850" dirty="0"/>
              </a:p>
            </p:txBody>
          </p:sp>
        </mc:Choice>
        <mc:Fallback xmlns="">
          <p:sp>
            <p:nvSpPr>
              <p:cNvPr id="10" name="w.r.t. the same">
                <a:extLst>
                  <a:ext uri="{FF2B5EF4-FFF2-40B4-BE49-F238E27FC236}">
                    <a16:creationId xmlns:a16="http://schemas.microsoft.com/office/drawing/2014/main" id="{07FFD615-18E1-14C5-757A-0C4C1AF1A8E5}"/>
                  </a:ext>
                </a:extLst>
              </p:cNvPr>
              <p:cNvSpPr txBox="1">
                <a:spLocks noRot="1" noChangeAspect="1" noMove="1" noResize="1" noEditPoints="1" noAdjustHandles="1" noChangeArrowheads="1" noChangeShapeType="1" noTextEdit="1"/>
              </p:cNvSpPr>
              <p:nvPr/>
            </p:nvSpPr>
            <p:spPr>
              <a:xfrm>
                <a:off x="5686788" y="1430699"/>
                <a:ext cx="3643433" cy="478080"/>
              </a:xfrm>
              <a:prstGeom prst="rect">
                <a:avLst/>
              </a:prstGeom>
              <a:blipFill>
                <a:blip r:embed="rId4"/>
                <a:stretch>
                  <a:fillRect b="-10256"/>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Tree>
    <p:extLst>
      <p:ext uri="{BB962C8B-B14F-4D97-AF65-F5344CB8AC3E}">
        <p14:creationId xmlns:p14="http://schemas.microsoft.com/office/powerpoint/2010/main" val="2834231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a:extLst>
              <a:ext uri="{FF2B5EF4-FFF2-40B4-BE49-F238E27FC236}">
                <a16:creationId xmlns:a16="http://schemas.microsoft.com/office/drawing/2014/main" id="{33E5896B-9033-EE34-7400-4691CF0B7D6B}"/>
              </a:ext>
            </a:extLst>
          </p:cNvPr>
          <p:cNvSpPr>
            <a:spLocks noGrp="1"/>
          </p:cNvSpPr>
          <p:nvPr>
            <p:ph sz="half" idx="1"/>
          </p:nvPr>
        </p:nvSpPr>
        <p:spPr>
          <a:xfrm>
            <a:off x="384314" y="1461155"/>
            <a:ext cx="7046500" cy="5282544"/>
          </a:xfrm>
        </p:spPr>
        <p:txBody>
          <a:bodyPr>
            <a:normAutofit/>
          </a:bodyPr>
          <a:lstStyle/>
          <a:p>
            <a:r>
              <a:rPr kumimoji="1" lang="en-US" altLang="zh-CN" b="1" dirty="0"/>
              <a:t>Abandon the scintillation signal cut</a:t>
            </a:r>
          </a:p>
          <a:p>
            <a:pPr lvl="1"/>
            <a:r>
              <a:rPr kumimoji="1" lang="en-US" altLang="zh-CN" dirty="0"/>
              <a:t>ROI: S2 [60, 200] PE</a:t>
            </a:r>
          </a:p>
          <a:p>
            <a:pPr lvl="1"/>
            <a:r>
              <a:rPr kumimoji="1" lang="en-US" altLang="zh-CN" dirty="0"/>
              <a:t>Threshold down to ~100 eV (from ~1 keV)</a:t>
            </a:r>
          </a:p>
          <a:p>
            <a:pPr lvl="1"/>
            <a:r>
              <a:rPr kumimoji="1" lang="en-US" altLang="zh-CN" dirty="0"/>
              <a:t>Tight quality cuts on the ionization signal</a:t>
            </a:r>
          </a:p>
          <a:p>
            <a:r>
              <a:rPr kumimoji="1" lang="en-US" altLang="zh-CN" b="1" dirty="0"/>
              <a:t>Background components</a:t>
            </a:r>
          </a:p>
          <a:p>
            <a:pPr lvl="1"/>
            <a:r>
              <a:rPr kumimoji="1" lang="en-US" altLang="zh-CN" b="1" dirty="0"/>
              <a:t>Micro-discharging (MD)</a:t>
            </a:r>
          </a:p>
          <a:p>
            <a:pPr lvl="2"/>
            <a:r>
              <a:rPr kumimoji="1" lang="en-US" altLang="zh-CN" dirty="0"/>
              <a:t>Small charge, strong run-condition dependence</a:t>
            </a:r>
          </a:p>
          <a:p>
            <a:pPr lvl="1"/>
            <a:r>
              <a:rPr kumimoji="1" lang="en-US" altLang="zh-CN" b="1" dirty="0"/>
              <a:t>Cathode</a:t>
            </a:r>
            <a:r>
              <a:rPr kumimoji="1" lang="zh-CN" altLang="en-US" b="1" dirty="0"/>
              <a:t> </a:t>
            </a:r>
            <a:r>
              <a:rPr kumimoji="1" lang="en-US" altLang="zh-CN" b="1" dirty="0"/>
              <a:t>activity</a:t>
            </a:r>
          </a:p>
          <a:p>
            <a:pPr lvl="2"/>
            <a:r>
              <a:rPr kumimoji="1" lang="en-US" altLang="zh-CN" dirty="0"/>
              <a:t>Large charge, large</a:t>
            </a:r>
            <a:r>
              <a:rPr kumimoji="1" lang="zh-CN" altLang="en-US" dirty="0"/>
              <a:t> </a:t>
            </a:r>
            <a:r>
              <a:rPr kumimoji="1" lang="en-US" altLang="zh-CN" dirty="0"/>
              <a:t>pulse-shape width</a:t>
            </a:r>
          </a:p>
          <a:p>
            <a:pPr lvl="1"/>
            <a:r>
              <a:rPr kumimoji="1" lang="en-US" altLang="zh-CN" b="1" dirty="0">
                <a:solidFill>
                  <a:srgbClr val="0B3A87"/>
                </a:solidFill>
              </a:rPr>
              <a:t>Data-driven</a:t>
            </a:r>
            <a:r>
              <a:rPr kumimoji="1" lang="zh-CN" altLang="en-US" b="1" dirty="0">
                <a:solidFill>
                  <a:srgbClr val="0B3A87"/>
                </a:solidFill>
              </a:rPr>
              <a:t> </a:t>
            </a:r>
            <a:r>
              <a:rPr kumimoji="1" lang="en-US" altLang="zh-CN" b="1" dirty="0">
                <a:solidFill>
                  <a:srgbClr val="0B3A87"/>
                </a:solidFill>
              </a:rPr>
              <a:t>estimation</a:t>
            </a:r>
          </a:p>
          <a:p>
            <a:pPr lvl="2"/>
            <a:r>
              <a:rPr kumimoji="1" lang="en-US" altLang="zh-CN" dirty="0"/>
              <a:t>Validated in control</a:t>
            </a:r>
            <a:r>
              <a:rPr kumimoji="1" lang="zh-CN" altLang="en-US" dirty="0"/>
              <a:t> </a:t>
            </a:r>
            <a:r>
              <a:rPr kumimoji="1" lang="en-US" altLang="zh-CN" dirty="0"/>
              <a:t>region</a:t>
            </a:r>
          </a:p>
        </p:txBody>
      </p:sp>
      <p:grpSp>
        <p:nvGrpSpPr>
          <p:cNvPr id="12" name="组合 11">
            <a:extLst>
              <a:ext uri="{FF2B5EF4-FFF2-40B4-BE49-F238E27FC236}">
                <a16:creationId xmlns:a16="http://schemas.microsoft.com/office/drawing/2014/main" id="{1172B370-3EC9-88EE-0385-8AC787896476}"/>
              </a:ext>
            </a:extLst>
          </p:cNvPr>
          <p:cNvGrpSpPr/>
          <p:nvPr/>
        </p:nvGrpSpPr>
        <p:grpSpPr>
          <a:xfrm>
            <a:off x="3665764" y="3597742"/>
            <a:ext cx="7965893" cy="3251008"/>
            <a:chOff x="3665764" y="3597742"/>
            <a:chExt cx="7965893" cy="3251008"/>
          </a:xfrm>
        </p:grpSpPr>
        <p:pic>
          <p:nvPicPr>
            <p:cNvPr id="11" name="图片 10">
              <a:extLst>
                <a:ext uri="{FF2B5EF4-FFF2-40B4-BE49-F238E27FC236}">
                  <a16:creationId xmlns:a16="http://schemas.microsoft.com/office/drawing/2014/main" id="{E15671F2-2C11-5FD5-D85B-FE3FD6867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7991" y="3597742"/>
              <a:ext cx="4033134" cy="3251008"/>
            </a:xfrm>
            <a:prstGeom prst="rect">
              <a:avLst/>
            </a:prstGeom>
          </p:spPr>
        </p:pic>
        <p:cxnSp>
          <p:nvCxnSpPr>
            <p:cNvPr id="14" name="直线箭头连接符 13">
              <a:extLst>
                <a:ext uri="{FF2B5EF4-FFF2-40B4-BE49-F238E27FC236}">
                  <a16:creationId xmlns:a16="http://schemas.microsoft.com/office/drawing/2014/main" id="{DDA98C66-E1C1-7772-51D1-CDEC3E82FAE6}"/>
                </a:ext>
              </a:extLst>
            </p:cNvPr>
            <p:cNvCxnSpPr>
              <a:cxnSpLocks/>
            </p:cNvCxnSpPr>
            <p:nvPr/>
          </p:nvCxnSpPr>
          <p:spPr>
            <a:xfrm>
              <a:off x="4544625" y="3875281"/>
              <a:ext cx="3519605" cy="248028"/>
            </a:xfrm>
            <a:prstGeom prst="straightConnector1">
              <a:avLst/>
            </a:prstGeom>
            <a:ln>
              <a:solidFill>
                <a:srgbClr val="0B3AB5"/>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线箭头连接符 15">
              <a:extLst>
                <a:ext uri="{FF2B5EF4-FFF2-40B4-BE49-F238E27FC236}">
                  <a16:creationId xmlns:a16="http://schemas.microsoft.com/office/drawing/2014/main" id="{E84A0A62-298D-47EF-7773-2920761AC98F}"/>
                </a:ext>
              </a:extLst>
            </p:cNvPr>
            <p:cNvCxnSpPr>
              <a:cxnSpLocks/>
            </p:cNvCxnSpPr>
            <p:nvPr/>
          </p:nvCxnSpPr>
          <p:spPr>
            <a:xfrm>
              <a:off x="3665764" y="4572000"/>
              <a:ext cx="5984074" cy="824845"/>
            </a:xfrm>
            <a:prstGeom prst="straightConnector1">
              <a:avLst/>
            </a:prstGeom>
            <a:ln>
              <a:solidFill>
                <a:srgbClr val="0B3AB5"/>
              </a:solidFill>
              <a:tailEnd type="triangle"/>
            </a:ln>
          </p:spPr>
          <p:style>
            <a:lnRef idx="2">
              <a:schemeClr val="accent1"/>
            </a:lnRef>
            <a:fillRef idx="0">
              <a:schemeClr val="accent1"/>
            </a:fillRef>
            <a:effectRef idx="1">
              <a:schemeClr val="accent1"/>
            </a:effectRef>
            <a:fontRef idx="minor">
              <a:schemeClr val="tx1"/>
            </a:fontRef>
          </p:style>
        </p:cxnSp>
        <p:sp>
          <p:nvSpPr>
            <p:cNvPr id="23" name="文本框 22">
              <a:extLst>
                <a:ext uri="{FF2B5EF4-FFF2-40B4-BE49-F238E27FC236}">
                  <a16:creationId xmlns:a16="http://schemas.microsoft.com/office/drawing/2014/main" id="{2A9E60E8-FDEA-3516-DE1B-C6FE38CE736E}"/>
                </a:ext>
              </a:extLst>
            </p:cNvPr>
            <p:cNvSpPr txBox="1"/>
            <p:nvPr/>
          </p:nvSpPr>
          <p:spPr>
            <a:xfrm>
              <a:off x="10577558" y="3800144"/>
              <a:ext cx="1054099" cy="646331"/>
            </a:xfrm>
            <a:prstGeom prst="rect">
              <a:avLst/>
            </a:prstGeom>
            <a:noFill/>
          </p:spPr>
          <p:txBody>
            <a:bodyPr wrap="square" rtlCol="0">
              <a:spAutoFit/>
            </a:bodyPr>
            <a:lstStyle/>
            <a:p>
              <a:pPr algn="ctr"/>
              <a:r>
                <a:rPr kumimoji="1" lang="en-US" altLang="zh-CN" b="1" dirty="0">
                  <a:solidFill>
                    <a:srgbClr val="0B3AB5"/>
                  </a:solidFill>
                  <a:latin typeface="Microsoft YaHei" panose="020B0503020204020204" pitchFamily="34" charset="-122"/>
                  <a:ea typeface="Microsoft YaHei" panose="020B0503020204020204" pitchFamily="34" charset="-122"/>
                </a:rPr>
                <a:t>control region</a:t>
              </a:r>
              <a:endParaRPr kumimoji="1" lang="zh-CN" altLang="en-US" b="1" dirty="0">
                <a:solidFill>
                  <a:srgbClr val="0B3AB5"/>
                </a:solidFill>
                <a:latin typeface="Microsoft YaHei" panose="020B0503020204020204" pitchFamily="34" charset="-122"/>
                <a:ea typeface="Microsoft YaHei" panose="020B0503020204020204" pitchFamily="34" charset="-122"/>
              </a:endParaRPr>
            </a:p>
          </p:txBody>
        </p:sp>
      </p:grpSp>
      <p:sp>
        <p:nvSpPr>
          <p:cNvPr id="15" name="标题 1">
            <a:extLst>
              <a:ext uri="{FF2B5EF4-FFF2-40B4-BE49-F238E27FC236}">
                <a16:creationId xmlns:a16="http://schemas.microsoft.com/office/drawing/2014/main" id="{EE69B6F6-20BA-4B61-9660-6E0A943BF9F4}"/>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Ionization-only Search</a:t>
            </a:r>
            <a:endParaRPr lang="zh-CN" altLang="en-US" dirty="0"/>
          </a:p>
        </p:txBody>
      </p:sp>
      <p:pic>
        <p:nvPicPr>
          <p:cNvPr id="22" name="图片 21">
            <a:extLst>
              <a:ext uri="{FF2B5EF4-FFF2-40B4-BE49-F238E27FC236}">
                <a16:creationId xmlns:a16="http://schemas.microsoft.com/office/drawing/2014/main" id="{3479C969-3B14-57B1-4551-24E7A6722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8579" y="1004389"/>
            <a:ext cx="3268876" cy="2738326"/>
          </a:xfrm>
          <a:prstGeom prst="rect">
            <a:avLst/>
          </a:prstGeom>
        </p:spPr>
      </p:pic>
      <p:sp>
        <p:nvSpPr>
          <p:cNvPr id="19" name="日期占位符 3">
            <a:extLst>
              <a:ext uri="{FF2B5EF4-FFF2-40B4-BE49-F238E27FC236}">
                <a16:creationId xmlns:a16="http://schemas.microsoft.com/office/drawing/2014/main" id="{6A9356A7-1044-4059-B1ED-1B9F3DB9091D}"/>
              </a:ext>
            </a:extLst>
          </p:cNvPr>
          <p:cNvSpPr>
            <a:spLocks noGrp="1"/>
          </p:cNvSpPr>
          <p:nvPr>
            <p:ph type="dt" sz="half" idx="10"/>
          </p:nvPr>
        </p:nvSpPr>
        <p:spPr>
          <a:xfrm>
            <a:off x="838200" y="6356350"/>
            <a:ext cx="2743200" cy="365125"/>
          </a:xfrm>
        </p:spPr>
        <p:txBody>
          <a:bodyPr/>
          <a:lstStyle/>
          <a:p>
            <a:fld id="{3EFE5396-490B-4401-A492-D626C6DEB912}" type="datetime1">
              <a:rPr kumimoji="1" lang="zh-CN" altLang="en-US" smtClean="0"/>
              <a:t>2023/8/24</a:t>
            </a:fld>
            <a:endParaRPr kumimoji="1" lang="zh-CN" altLang="en-US"/>
          </a:p>
        </p:txBody>
      </p:sp>
      <p:sp>
        <p:nvSpPr>
          <p:cNvPr id="20" name="灯片编号占位符 4">
            <a:extLst>
              <a:ext uri="{FF2B5EF4-FFF2-40B4-BE49-F238E27FC236}">
                <a16:creationId xmlns:a16="http://schemas.microsoft.com/office/drawing/2014/main" id="{B8F9010D-58B9-4352-808D-E35C4C0CF8B6}"/>
              </a:ext>
            </a:extLst>
          </p:cNvPr>
          <p:cNvSpPr>
            <a:spLocks noGrp="1"/>
          </p:cNvSpPr>
          <p:nvPr>
            <p:ph type="sldNum" sz="quarter" idx="12"/>
          </p:nvPr>
        </p:nvSpPr>
        <p:spPr>
          <a:xfrm>
            <a:off x="8610600" y="6356350"/>
            <a:ext cx="2743200" cy="365125"/>
          </a:xfrm>
        </p:spPr>
        <p:txBody>
          <a:bodyPr/>
          <a:lstStyle/>
          <a:p>
            <a:fld id="{76D0FD79-E959-254D-87D8-0DB990F23A24}" type="slidenum">
              <a:rPr kumimoji="1" lang="zh-CN" altLang="en-US" smtClean="0"/>
              <a:t>42</a:t>
            </a:fld>
            <a:endParaRPr kumimoji="1" lang="zh-CN" altLang="en-US"/>
          </a:p>
        </p:txBody>
      </p:sp>
      <p:sp>
        <p:nvSpPr>
          <p:cNvPr id="21" name="页脚占位符 2">
            <a:extLst>
              <a:ext uri="{FF2B5EF4-FFF2-40B4-BE49-F238E27FC236}">
                <a16:creationId xmlns:a16="http://schemas.microsoft.com/office/drawing/2014/main" id="{E6324508-B8D3-42F9-A5CE-DC9D883AE9DA}"/>
              </a:ext>
            </a:extLst>
          </p:cNvPr>
          <p:cNvSpPr>
            <a:spLocks noGrp="1"/>
          </p:cNvSpPr>
          <p:nvPr>
            <p:ph type="ftr" sz="quarter" idx="11"/>
          </p:nvPr>
        </p:nvSpPr>
        <p:spPr>
          <a:xfrm>
            <a:off x="4038600" y="6356350"/>
            <a:ext cx="4114800" cy="365125"/>
          </a:xfrm>
        </p:spPr>
        <p:txBody>
          <a:bodyPr/>
          <a:lstStyle/>
          <a:p>
            <a:r>
              <a:rPr lang="en-US" altLang="zh-CN" dirty="0"/>
              <a:t>Lomonosov Conference 2023, Moscow</a:t>
            </a:r>
            <a:endParaRPr lang="zh-CN" altLang="en-US" dirty="0"/>
          </a:p>
        </p:txBody>
      </p:sp>
    </p:spTree>
    <p:extLst>
      <p:ext uri="{BB962C8B-B14F-4D97-AF65-F5344CB8AC3E}">
        <p14:creationId xmlns:p14="http://schemas.microsoft.com/office/powerpoint/2010/main" val="84189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E5FB477-3514-5062-870C-475190202C84}"/>
              </a:ext>
            </a:extLst>
          </p:cNvPr>
          <p:cNvSpPr>
            <a:spLocks noGrp="1"/>
          </p:cNvSpPr>
          <p:nvPr>
            <p:ph type="sldNum" sz="quarter" idx="12"/>
          </p:nvPr>
        </p:nvSpPr>
        <p:spPr/>
        <p:txBody>
          <a:bodyPr/>
          <a:lstStyle/>
          <a:p>
            <a:fld id="{C711BF5F-DC23-1C44-8DC2-E8C851AA5A0A}" type="slidenum">
              <a:rPr kumimoji="1" lang="zh-CN" altLang="en-US" smtClean="0"/>
              <a:t>43</a:t>
            </a:fld>
            <a:endParaRPr kumimoji="1" lang="zh-CN" altLang="en-US"/>
          </a:p>
        </p:txBody>
      </p:sp>
      <mc:AlternateContent xmlns:mc="http://schemas.openxmlformats.org/markup-compatibility/2006" xmlns:a14="http://schemas.microsoft.com/office/drawing/2010/main">
        <mc:Choice Requires="a14">
          <p:sp>
            <p:nvSpPr>
              <p:cNvPr id="4" name="内容占位符 3">
                <a:extLst>
                  <a:ext uri="{FF2B5EF4-FFF2-40B4-BE49-F238E27FC236}">
                    <a16:creationId xmlns:a16="http://schemas.microsoft.com/office/drawing/2014/main" id="{8C0C4A5C-99B6-B292-7F5D-539EA3620A02}"/>
                  </a:ext>
                </a:extLst>
              </p:cNvPr>
              <p:cNvSpPr>
                <a:spLocks noGrp="1"/>
              </p:cNvSpPr>
              <p:nvPr>
                <p:ph sz="half" idx="1"/>
              </p:nvPr>
            </p:nvSpPr>
            <p:spPr>
              <a:xfrm>
                <a:off x="838200" y="1332689"/>
                <a:ext cx="10515600" cy="4844274"/>
              </a:xfrm>
            </p:spPr>
            <p:txBody>
              <a:bodyPr/>
              <a:lstStyle/>
              <a:p>
                <a:r>
                  <a:rPr kumimoji="1" lang="en-US" altLang="zh-CN" b="1" dirty="0"/>
                  <a:t>Blind analysis of 0.55 </a:t>
                </a:r>
                <a:r>
                  <a:rPr kumimoji="1" lang="en-US" altLang="zh-CN" b="1" dirty="0" err="1"/>
                  <a:t>tonne</a:t>
                </a:r>
                <a:r>
                  <a:rPr kumimoji="1" lang="en-US" altLang="zh-CN" b="1" dirty="0"/>
                  <a:t>-year exposure</a:t>
                </a:r>
              </a:p>
              <a:p>
                <a:r>
                  <a:rPr kumimoji="1" lang="en-US" altLang="zh-CN" b="1" dirty="0"/>
                  <a:t>Most stringent constraints are derived</a:t>
                </a:r>
              </a:p>
              <a:p>
                <a:pPr lvl="1"/>
                <a:r>
                  <a:rPr kumimoji="1" lang="en-US" altLang="zh-CN" dirty="0"/>
                  <a:t>DM-electron interaction, </a:t>
                </a:r>
                <a14:m>
                  <m:oMath xmlns:m="http://schemas.openxmlformats.org/officeDocument/2006/math">
                    <m:r>
                      <a:rPr kumimoji="1" lang="en-US" altLang="zh-CN" b="0" i="1" smtClean="0">
                        <a:latin typeface="Cambria Math" panose="02040503050406030204" pitchFamily="18" charset="0"/>
                      </a:rPr>
                      <m:t>2×</m:t>
                    </m:r>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10</m:t>
                        </m:r>
                      </m:e>
                      <m:sup>
                        <m:r>
                          <a:rPr kumimoji="1" lang="en-US" altLang="zh-CN" b="0" i="1" smtClean="0">
                            <a:latin typeface="Cambria Math" panose="02040503050406030204" pitchFamily="18" charset="0"/>
                          </a:rPr>
                          <m:t>−41</m:t>
                        </m:r>
                      </m:sup>
                    </m:sSup>
                    <m:r>
                      <a:rPr kumimoji="1" lang="en-US" altLang="zh-CN" b="0" i="1" smtClean="0">
                        <a:latin typeface="Cambria Math" panose="02040503050406030204" pitchFamily="18" charset="0"/>
                      </a:rPr>
                      <m:t> </m:t>
                    </m:r>
                  </m:oMath>
                </a14:m>
                <a:r>
                  <a:rPr kumimoji="1" lang="en-US" altLang="zh-CN" dirty="0"/>
                  <a:t>cm</a:t>
                </a:r>
                <a:r>
                  <a:rPr kumimoji="1" lang="en-US" altLang="zh-CN" baseline="30000" dirty="0"/>
                  <a:t>2</a:t>
                </a:r>
                <a:endParaRPr kumimoji="1" lang="zh-CN" altLang="en-US" baseline="30000" dirty="0"/>
              </a:p>
            </p:txBody>
          </p:sp>
        </mc:Choice>
        <mc:Fallback xmlns="">
          <p:sp>
            <p:nvSpPr>
              <p:cNvPr id="4" name="内容占位符 3">
                <a:extLst>
                  <a:ext uri="{FF2B5EF4-FFF2-40B4-BE49-F238E27FC236}">
                    <a16:creationId xmlns:a16="http://schemas.microsoft.com/office/drawing/2014/main" id="{8C0C4A5C-99B6-B292-7F5D-539EA3620A02}"/>
                  </a:ext>
                </a:extLst>
              </p:cNvPr>
              <p:cNvSpPr>
                <a:spLocks noGrp="1" noRot="1" noChangeAspect="1" noMove="1" noResize="1" noEditPoints="1" noAdjustHandles="1" noChangeArrowheads="1" noChangeShapeType="1" noTextEdit="1"/>
              </p:cNvSpPr>
              <p:nvPr>
                <p:ph sz="half" idx="1"/>
              </p:nvPr>
            </p:nvSpPr>
            <p:spPr>
              <a:xfrm>
                <a:off x="838200" y="1332689"/>
                <a:ext cx="10515600" cy="4844274"/>
              </a:xfrm>
              <a:blipFill>
                <a:blip r:embed="rId3"/>
                <a:stretch>
                  <a:fillRect l="-1043" t="-2393"/>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1B2BEF6A-7D2A-313B-4DC0-7E37DBB2D4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314" y="3081693"/>
            <a:ext cx="7420244" cy="2871634"/>
          </a:xfrm>
          <a:prstGeom prst="rect">
            <a:avLst/>
          </a:prstGeom>
        </p:spPr>
      </p:pic>
      <p:pic>
        <p:nvPicPr>
          <p:cNvPr id="9" name="图片 8">
            <a:extLst>
              <a:ext uri="{FF2B5EF4-FFF2-40B4-BE49-F238E27FC236}">
                <a16:creationId xmlns:a16="http://schemas.microsoft.com/office/drawing/2014/main" id="{FF06E62B-7102-71E4-BE73-D08A5CC5FA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9603" y="1149404"/>
            <a:ext cx="3622193" cy="5026351"/>
          </a:xfrm>
          <a:prstGeom prst="rect">
            <a:avLst/>
          </a:prstGeom>
        </p:spPr>
      </p:pic>
      <p:sp>
        <p:nvSpPr>
          <p:cNvPr id="10" name="文本框 9">
            <a:extLst>
              <a:ext uri="{FF2B5EF4-FFF2-40B4-BE49-F238E27FC236}">
                <a16:creationId xmlns:a16="http://schemas.microsoft.com/office/drawing/2014/main" id="{3B2E04DD-48BA-5483-DC08-67AE20E4A0EF}"/>
              </a:ext>
            </a:extLst>
          </p:cNvPr>
          <p:cNvSpPr txBox="1"/>
          <p:nvPr/>
        </p:nvSpPr>
        <p:spPr>
          <a:xfrm>
            <a:off x="396969" y="5955032"/>
            <a:ext cx="8433865" cy="400110"/>
          </a:xfrm>
          <a:prstGeom prst="rect">
            <a:avLst/>
          </a:prstGeom>
          <a:noFill/>
        </p:spPr>
        <p:txBody>
          <a:bodyPr wrap="square">
            <a:spAutoFit/>
          </a:bodyPr>
          <a:lstStyle/>
          <a:p>
            <a:r>
              <a:rPr kumimoji="1" lang="en-US" altLang="zh-CN" sz="2000" b="1" dirty="0">
                <a:solidFill>
                  <a:srgbClr val="0432FF"/>
                </a:solidFill>
                <a:latin typeface="Arial" panose="020B0604020202020204" pitchFamily="34" charset="0"/>
                <a:cs typeface="Arial" panose="020B0604020202020204" pitchFamily="34" charset="0"/>
              </a:rPr>
              <a:t>S. Li et al. </a:t>
            </a:r>
            <a:r>
              <a:rPr kumimoji="1" lang="en-US" altLang="zh-CN" sz="2000" b="1" u="sng" dirty="0">
                <a:solidFill>
                  <a:srgbClr val="0432FF"/>
                </a:solidFill>
                <a:latin typeface="Arial" panose="020B0604020202020204" pitchFamily="34" charset="0"/>
                <a:cs typeface="Arial" panose="020B0604020202020204" pitchFamily="34" charset="0"/>
              </a:rPr>
              <a:t>arXiv:2212.10067</a:t>
            </a:r>
            <a:r>
              <a:rPr kumimoji="1" lang="zh-CN" altLang="en-US" sz="2000" b="1" dirty="0">
                <a:solidFill>
                  <a:srgbClr val="0432FF"/>
                </a:solidFill>
                <a:latin typeface="Arial" panose="020B0604020202020204" pitchFamily="34" charset="0"/>
                <a:cs typeface="Arial" panose="020B0604020202020204" pitchFamily="34" charset="0"/>
              </a:rPr>
              <a:t>  </a:t>
            </a:r>
            <a:r>
              <a:rPr kumimoji="1" lang="en-US" altLang="zh-CN" sz="2000" b="1" dirty="0">
                <a:solidFill>
                  <a:srgbClr val="0432FF"/>
                </a:solidFill>
                <a:latin typeface="Arial" panose="020B0604020202020204" pitchFamily="34" charset="0"/>
                <a:cs typeface="Arial" panose="020B0604020202020204" pitchFamily="34" charset="0"/>
              </a:rPr>
              <a:t>Accepted</a:t>
            </a:r>
            <a:r>
              <a:rPr kumimoji="1" lang="zh-CN" altLang="en-US" sz="2000" b="1" dirty="0">
                <a:solidFill>
                  <a:srgbClr val="0432FF"/>
                </a:solidFill>
                <a:latin typeface="Arial" panose="020B0604020202020204" pitchFamily="34" charset="0"/>
                <a:cs typeface="Arial" panose="020B0604020202020204" pitchFamily="34" charset="0"/>
              </a:rPr>
              <a:t> </a:t>
            </a:r>
            <a:r>
              <a:rPr kumimoji="1" lang="en-US" altLang="zh-CN" sz="2000" b="1" dirty="0">
                <a:solidFill>
                  <a:srgbClr val="0432FF"/>
                </a:solidFill>
                <a:latin typeface="Arial" panose="020B0604020202020204" pitchFamily="34" charset="0"/>
                <a:cs typeface="Arial" panose="020B0604020202020204" pitchFamily="34" charset="0"/>
              </a:rPr>
              <a:t>by PRL, Editors’ Suggestion</a:t>
            </a:r>
          </a:p>
        </p:txBody>
      </p:sp>
      <p:sp>
        <p:nvSpPr>
          <p:cNvPr id="8" name="标题 1">
            <a:extLst>
              <a:ext uri="{FF2B5EF4-FFF2-40B4-BE49-F238E27FC236}">
                <a16:creationId xmlns:a16="http://schemas.microsoft.com/office/drawing/2014/main" id="{E0A99681-1D44-4967-B7AE-5F8638C04A33}"/>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kumimoji="1" lang="en-US" altLang="zh-CN" dirty="0"/>
              <a:t>Constraints on light dark matter</a:t>
            </a:r>
            <a:endParaRPr lang="zh-CN" altLang="en-US" dirty="0"/>
          </a:p>
        </p:txBody>
      </p:sp>
      <p:sp>
        <p:nvSpPr>
          <p:cNvPr id="11" name="日期占位符 1">
            <a:extLst>
              <a:ext uri="{FF2B5EF4-FFF2-40B4-BE49-F238E27FC236}">
                <a16:creationId xmlns:a16="http://schemas.microsoft.com/office/drawing/2014/main" id="{821F3A15-6700-4227-B9EF-D212EE8468C5}"/>
              </a:ext>
            </a:extLst>
          </p:cNvPr>
          <p:cNvSpPr>
            <a:spLocks noGrp="1"/>
          </p:cNvSpPr>
          <p:nvPr>
            <p:ph type="dt" sz="half" idx="10"/>
          </p:nvPr>
        </p:nvSpPr>
        <p:spPr>
          <a:xfrm>
            <a:off x="838200" y="6356350"/>
            <a:ext cx="2743200" cy="365125"/>
          </a:xfrm>
        </p:spPr>
        <p:txBody>
          <a:bodyPr/>
          <a:lstStyle/>
          <a:p>
            <a:fld id="{CC067BB3-9D9C-40C8-ADBD-A8CEACAFF3C6}" type="datetime1">
              <a:rPr kumimoji="1" lang="zh-CN" altLang="en-US" smtClean="0"/>
              <a:t>2023/8/24</a:t>
            </a:fld>
            <a:endParaRPr kumimoji="1" lang="zh-CN" altLang="en-US" dirty="0"/>
          </a:p>
        </p:txBody>
      </p:sp>
      <p:sp>
        <p:nvSpPr>
          <p:cNvPr id="12" name="页脚占位符 2">
            <a:extLst>
              <a:ext uri="{FF2B5EF4-FFF2-40B4-BE49-F238E27FC236}">
                <a16:creationId xmlns:a16="http://schemas.microsoft.com/office/drawing/2014/main" id="{8E46747C-1BB3-4D15-9F51-B6743117D3D5}"/>
              </a:ext>
            </a:extLst>
          </p:cNvPr>
          <p:cNvSpPr>
            <a:spLocks noGrp="1"/>
          </p:cNvSpPr>
          <p:nvPr>
            <p:ph type="ftr" sz="quarter" idx="11"/>
          </p:nvPr>
        </p:nvSpPr>
        <p:spPr>
          <a:xfrm>
            <a:off x="4038600" y="6356350"/>
            <a:ext cx="4114800" cy="365125"/>
          </a:xfrm>
        </p:spPr>
        <p:txBody>
          <a:bodyPr/>
          <a:lstStyle/>
          <a:p>
            <a:r>
              <a:rPr lang="en-US" altLang="zh-CN" dirty="0"/>
              <a:t>Lomonosov Conference 2023, Moscow</a:t>
            </a:r>
            <a:endParaRPr lang="zh-CN" altLang="en-US" dirty="0"/>
          </a:p>
        </p:txBody>
      </p:sp>
    </p:spTree>
    <p:extLst>
      <p:ext uri="{BB962C8B-B14F-4D97-AF65-F5344CB8AC3E}">
        <p14:creationId xmlns:p14="http://schemas.microsoft.com/office/powerpoint/2010/main" val="172712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fld id="{04E9A4DC-7C28-46D1-B112-3357ECF88159}" type="datetime1">
              <a:rPr lang="zh-CN" altLang="en-US" smtClean="0"/>
              <a:t>2023/8/24</a:t>
            </a:fld>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en-US" altLang="zh-CN" dirty="0"/>
              <a:t>Lomonosov Conference 2023, Moscow</a:t>
            </a:r>
            <a:endParaRPr lang="zh-CN" altLang="en-US" dirty="0"/>
          </a:p>
        </p:txBody>
      </p:sp>
      <p:sp>
        <p:nvSpPr>
          <p:cNvPr id="4" name="灯片编号占位符 3">
            <a:extLst>
              <a:ext uri="{FF2B5EF4-FFF2-40B4-BE49-F238E27FC236}">
                <a16:creationId xmlns:a16="http://schemas.microsoft.com/office/drawing/2014/main" id="{0A37C41A-404A-40B5-BC66-86817B7D18DD}"/>
              </a:ext>
            </a:extLst>
          </p:cNvPr>
          <p:cNvSpPr>
            <a:spLocks noGrp="1"/>
          </p:cNvSpPr>
          <p:nvPr>
            <p:ph type="sldNum" sz="quarter" idx="12"/>
          </p:nvPr>
        </p:nvSpPr>
        <p:spPr/>
        <p:txBody>
          <a:bodyPr/>
          <a:lstStyle/>
          <a:p>
            <a:fld id="{DCB8811A-6C9D-44A2-B549-207BE13A4B02}" type="slidenum">
              <a:rPr lang="zh-CN" altLang="en-US" smtClean="0"/>
              <a:t>5</a:t>
            </a:fld>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err="1"/>
              <a:t>PandaX</a:t>
            </a:r>
            <a:r>
              <a:rPr lang="en-US" altLang="zh-CN" dirty="0"/>
              <a:t> Roadmap</a:t>
            </a:r>
            <a:endParaRPr lang="zh-CN" altLang="en-US" dirty="0"/>
          </a:p>
        </p:txBody>
      </p:sp>
      <p:sp>
        <p:nvSpPr>
          <p:cNvPr id="6" name="Content Placeholder 6">
            <a:extLst>
              <a:ext uri="{FF2B5EF4-FFF2-40B4-BE49-F238E27FC236}">
                <a16:creationId xmlns:a16="http://schemas.microsoft.com/office/drawing/2014/main" id="{54D9E4A6-E3EC-404E-A6CD-AC02C1A95F19}"/>
              </a:ext>
            </a:extLst>
          </p:cNvPr>
          <p:cNvSpPr txBox="1"/>
          <p:nvPr/>
        </p:nvSpPr>
        <p:spPr bwMode="auto">
          <a:xfrm>
            <a:off x="3526847" y="1110970"/>
            <a:ext cx="7041982"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US" altLang="zh-CN" sz="2400" b="1" dirty="0">
                <a:solidFill>
                  <a:srgbClr val="FF0066"/>
                </a:solidFill>
                <a:latin typeface="Arial" panose="020B0604020202020204" pitchFamily="34" charset="0"/>
                <a:ea typeface="SimSun" panose="02010600030101010101" pitchFamily="2" charset="-122"/>
                <a:cs typeface="Arial" panose="020B0604020202020204" pitchFamily="34" charset="0"/>
              </a:rPr>
              <a:t>P</a:t>
            </a:r>
            <a:r>
              <a:rPr lang="en-US" altLang="zh-CN" sz="2400" b="1" dirty="0">
                <a:latin typeface="Arial" panose="020B0604020202020204" pitchFamily="34" charset="0"/>
                <a:ea typeface="SimSun" panose="02010600030101010101" pitchFamily="2" charset="-122"/>
                <a:cs typeface="Arial" panose="020B0604020202020204" pitchFamily="34" charset="0"/>
              </a:rPr>
              <a:t>article </a:t>
            </a:r>
            <a:r>
              <a:rPr lang="en-US" altLang="zh-CN" sz="2400" b="1" dirty="0">
                <a:solidFill>
                  <a:srgbClr val="FF0066"/>
                </a:solidFill>
                <a:latin typeface="Arial" panose="020B0604020202020204" pitchFamily="34" charset="0"/>
                <a:ea typeface="SimSun" panose="02010600030101010101" pitchFamily="2" charset="-122"/>
                <a:cs typeface="Arial" panose="020B0604020202020204" pitchFamily="34" charset="0"/>
              </a:rPr>
              <a:t>and</a:t>
            </a:r>
            <a:r>
              <a:rPr lang="en-US" altLang="zh-CN" sz="2400" b="1" dirty="0">
                <a:latin typeface="Arial" panose="020B0604020202020204" pitchFamily="34" charset="0"/>
                <a:ea typeface="SimSun" panose="02010600030101010101" pitchFamily="2" charset="-122"/>
                <a:cs typeface="Arial" panose="020B0604020202020204" pitchFamily="34" charset="0"/>
              </a:rPr>
              <a:t> </a:t>
            </a:r>
            <a:r>
              <a:rPr lang="en-US" altLang="zh-CN" sz="2400" b="1" dirty="0">
                <a:solidFill>
                  <a:srgbClr val="FF0066"/>
                </a:solidFill>
                <a:latin typeface="Arial" panose="020B0604020202020204" pitchFamily="34" charset="0"/>
                <a:ea typeface="SimSun" panose="02010600030101010101" pitchFamily="2" charset="-122"/>
                <a:cs typeface="Arial" panose="020B0604020202020204" pitchFamily="34" charset="0"/>
              </a:rPr>
              <a:t>A</a:t>
            </a:r>
            <a:r>
              <a:rPr lang="en-US" altLang="zh-CN" sz="2400" b="1" dirty="0">
                <a:latin typeface="Arial" panose="020B0604020202020204" pitchFamily="34" charset="0"/>
                <a:ea typeface="SimSun" panose="02010600030101010101" pitchFamily="2" charset="-122"/>
                <a:cs typeface="Arial" panose="020B0604020202020204" pitchFamily="34" charset="0"/>
              </a:rPr>
              <a:t>strophysical </a:t>
            </a:r>
            <a:r>
              <a:rPr lang="en-US" altLang="zh-CN" sz="2400" b="1" dirty="0">
                <a:solidFill>
                  <a:srgbClr val="FF0066"/>
                </a:solidFill>
                <a:latin typeface="Arial" panose="020B0604020202020204" pitchFamily="34" charset="0"/>
                <a:ea typeface="SimSun" panose="02010600030101010101" pitchFamily="2" charset="-122"/>
                <a:cs typeface="Arial" panose="020B0604020202020204" pitchFamily="34" charset="0"/>
              </a:rPr>
              <a:t>X</a:t>
            </a:r>
            <a:r>
              <a:rPr lang="en-US" altLang="zh-CN" sz="2400" b="1" dirty="0">
                <a:latin typeface="Arial" panose="020B0604020202020204" pitchFamily="34" charset="0"/>
                <a:ea typeface="SimSun" panose="02010600030101010101" pitchFamily="2" charset="-122"/>
                <a:cs typeface="Arial" panose="020B0604020202020204" pitchFamily="34" charset="0"/>
              </a:rPr>
              <a:t>enon Experiments</a:t>
            </a:r>
          </a:p>
          <a:p>
            <a:pPr eaLnBrk="1" hangingPunct="1">
              <a:buFont typeface="Arial" panose="020B0604020202020204" pitchFamily="34" charset="0"/>
              <a:buNone/>
            </a:pPr>
            <a:endParaRPr lang="zh-CN" altLang="en-US" dirty="0">
              <a:latin typeface="Arial" panose="020B0604020202020204" pitchFamily="34" charset="0"/>
              <a:cs typeface="Arial" panose="020B0604020202020204" pitchFamily="34" charset="0"/>
            </a:endParaRPr>
          </a:p>
        </p:txBody>
      </p:sp>
      <p:pic>
        <p:nvPicPr>
          <p:cNvPr id="7" name="图片 6">
            <a:extLst>
              <a:ext uri="{FF2B5EF4-FFF2-40B4-BE49-F238E27FC236}">
                <a16:creationId xmlns:a16="http://schemas.microsoft.com/office/drawing/2014/main" id="{6AEA9B57-3E5F-4D00-835D-7F00733CEB28}"/>
              </a:ext>
            </a:extLst>
          </p:cNvPr>
          <p:cNvPicPr>
            <a:picLocks noChangeAspect="1"/>
          </p:cNvPicPr>
          <p:nvPr/>
        </p:nvPicPr>
        <p:blipFill>
          <a:blip r:embed="rId3" cstate="hqprint"/>
          <a:stretch>
            <a:fillRect/>
          </a:stretch>
        </p:blipFill>
        <p:spPr>
          <a:xfrm>
            <a:off x="1478212" y="1026150"/>
            <a:ext cx="1934825" cy="601091"/>
          </a:xfrm>
          <a:prstGeom prst="rect">
            <a:avLst/>
          </a:prstGeom>
        </p:spPr>
      </p:pic>
      <p:pic>
        <p:nvPicPr>
          <p:cNvPr id="8" name="图片 7">
            <a:extLst>
              <a:ext uri="{FF2B5EF4-FFF2-40B4-BE49-F238E27FC236}">
                <a16:creationId xmlns:a16="http://schemas.microsoft.com/office/drawing/2014/main" id="{969B364A-6BE5-4050-B502-229260F5354C}"/>
              </a:ext>
            </a:extLst>
          </p:cNvPr>
          <p:cNvPicPr>
            <a:picLocks noChangeAspect="1"/>
          </p:cNvPicPr>
          <p:nvPr/>
        </p:nvPicPr>
        <p:blipFill>
          <a:blip r:embed="rId4"/>
          <a:stretch>
            <a:fillRect/>
          </a:stretch>
        </p:blipFill>
        <p:spPr>
          <a:xfrm>
            <a:off x="10225909" y="2960760"/>
            <a:ext cx="1756035" cy="1855019"/>
          </a:xfrm>
          <a:prstGeom prst="rect">
            <a:avLst/>
          </a:prstGeom>
        </p:spPr>
      </p:pic>
      <p:sp>
        <p:nvSpPr>
          <p:cNvPr id="9" name="TextBox 9">
            <a:extLst>
              <a:ext uri="{FF2B5EF4-FFF2-40B4-BE49-F238E27FC236}">
                <a16:creationId xmlns:a16="http://schemas.microsoft.com/office/drawing/2014/main" id="{3F75CF97-8445-4BAF-9BA5-90F2A3685984}"/>
              </a:ext>
            </a:extLst>
          </p:cNvPr>
          <p:cNvSpPr txBox="1">
            <a:spLocks noChangeArrowheads="1"/>
          </p:cNvSpPr>
          <p:nvPr/>
        </p:nvSpPr>
        <p:spPr bwMode="auto">
          <a:xfrm>
            <a:off x="1751302" y="5772891"/>
            <a:ext cx="23585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None/>
            </a:pPr>
            <a:r>
              <a:rPr lang="en-US" altLang="zh-CN" sz="1800" b="1" dirty="0">
                <a:ea typeface="SimHei" panose="02010609060101010101" pitchFamily="49" charset="-122"/>
                <a:cs typeface="Arial" panose="020B0604020202020204" pitchFamily="34" charset="0"/>
              </a:rPr>
              <a:t>PandaX-I, </a:t>
            </a:r>
            <a:r>
              <a:rPr lang="zh-CN" altLang="en-US" sz="1800" b="1" dirty="0">
                <a:ea typeface="SimHei" panose="02010609060101010101" pitchFamily="49" charset="-122"/>
                <a:cs typeface="Arial" panose="020B0604020202020204" pitchFamily="34" charset="0"/>
              </a:rPr>
              <a:t>120 kg</a:t>
            </a:r>
            <a:endParaRPr lang="zh-CN" sz="1800" b="1" dirty="0">
              <a:ea typeface="DengXian" panose="02010600030101010101" charset="-122"/>
              <a:cs typeface="Arial" panose="020B0604020202020204" pitchFamily="34" charset="0"/>
            </a:endParaRPr>
          </a:p>
          <a:p>
            <a:pPr algn="ctr">
              <a:spcBef>
                <a:spcPct val="0"/>
              </a:spcBef>
              <a:buNone/>
            </a:pPr>
            <a:r>
              <a:rPr lang="zh-CN" altLang="en-US" sz="1800" b="1" dirty="0">
                <a:ea typeface="SimHei" panose="02010609060101010101" pitchFamily="49" charset="-122"/>
                <a:cs typeface="Arial" panose="020B0604020202020204" pitchFamily="34" charset="0"/>
              </a:rPr>
              <a:t>operation</a:t>
            </a:r>
          </a:p>
        </p:txBody>
      </p:sp>
      <p:sp>
        <p:nvSpPr>
          <p:cNvPr id="11" name="TextBox 10">
            <a:extLst>
              <a:ext uri="{FF2B5EF4-FFF2-40B4-BE49-F238E27FC236}">
                <a16:creationId xmlns:a16="http://schemas.microsoft.com/office/drawing/2014/main" id="{BF4E1D8A-6BAE-42D6-B972-E417684EC36A}"/>
              </a:ext>
            </a:extLst>
          </p:cNvPr>
          <p:cNvSpPr txBox="1">
            <a:spLocks noChangeArrowheads="1"/>
          </p:cNvSpPr>
          <p:nvPr/>
        </p:nvSpPr>
        <p:spPr bwMode="auto">
          <a:xfrm>
            <a:off x="3068627" y="1649519"/>
            <a:ext cx="22961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None/>
            </a:pPr>
            <a:r>
              <a:rPr lang="en-US" altLang="zh-CN" sz="1800" b="1" dirty="0">
                <a:ea typeface="SimHei" panose="02010609060101010101" pitchFamily="49" charset="-122"/>
                <a:cs typeface="Arial" panose="020B0604020202020204" pitchFamily="34" charset="0"/>
              </a:rPr>
              <a:t>PandaX-II, 580</a:t>
            </a:r>
            <a:r>
              <a:rPr lang="zh-CN" altLang="en-US" sz="1800" b="1" dirty="0">
                <a:ea typeface="SimHei" panose="02010609060101010101" pitchFamily="49" charset="-122"/>
                <a:cs typeface="Arial" panose="020B0604020202020204" pitchFamily="34" charset="0"/>
              </a:rPr>
              <a:t> kg </a:t>
            </a:r>
            <a:r>
              <a:rPr lang="en-US" altLang="zh-CN" sz="1800" b="1" dirty="0">
                <a:ea typeface="SimHei" panose="02010609060101010101" pitchFamily="49" charset="-122"/>
                <a:cs typeface="Arial" panose="020B0604020202020204" pitchFamily="34" charset="0"/>
              </a:rPr>
              <a:t>operation</a:t>
            </a:r>
          </a:p>
        </p:txBody>
      </p:sp>
      <p:sp>
        <p:nvSpPr>
          <p:cNvPr id="12" name="Rectangle 22">
            <a:extLst>
              <a:ext uri="{FF2B5EF4-FFF2-40B4-BE49-F238E27FC236}">
                <a16:creationId xmlns:a16="http://schemas.microsoft.com/office/drawing/2014/main" id="{63C08D26-671A-4FFF-8079-52227975D397}"/>
              </a:ext>
            </a:extLst>
          </p:cNvPr>
          <p:cNvSpPr>
            <a:spLocks noChangeArrowheads="1"/>
          </p:cNvSpPr>
          <p:nvPr/>
        </p:nvSpPr>
        <p:spPr bwMode="auto">
          <a:xfrm>
            <a:off x="303622" y="1797370"/>
            <a:ext cx="2914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None/>
            </a:pPr>
            <a:r>
              <a:rPr lang="en-US" altLang="zh-CN" sz="1800" b="1" dirty="0">
                <a:ea typeface="SimHei" panose="02010609060101010101" pitchFamily="49" charset="-122"/>
                <a:cs typeface="Arial" panose="020B0604020202020204" pitchFamily="34" charset="0"/>
              </a:rPr>
              <a:t>Collaboration</a:t>
            </a:r>
            <a:r>
              <a:rPr lang="zh-CN" altLang="en-US" sz="1800" b="1" dirty="0">
                <a:ea typeface="SimHei" panose="02010609060101010101" pitchFamily="49" charset="-122"/>
                <a:cs typeface="Arial" panose="020B0604020202020204" pitchFamily="34" charset="0"/>
              </a:rPr>
              <a:t> </a:t>
            </a:r>
            <a:r>
              <a:rPr lang="en-US" altLang="zh-CN" sz="1800" b="1" dirty="0">
                <a:ea typeface="SimHei" panose="02010609060101010101" pitchFamily="49" charset="-122"/>
                <a:cs typeface="Arial" panose="020B0604020202020204" pitchFamily="34" charset="0"/>
              </a:rPr>
              <a:t>formed</a:t>
            </a:r>
          </a:p>
        </p:txBody>
      </p:sp>
      <p:grpSp>
        <p:nvGrpSpPr>
          <p:cNvPr id="13" name="Group 78">
            <a:extLst>
              <a:ext uri="{FF2B5EF4-FFF2-40B4-BE49-F238E27FC236}">
                <a16:creationId xmlns:a16="http://schemas.microsoft.com/office/drawing/2014/main" id="{CE12C199-C51E-4ACB-8E83-223C099F08D8}"/>
              </a:ext>
            </a:extLst>
          </p:cNvPr>
          <p:cNvGrpSpPr/>
          <p:nvPr/>
        </p:nvGrpSpPr>
        <p:grpSpPr bwMode="auto">
          <a:xfrm>
            <a:off x="880539" y="2301695"/>
            <a:ext cx="963723" cy="2112630"/>
            <a:chOff x="413105" y="1869743"/>
            <a:chExt cx="962610" cy="2265867"/>
          </a:xfrm>
        </p:grpSpPr>
        <p:sp>
          <p:nvSpPr>
            <p:cNvPr id="14" name="Oval 23">
              <a:extLst>
                <a:ext uri="{FF2B5EF4-FFF2-40B4-BE49-F238E27FC236}">
                  <a16:creationId xmlns:a16="http://schemas.microsoft.com/office/drawing/2014/main" id="{BB8D1286-32AC-4FBC-BE42-1EF6F050E29C}"/>
                </a:ext>
              </a:extLst>
            </p:cNvPr>
            <p:cNvSpPr/>
            <p:nvPr/>
          </p:nvSpPr>
          <p:spPr>
            <a:xfrm>
              <a:off x="910964" y="3581330"/>
              <a:ext cx="152223" cy="1524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en-US" altLang="zh-CN">
                <a:ea typeface="SimHei" panose="02010609060101010101" pitchFamily="49" charset="-122"/>
                <a:cs typeface="Arial" panose="020B0604020202020204" pitchFamily="34" charset="0"/>
              </a:endParaRPr>
            </a:p>
          </p:txBody>
        </p:sp>
        <p:sp>
          <p:nvSpPr>
            <p:cNvPr id="15" name="Rectangle 31">
              <a:extLst>
                <a:ext uri="{FF2B5EF4-FFF2-40B4-BE49-F238E27FC236}">
                  <a16:creationId xmlns:a16="http://schemas.microsoft.com/office/drawing/2014/main" id="{6D6F67F7-3755-4DF6-AF64-F42B5B03ADD8}"/>
                </a:ext>
              </a:extLst>
            </p:cNvPr>
            <p:cNvSpPr>
              <a:spLocks noChangeArrowheads="1"/>
            </p:cNvSpPr>
            <p:nvPr/>
          </p:nvSpPr>
          <p:spPr bwMode="auto">
            <a:xfrm>
              <a:off x="413105" y="3706479"/>
              <a:ext cx="962610" cy="42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pPr>
              <a:r>
                <a:rPr lang="en-US" altLang="zh-CN" sz="2000" dirty="0">
                  <a:ea typeface="SimHei" panose="02010609060101010101" pitchFamily="49" charset="-122"/>
                  <a:cs typeface="Arial" panose="020B0604020202020204" pitchFamily="34" charset="0"/>
                </a:rPr>
                <a:t>2009.3</a:t>
              </a:r>
            </a:p>
          </p:txBody>
        </p:sp>
        <p:cxnSp>
          <p:nvCxnSpPr>
            <p:cNvPr id="16" name="Straight Connector 50">
              <a:extLst>
                <a:ext uri="{FF2B5EF4-FFF2-40B4-BE49-F238E27FC236}">
                  <a16:creationId xmlns:a16="http://schemas.microsoft.com/office/drawing/2014/main" id="{C18DD3EF-DCC2-4418-BD35-4275A7DCEA48}"/>
                </a:ext>
              </a:extLst>
            </p:cNvPr>
            <p:cNvCxnSpPr/>
            <p:nvPr/>
          </p:nvCxnSpPr>
          <p:spPr>
            <a:xfrm rot="16200000" flipH="1">
              <a:off x="93175" y="2760471"/>
              <a:ext cx="1787799" cy="63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80">
            <a:extLst>
              <a:ext uri="{FF2B5EF4-FFF2-40B4-BE49-F238E27FC236}">
                <a16:creationId xmlns:a16="http://schemas.microsoft.com/office/drawing/2014/main" id="{EC61C5C1-FC12-4FD1-8B04-F30E1F80DEDE}"/>
              </a:ext>
            </a:extLst>
          </p:cNvPr>
          <p:cNvGrpSpPr/>
          <p:nvPr/>
        </p:nvGrpSpPr>
        <p:grpSpPr bwMode="auto">
          <a:xfrm>
            <a:off x="2243515" y="3573044"/>
            <a:ext cx="1374094" cy="2125720"/>
            <a:chOff x="4836005" y="3243362"/>
            <a:chExt cx="1374093" cy="2279573"/>
          </a:xfrm>
        </p:grpSpPr>
        <p:sp>
          <p:nvSpPr>
            <p:cNvPr id="18" name="Rectangle 34">
              <a:extLst>
                <a:ext uri="{FF2B5EF4-FFF2-40B4-BE49-F238E27FC236}">
                  <a16:creationId xmlns:a16="http://schemas.microsoft.com/office/drawing/2014/main" id="{2DD80011-6AF7-4283-B167-0454050F7EC6}"/>
                </a:ext>
              </a:extLst>
            </p:cNvPr>
            <p:cNvSpPr>
              <a:spLocks noChangeArrowheads="1"/>
            </p:cNvSpPr>
            <p:nvPr/>
          </p:nvSpPr>
          <p:spPr bwMode="auto">
            <a:xfrm>
              <a:off x="4836005" y="3243362"/>
              <a:ext cx="1374093" cy="42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pPr>
              <a:r>
                <a:rPr lang="en-US" altLang="zh-CN" sz="2000">
                  <a:ea typeface="SimHei" panose="02010609060101010101" pitchFamily="49" charset="-122"/>
                  <a:cs typeface="Arial" panose="020B0604020202020204" pitchFamily="34" charset="0"/>
                </a:rPr>
                <a:t>2014.5-10</a:t>
              </a:r>
            </a:p>
          </p:txBody>
        </p:sp>
        <p:sp>
          <p:nvSpPr>
            <p:cNvPr id="19" name="Oval 26">
              <a:extLst>
                <a:ext uri="{FF2B5EF4-FFF2-40B4-BE49-F238E27FC236}">
                  <a16:creationId xmlns:a16="http://schemas.microsoft.com/office/drawing/2014/main" id="{3639E858-1DCD-4450-A0A8-8697677DCD6C}"/>
                </a:ext>
              </a:extLst>
            </p:cNvPr>
            <p:cNvSpPr/>
            <p:nvPr/>
          </p:nvSpPr>
          <p:spPr>
            <a:xfrm>
              <a:off x="5387069" y="3581403"/>
              <a:ext cx="152400" cy="1524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en-US" altLang="zh-CN" dirty="0">
                <a:ea typeface="SimHei" panose="02010609060101010101" pitchFamily="49" charset="-122"/>
                <a:cs typeface="Arial" panose="020B0604020202020204" pitchFamily="34" charset="0"/>
              </a:endParaRPr>
            </a:p>
          </p:txBody>
        </p:sp>
        <p:cxnSp>
          <p:nvCxnSpPr>
            <p:cNvPr id="20" name="Straight Connector 76">
              <a:extLst>
                <a:ext uri="{FF2B5EF4-FFF2-40B4-BE49-F238E27FC236}">
                  <a16:creationId xmlns:a16="http://schemas.microsoft.com/office/drawing/2014/main" id="{EE4D757C-BE80-4B77-AAD0-8BB6EDF35F16}"/>
                </a:ext>
              </a:extLst>
            </p:cNvPr>
            <p:cNvCxnSpPr/>
            <p:nvPr/>
          </p:nvCxnSpPr>
          <p:spPr>
            <a:xfrm rot="16200000" flipH="1">
              <a:off x="4561559" y="4618052"/>
              <a:ext cx="1805005" cy="4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82">
            <a:extLst>
              <a:ext uri="{FF2B5EF4-FFF2-40B4-BE49-F238E27FC236}">
                <a16:creationId xmlns:a16="http://schemas.microsoft.com/office/drawing/2014/main" id="{F04C918E-E934-437C-B41A-BBD77A32DE1B}"/>
              </a:ext>
            </a:extLst>
          </p:cNvPr>
          <p:cNvGrpSpPr/>
          <p:nvPr/>
        </p:nvGrpSpPr>
        <p:grpSpPr bwMode="auto">
          <a:xfrm>
            <a:off x="3399696" y="2259590"/>
            <a:ext cx="1886578" cy="2157506"/>
            <a:chOff x="7047105" y="1823660"/>
            <a:chExt cx="1886578" cy="2314740"/>
          </a:xfrm>
        </p:grpSpPr>
        <p:sp>
          <p:nvSpPr>
            <p:cNvPr id="22" name="Rectangle 35">
              <a:extLst>
                <a:ext uri="{FF2B5EF4-FFF2-40B4-BE49-F238E27FC236}">
                  <a16:creationId xmlns:a16="http://schemas.microsoft.com/office/drawing/2014/main" id="{117E4E10-DA3D-49C7-B279-CAA7A024FB39}"/>
                </a:ext>
              </a:extLst>
            </p:cNvPr>
            <p:cNvSpPr>
              <a:spLocks noChangeArrowheads="1"/>
            </p:cNvSpPr>
            <p:nvPr/>
          </p:nvSpPr>
          <p:spPr bwMode="auto">
            <a:xfrm>
              <a:off x="7047105" y="3709131"/>
              <a:ext cx="1886578" cy="42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pPr>
              <a:r>
                <a:rPr lang="en-US" altLang="zh-CN" sz="2000" dirty="0">
                  <a:ea typeface="SimHei" panose="02010609060101010101" pitchFamily="49" charset="-122"/>
                  <a:cs typeface="Arial" panose="020B0604020202020204" pitchFamily="34" charset="0"/>
                </a:rPr>
                <a:t>2016.7-2019.7</a:t>
              </a:r>
            </a:p>
          </p:txBody>
        </p:sp>
        <p:sp>
          <p:nvSpPr>
            <p:cNvPr id="23" name="Oval 95">
              <a:extLst>
                <a:ext uri="{FF2B5EF4-FFF2-40B4-BE49-F238E27FC236}">
                  <a16:creationId xmlns:a16="http://schemas.microsoft.com/office/drawing/2014/main" id="{7DB4EFC3-4CE8-4A74-B92B-4D072FD3D3E1}"/>
                </a:ext>
              </a:extLst>
            </p:cNvPr>
            <p:cNvSpPr/>
            <p:nvPr/>
          </p:nvSpPr>
          <p:spPr>
            <a:xfrm>
              <a:off x="7847013" y="3580982"/>
              <a:ext cx="150812" cy="1524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en-US" altLang="zh-CN">
                <a:ea typeface="SimHei" panose="02010609060101010101" pitchFamily="49" charset="-122"/>
                <a:cs typeface="Arial" panose="020B0604020202020204" pitchFamily="34" charset="0"/>
              </a:endParaRPr>
            </a:p>
          </p:txBody>
        </p:sp>
        <p:cxnSp>
          <p:nvCxnSpPr>
            <p:cNvPr id="24" name="Straight Connector 75">
              <a:extLst>
                <a:ext uri="{FF2B5EF4-FFF2-40B4-BE49-F238E27FC236}">
                  <a16:creationId xmlns:a16="http://schemas.microsoft.com/office/drawing/2014/main" id="{F21AEFE7-8193-49D5-A99D-E85495E41E6F}"/>
                </a:ext>
              </a:extLst>
            </p:cNvPr>
            <p:cNvCxnSpPr/>
            <p:nvPr/>
          </p:nvCxnSpPr>
          <p:spPr>
            <a:xfrm rot="16200000" flipH="1">
              <a:off x="7018681" y="2723409"/>
              <a:ext cx="1804260" cy="4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椭圆 24">
            <a:extLst>
              <a:ext uri="{FF2B5EF4-FFF2-40B4-BE49-F238E27FC236}">
                <a16:creationId xmlns:a16="http://schemas.microsoft.com/office/drawing/2014/main" id="{62C4AD05-C07D-4E05-847B-172C59D7C34C}"/>
              </a:ext>
            </a:extLst>
          </p:cNvPr>
          <p:cNvSpPr/>
          <p:nvPr/>
        </p:nvSpPr>
        <p:spPr bwMode="auto">
          <a:xfrm>
            <a:off x="1413899" y="2242487"/>
            <a:ext cx="82550" cy="769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zh-CN" altLang="en-US">
              <a:solidFill>
                <a:srgbClr val="FFFFFF"/>
              </a:solidFill>
              <a:ea typeface="SimHei" panose="02010609060101010101" pitchFamily="49" charset="-122"/>
              <a:cs typeface="Arial" panose="020B0604020202020204" pitchFamily="34" charset="0"/>
            </a:endParaRPr>
          </a:p>
        </p:txBody>
      </p:sp>
      <p:sp>
        <p:nvSpPr>
          <p:cNvPr id="26" name="椭圆 25">
            <a:extLst>
              <a:ext uri="{FF2B5EF4-FFF2-40B4-BE49-F238E27FC236}">
                <a16:creationId xmlns:a16="http://schemas.microsoft.com/office/drawing/2014/main" id="{82E07E2B-0331-43CA-BAB8-A4E626F90748}"/>
              </a:ext>
            </a:extLst>
          </p:cNvPr>
          <p:cNvSpPr/>
          <p:nvPr/>
        </p:nvSpPr>
        <p:spPr bwMode="auto">
          <a:xfrm>
            <a:off x="4234525" y="2242487"/>
            <a:ext cx="80962" cy="769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zh-CN" altLang="en-US">
              <a:solidFill>
                <a:srgbClr val="FFFFFF"/>
              </a:solidFill>
              <a:ea typeface="SimHei" panose="02010609060101010101" pitchFamily="49" charset="-122"/>
              <a:cs typeface="Arial" panose="020B0604020202020204" pitchFamily="34" charset="0"/>
            </a:endParaRPr>
          </a:p>
        </p:txBody>
      </p:sp>
      <p:sp>
        <p:nvSpPr>
          <p:cNvPr id="27" name="椭圆 26">
            <a:extLst>
              <a:ext uri="{FF2B5EF4-FFF2-40B4-BE49-F238E27FC236}">
                <a16:creationId xmlns:a16="http://schemas.microsoft.com/office/drawing/2014/main" id="{94E6B24F-3C04-4B77-8F75-29CC11FA80DB}"/>
              </a:ext>
            </a:extLst>
          </p:cNvPr>
          <p:cNvSpPr/>
          <p:nvPr/>
        </p:nvSpPr>
        <p:spPr bwMode="auto">
          <a:xfrm>
            <a:off x="2838847" y="5685651"/>
            <a:ext cx="82550" cy="754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zh-CN" altLang="en-US">
              <a:solidFill>
                <a:srgbClr val="FFFFFF"/>
              </a:solidFill>
              <a:ea typeface="SimHei" panose="02010609060101010101" pitchFamily="49" charset="-122"/>
              <a:cs typeface="Arial" panose="020B0604020202020204" pitchFamily="34" charset="0"/>
            </a:endParaRPr>
          </a:p>
        </p:txBody>
      </p:sp>
      <p:grpSp>
        <p:nvGrpSpPr>
          <p:cNvPr id="28" name="组合 27">
            <a:extLst>
              <a:ext uri="{FF2B5EF4-FFF2-40B4-BE49-F238E27FC236}">
                <a16:creationId xmlns:a16="http://schemas.microsoft.com/office/drawing/2014/main" id="{825290F2-6768-4DE6-84A0-A059BFBE5460}"/>
              </a:ext>
            </a:extLst>
          </p:cNvPr>
          <p:cNvGrpSpPr/>
          <p:nvPr/>
        </p:nvGrpSpPr>
        <p:grpSpPr>
          <a:xfrm>
            <a:off x="585501" y="2413972"/>
            <a:ext cx="1745693" cy="1260000"/>
            <a:chOff x="440387" y="2719012"/>
            <a:chExt cx="1662669" cy="1082763"/>
          </a:xfrm>
        </p:grpSpPr>
        <p:pic>
          <p:nvPicPr>
            <p:cNvPr id="29" name="Picture 2">
              <a:extLst>
                <a:ext uri="{FF2B5EF4-FFF2-40B4-BE49-F238E27FC236}">
                  <a16:creationId xmlns:a16="http://schemas.microsoft.com/office/drawing/2014/main" id="{0B1140A0-141F-4D71-9472-E7336F1431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387" y="2719012"/>
              <a:ext cx="1662669" cy="10827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图片 29">
              <a:extLst>
                <a:ext uri="{FF2B5EF4-FFF2-40B4-BE49-F238E27FC236}">
                  <a16:creationId xmlns:a16="http://schemas.microsoft.com/office/drawing/2014/main" id="{5C3D8FBC-B020-40B6-BAD2-26ED8704B94B}"/>
                </a:ext>
              </a:extLst>
            </p:cNvPr>
            <p:cNvPicPr>
              <a:picLocks noChangeAspect="1"/>
            </p:cNvPicPr>
            <p:nvPr/>
          </p:nvPicPr>
          <p:blipFill>
            <a:blip r:embed="rId6"/>
            <a:stretch>
              <a:fillRect/>
            </a:stretch>
          </p:blipFill>
          <p:spPr>
            <a:xfrm>
              <a:off x="1106105" y="2732093"/>
              <a:ext cx="976678" cy="294605"/>
            </a:xfrm>
            <a:prstGeom prst="rect">
              <a:avLst/>
            </a:prstGeom>
            <a:ln>
              <a:solidFill>
                <a:schemeClr val="bg1"/>
              </a:solidFill>
            </a:ln>
          </p:spPr>
        </p:pic>
      </p:grpSp>
      <p:pic>
        <p:nvPicPr>
          <p:cNvPr id="31" name="图片 30">
            <a:extLst>
              <a:ext uri="{FF2B5EF4-FFF2-40B4-BE49-F238E27FC236}">
                <a16:creationId xmlns:a16="http://schemas.microsoft.com/office/drawing/2014/main" id="{1BAFAB13-3B40-4562-A1BB-CE39400BC25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6012" y="4459525"/>
            <a:ext cx="1470338" cy="11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4">
            <a:extLst>
              <a:ext uri="{FF2B5EF4-FFF2-40B4-BE49-F238E27FC236}">
                <a16:creationId xmlns:a16="http://schemas.microsoft.com/office/drawing/2014/main" id="{2D7C1851-2FFE-4697-80ED-90261865890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63465" y="2423213"/>
            <a:ext cx="1041252"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80">
            <a:extLst>
              <a:ext uri="{FF2B5EF4-FFF2-40B4-BE49-F238E27FC236}">
                <a16:creationId xmlns:a16="http://schemas.microsoft.com/office/drawing/2014/main" id="{E2686758-5122-4D87-849E-DB35539E2135}"/>
              </a:ext>
            </a:extLst>
          </p:cNvPr>
          <p:cNvGrpSpPr/>
          <p:nvPr/>
        </p:nvGrpSpPr>
        <p:grpSpPr bwMode="auto">
          <a:xfrm>
            <a:off x="5239507" y="3573044"/>
            <a:ext cx="898003" cy="2125720"/>
            <a:chOff x="4889170" y="3243362"/>
            <a:chExt cx="898002" cy="2279573"/>
          </a:xfrm>
        </p:grpSpPr>
        <p:sp>
          <p:nvSpPr>
            <p:cNvPr id="34" name="Rectangle 34">
              <a:extLst>
                <a:ext uri="{FF2B5EF4-FFF2-40B4-BE49-F238E27FC236}">
                  <a16:creationId xmlns:a16="http://schemas.microsoft.com/office/drawing/2014/main" id="{9F778A1B-154C-4335-8D0D-4BD332095D85}"/>
                </a:ext>
              </a:extLst>
            </p:cNvPr>
            <p:cNvSpPr>
              <a:spLocks noChangeArrowheads="1"/>
            </p:cNvSpPr>
            <p:nvPr/>
          </p:nvSpPr>
          <p:spPr bwMode="auto">
            <a:xfrm>
              <a:off x="4889170" y="3243362"/>
              <a:ext cx="898002" cy="42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pPr>
              <a:r>
                <a:rPr lang="en-US" altLang="zh-CN" sz="2000" dirty="0">
                  <a:ea typeface="SimHei" panose="02010609060101010101" pitchFamily="49" charset="-122"/>
                  <a:cs typeface="Arial" panose="020B0604020202020204" pitchFamily="34" charset="0"/>
                </a:rPr>
                <a:t>2019.8</a:t>
              </a:r>
            </a:p>
          </p:txBody>
        </p:sp>
        <p:sp>
          <p:nvSpPr>
            <p:cNvPr id="35" name="Oval 26">
              <a:extLst>
                <a:ext uri="{FF2B5EF4-FFF2-40B4-BE49-F238E27FC236}">
                  <a16:creationId xmlns:a16="http://schemas.microsoft.com/office/drawing/2014/main" id="{37AE8773-EB2B-4AAC-8279-3F94F5D51674}"/>
                </a:ext>
              </a:extLst>
            </p:cNvPr>
            <p:cNvSpPr/>
            <p:nvPr/>
          </p:nvSpPr>
          <p:spPr>
            <a:xfrm>
              <a:off x="5387069" y="3581403"/>
              <a:ext cx="152400" cy="1524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en-US" altLang="zh-CN" dirty="0">
                <a:ea typeface="SimHei" panose="02010609060101010101" pitchFamily="49" charset="-122"/>
                <a:cs typeface="Arial" panose="020B0604020202020204" pitchFamily="34" charset="0"/>
              </a:endParaRPr>
            </a:p>
          </p:txBody>
        </p:sp>
        <p:cxnSp>
          <p:nvCxnSpPr>
            <p:cNvPr id="36" name="Straight Connector 76">
              <a:extLst>
                <a:ext uri="{FF2B5EF4-FFF2-40B4-BE49-F238E27FC236}">
                  <a16:creationId xmlns:a16="http://schemas.microsoft.com/office/drawing/2014/main" id="{B674BB7A-98B3-4EEB-B344-CC5C45BFEAC8}"/>
                </a:ext>
              </a:extLst>
            </p:cNvPr>
            <p:cNvCxnSpPr/>
            <p:nvPr/>
          </p:nvCxnSpPr>
          <p:spPr>
            <a:xfrm rot="16200000" flipH="1">
              <a:off x="4561559" y="4618052"/>
              <a:ext cx="1805005" cy="4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椭圆 36">
            <a:extLst>
              <a:ext uri="{FF2B5EF4-FFF2-40B4-BE49-F238E27FC236}">
                <a16:creationId xmlns:a16="http://schemas.microsoft.com/office/drawing/2014/main" id="{2F604AB9-2A2D-4790-A166-D8E4F8A28EA8}"/>
              </a:ext>
            </a:extLst>
          </p:cNvPr>
          <p:cNvSpPr/>
          <p:nvPr/>
        </p:nvSpPr>
        <p:spPr bwMode="auto">
          <a:xfrm>
            <a:off x="5791597" y="5704701"/>
            <a:ext cx="82550" cy="754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zh-CN" altLang="en-US">
              <a:solidFill>
                <a:srgbClr val="FFFFFF"/>
              </a:solidFill>
              <a:ea typeface="SimHei" panose="02010609060101010101" pitchFamily="49" charset="-122"/>
              <a:cs typeface="Arial" panose="020B0604020202020204" pitchFamily="34" charset="0"/>
            </a:endParaRPr>
          </a:p>
        </p:txBody>
      </p:sp>
      <p:sp>
        <p:nvSpPr>
          <p:cNvPr id="38" name="TextBox 9">
            <a:extLst>
              <a:ext uri="{FF2B5EF4-FFF2-40B4-BE49-F238E27FC236}">
                <a16:creationId xmlns:a16="http://schemas.microsoft.com/office/drawing/2014/main" id="{B390694A-A0E8-40C2-9C0D-087B81477531}"/>
              </a:ext>
            </a:extLst>
          </p:cNvPr>
          <p:cNvSpPr txBox="1">
            <a:spLocks noChangeArrowheads="1"/>
          </p:cNvSpPr>
          <p:nvPr/>
        </p:nvSpPr>
        <p:spPr bwMode="auto">
          <a:xfrm>
            <a:off x="4355436" y="5774642"/>
            <a:ext cx="27828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None/>
            </a:pPr>
            <a:r>
              <a:rPr lang="en-US" altLang="zh-CN" sz="1800" b="1" dirty="0">
                <a:ea typeface="SimHei" panose="02010609060101010101" pitchFamily="49" charset="-122"/>
                <a:cs typeface="Arial" panose="020B0604020202020204" pitchFamily="34" charset="0"/>
              </a:rPr>
              <a:t>PandaX-4T moved to CJPL-II</a:t>
            </a:r>
          </a:p>
        </p:txBody>
      </p:sp>
      <p:cxnSp>
        <p:nvCxnSpPr>
          <p:cNvPr id="39" name="Straight Arrow Connector 3">
            <a:extLst>
              <a:ext uri="{FF2B5EF4-FFF2-40B4-BE49-F238E27FC236}">
                <a16:creationId xmlns:a16="http://schemas.microsoft.com/office/drawing/2014/main" id="{DEF6BBE8-5334-4B7D-8836-5E28B29F7DF8}"/>
              </a:ext>
            </a:extLst>
          </p:cNvPr>
          <p:cNvCxnSpPr>
            <a:cxnSpLocks/>
          </p:cNvCxnSpPr>
          <p:nvPr/>
        </p:nvCxnSpPr>
        <p:spPr>
          <a:xfrm>
            <a:off x="424615" y="3967114"/>
            <a:ext cx="9556922" cy="59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椭圆 39">
            <a:extLst>
              <a:ext uri="{FF2B5EF4-FFF2-40B4-BE49-F238E27FC236}">
                <a16:creationId xmlns:a16="http://schemas.microsoft.com/office/drawing/2014/main" id="{97324714-71ED-418A-B8E5-4135E55D7DBA}"/>
              </a:ext>
            </a:extLst>
          </p:cNvPr>
          <p:cNvSpPr/>
          <p:nvPr/>
        </p:nvSpPr>
        <p:spPr bwMode="auto">
          <a:xfrm>
            <a:off x="6930934" y="2244179"/>
            <a:ext cx="80962" cy="769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zh-CN" altLang="en-US">
              <a:solidFill>
                <a:srgbClr val="FFFFFF"/>
              </a:solidFill>
              <a:ea typeface="SimHei" panose="02010609060101010101" pitchFamily="49" charset="-122"/>
              <a:cs typeface="Arial" panose="020B0604020202020204" pitchFamily="34" charset="0"/>
            </a:endParaRPr>
          </a:p>
        </p:txBody>
      </p:sp>
      <p:grpSp>
        <p:nvGrpSpPr>
          <p:cNvPr id="41" name="Group 78">
            <a:extLst>
              <a:ext uri="{FF2B5EF4-FFF2-40B4-BE49-F238E27FC236}">
                <a16:creationId xmlns:a16="http://schemas.microsoft.com/office/drawing/2014/main" id="{D223574F-E282-4389-A1C5-455D50487A9A}"/>
              </a:ext>
            </a:extLst>
          </p:cNvPr>
          <p:cNvGrpSpPr/>
          <p:nvPr/>
        </p:nvGrpSpPr>
        <p:grpSpPr bwMode="auto">
          <a:xfrm>
            <a:off x="6007514" y="2295580"/>
            <a:ext cx="1906291" cy="2111792"/>
            <a:chOff x="18999" y="1869743"/>
            <a:chExt cx="1904086" cy="2264968"/>
          </a:xfrm>
        </p:grpSpPr>
        <p:sp>
          <p:nvSpPr>
            <p:cNvPr id="42" name="Oval 23">
              <a:extLst>
                <a:ext uri="{FF2B5EF4-FFF2-40B4-BE49-F238E27FC236}">
                  <a16:creationId xmlns:a16="http://schemas.microsoft.com/office/drawing/2014/main" id="{C24021E4-7C68-4572-B8D5-F5C794F800DB}"/>
                </a:ext>
              </a:extLst>
            </p:cNvPr>
            <p:cNvSpPr/>
            <p:nvPr/>
          </p:nvSpPr>
          <p:spPr>
            <a:xfrm>
              <a:off x="910964" y="3581330"/>
              <a:ext cx="152223" cy="1524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en-US" altLang="zh-CN">
                <a:ea typeface="SimHei" panose="02010609060101010101" pitchFamily="49" charset="-122"/>
                <a:cs typeface="Arial" panose="020B0604020202020204" pitchFamily="34" charset="0"/>
              </a:endParaRPr>
            </a:p>
          </p:txBody>
        </p:sp>
        <p:sp>
          <p:nvSpPr>
            <p:cNvPr id="43" name="Rectangle 31">
              <a:extLst>
                <a:ext uri="{FF2B5EF4-FFF2-40B4-BE49-F238E27FC236}">
                  <a16:creationId xmlns:a16="http://schemas.microsoft.com/office/drawing/2014/main" id="{4E1FD38F-7F1F-41A2-99E4-EB8EB523632D}"/>
                </a:ext>
              </a:extLst>
            </p:cNvPr>
            <p:cNvSpPr>
              <a:spLocks noChangeArrowheads="1"/>
            </p:cNvSpPr>
            <p:nvPr/>
          </p:nvSpPr>
          <p:spPr bwMode="auto">
            <a:xfrm>
              <a:off x="18999" y="3705580"/>
              <a:ext cx="1904086" cy="42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pPr>
              <a:r>
                <a:rPr lang="en-US" altLang="zh-CN" sz="2000" dirty="0">
                  <a:ea typeface="SimHei" panose="02010609060101010101" pitchFamily="49" charset="-122"/>
                  <a:cs typeface="Arial" panose="020B0604020202020204" pitchFamily="34" charset="0"/>
                </a:rPr>
                <a:t>2020.11-2021.5</a:t>
              </a:r>
            </a:p>
          </p:txBody>
        </p:sp>
        <p:cxnSp>
          <p:nvCxnSpPr>
            <p:cNvPr id="44" name="Straight Connector 50">
              <a:extLst>
                <a:ext uri="{FF2B5EF4-FFF2-40B4-BE49-F238E27FC236}">
                  <a16:creationId xmlns:a16="http://schemas.microsoft.com/office/drawing/2014/main" id="{B153B31B-E1C2-4313-B654-F0B507DB840E}"/>
                </a:ext>
              </a:extLst>
            </p:cNvPr>
            <p:cNvCxnSpPr/>
            <p:nvPr/>
          </p:nvCxnSpPr>
          <p:spPr>
            <a:xfrm rot="16200000" flipH="1">
              <a:off x="93175" y="2760471"/>
              <a:ext cx="1787799" cy="63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5" name="Picture 10">
            <a:extLst>
              <a:ext uri="{FF2B5EF4-FFF2-40B4-BE49-F238E27FC236}">
                <a16:creationId xmlns:a16="http://schemas.microsoft.com/office/drawing/2014/main" id="{DAC9B17E-B3CC-4506-A364-4D16D272C31F}"/>
              </a:ext>
            </a:extLst>
          </p:cNvPr>
          <p:cNvPicPr>
            <a:picLocks noChangeAspect="1" noChangeArrowheads="1"/>
          </p:cNvPicPr>
          <p:nvPr/>
        </p:nvPicPr>
        <p:blipFill rotWithShape="1">
          <a:blip r:embed="rId9" cstate="screen"/>
          <a:srcRect l="1830" t="-308" r="5117" b="308"/>
          <a:stretch/>
        </p:blipFill>
        <p:spPr bwMode="auto">
          <a:xfrm>
            <a:off x="6189773" y="2454935"/>
            <a:ext cx="1563283" cy="1260000"/>
          </a:xfrm>
          <a:prstGeom prst="rect">
            <a:avLst/>
          </a:prstGeom>
          <a:noFill/>
          <a:extLst>
            <a:ext uri="{909E8E84-426E-40DD-AFC4-6F175D3DCCD1}">
              <a14:hiddenFill xmlns:a14="http://schemas.microsoft.com/office/drawing/2010/main">
                <a:solidFill>
                  <a:srgbClr val="FFFFFF"/>
                </a:solidFill>
              </a14:hiddenFill>
            </a:ext>
          </a:extLst>
        </p:spPr>
      </p:pic>
      <p:sp>
        <p:nvSpPr>
          <p:cNvPr id="46" name="文本框 45">
            <a:extLst>
              <a:ext uri="{FF2B5EF4-FFF2-40B4-BE49-F238E27FC236}">
                <a16:creationId xmlns:a16="http://schemas.microsoft.com/office/drawing/2014/main" id="{201729D5-7748-40D4-9152-493524C15E34}"/>
              </a:ext>
            </a:extLst>
          </p:cNvPr>
          <p:cNvSpPr txBox="1"/>
          <p:nvPr/>
        </p:nvSpPr>
        <p:spPr>
          <a:xfrm>
            <a:off x="5983196" y="1639100"/>
            <a:ext cx="2057400" cy="646331"/>
          </a:xfrm>
          <a:prstGeom prst="rect">
            <a:avLst/>
          </a:prstGeom>
          <a:noFill/>
        </p:spPr>
        <p:txBody>
          <a:bodyPr wrap="square">
            <a:spAutoFit/>
          </a:bodyPr>
          <a:lstStyle/>
          <a:p>
            <a:pPr algn="ctr">
              <a:spcBef>
                <a:spcPct val="0"/>
              </a:spcBef>
              <a:buNone/>
            </a:pPr>
            <a:r>
              <a:rPr lang="en-US" altLang="zh-CN" sz="1800" b="1" dirty="0">
                <a:ea typeface="SimHei" panose="02010609060101010101" pitchFamily="49" charset="-122"/>
                <a:cs typeface="Arial" panose="020B0604020202020204" pitchFamily="34" charset="0"/>
              </a:rPr>
              <a:t>PandaX-4T</a:t>
            </a:r>
          </a:p>
          <a:p>
            <a:pPr algn="ctr">
              <a:spcBef>
                <a:spcPct val="0"/>
              </a:spcBef>
              <a:buNone/>
            </a:pPr>
            <a:r>
              <a:rPr lang="en-US" altLang="zh-CN" sz="1800" b="1" dirty="0">
                <a:ea typeface="SimHei" panose="02010609060101010101" pitchFamily="49" charset="-122"/>
                <a:cs typeface="Arial" panose="020B0604020202020204" pitchFamily="34" charset="0"/>
              </a:rPr>
              <a:t>Commissioning</a:t>
            </a:r>
            <a:endParaRPr lang="en-US" altLang="zh-CN" sz="1800" b="1" dirty="0">
              <a:cs typeface="Arial" panose="020B0604020202020204" pitchFamily="34" charset="0"/>
            </a:endParaRPr>
          </a:p>
        </p:txBody>
      </p:sp>
      <p:sp>
        <p:nvSpPr>
          <p:cNvPr id="47" name="文本框 46">
            <a:extLst>
              <a:ext uri="{FF2B5EF4-FFF2-40B4-BE49-F238E27FC236}">
                <a16:creationId xmlns:a16="http://schemas.microsoft.com/office/drawing/2014/main" id="{BE265FD5-18A5-455B-BAF1-6362F6A0A144}"/>
              </a:ext>
            </a:extLst>
          </p:cNvPr>
          <p:cNvSpPr txBox="1"/>
          <p:nvPr/>
        </p:nvSpPr>
        <p:spPr>
          <a:xfrm>
            <a:off x="8925321" y="3236736"/>
            <a:ext cx="1125128" cy="369332"/>
          </a:xfrm>
          <a:prstGeom prst="rect">
            <a:avLst/>
          </a:prstGeom>
          <a:noFill/>
        </p:spPr>
        <p:txBody>
          <a:bodyPr wrap="square">
            <a:spAutoFit/>
          </a:bodyPr>
          <a:lstStyle/>
          <a:p>
            <a:pPr>
              <a:spcBef>
                <a:spcPct val="0"/>
              </a:spcBef>
              <a:buNone/>
            </a:pPr>
            <a:r>
              <a:rPr lang="en-US" altLang="zh-CN" sz="1800" b="1" dirty="0">
                <a:ea typeface="SimHei" panose="02010609060101010101" pitchFamily="49" charset="-122"/>
                <a:cs typeface="Arial" panose="020B0604020202020204" pitchFamily="34" charset="0"/>
              </a:rPr>
              <a:t>Ongoing</a:t>
            </a:r>
            <a:endParaRPr lang="en-US" altLang="zh-CN" sz="1800" b="1" dirty="0">
              <a:cs typeface="Arial" panose="020B0604020202020204" pitchFamily="34" charset="0"/>
            </a:endParaRPr>
          </a:p>
        </p:txBody>
      </p:sp>
      <p:grpSp>
        <p:nvGrpSpPr>
          <p:cNvPr id="48" name="Group 80">
            <a:extLst>
              <a:ext uri="{FF2B5EF4-FFF2-40B4-BE49-F238E27FC236}">
                <a16:creationId xmlns:a16="http://schemas.microsoft.com/office/drawing/2014/main" id="{F09DF680-2D67-43BE-BDC9-DD82306AD5F6}"/>
              </a:ext>
            </a:extLst>
          </p:cNvPr>
          <p:cNvGrpSpPr/>
          <p:nvPr/>
        </p:nvGrpSpPr>
        <p:grpSpPr bwMode="auto">
          <a:xfrm>
            <a:off x="7727892" y="3573045"/>
            <a:ext cx="1027845" cy="2125720"/>
            <a:chOff x="4889170" y="3243362"/>
            <a:chExt cx="1027844" cy="2279573"/>
          </a:xfrm>
        </p:grpSpPr>
        <p:sp>
          <p:nvSpPr>
            <p:cNvPr id="49" name="Rectangle 34">
              <a:extLst>
                <a:ext uri="{FF2B5EF4-FFF2-40B4-BE49-F238E27FC236}">
                  <a16:creationId xmlns:a16="http://schemas.microsoft.com/office/drawing/2014/main" id="{383B3003-E688-4F5B-BF18-E6203FF7FD51}"/>
                </a:ext>
              </a:extLst>
            </p:cNvPr>
            <p:cNvSpPr>
              <a:spLocks noChangeArrowheads="1"/>
            </p:cNvSpPr>
            <p:nvPr/>
          </p:nvSpPr>
          <p:spPr bwMode="auto">
            <a:xfrm>
              <a:off x="4889170" y="3243362"/>
              <a:ext cx="1027844" cy="42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pPr>
              <a:r>
                <a:rPr lang="en-US" altLang="zh-CN" sz="2000" dirty="0">
                  <a:ea typeface="SimHei" panose="02010609060101010101" pitchFamily="49" charset="-122"/>
                  <a:cs typeface="Arial" panose="020B0604020202020204" pitchFamily="34" charset="0"/>
                </a:rPr>
                <a:t>2021.11</a:t>
              </a:r>
            </a:p>
          </p:txBody>
        </p:sp>
        <p:sp>
          <p:nvSpPr>
            <p:cNvPr id="50" name="Oval 26">
              <a:extLst>
                <a:ext uri="{FF2B5EF4-FFF2-40B4-BE49-F238E27FC236}">
                  <a16:creationId xmlns:a16="http://schemas.microsoft.com/office/drawing/2014/main" id="{B4A913B7-43FF-4E7B-8ABA-51003954753E}"/>
                </a:ext>
              </a:extLst>
            </p:cNvPr>
            <p:cNvSpPr/>
            <p:nvPr/>
          </p:nvSpPr>
          <p:spPr>
            <a:xfrm>
              <a:off x="5387069" y="3581403"/>
              <a:ext cx="152400" cy="1524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en-US" altLang="zh-CN" dirty="0">
                <a:ea typeface="SimHei" panose="02010609060101010101" pitchFamily="49" charset="-122"/>
                <a:cs typeface="Arial" panose="020B0604020202020204" pitchFamily="34" charset="0"/>
              </a:endParaRPr>
            </a:p>
          </p:txBody>
        </p:sp>
        <p:cxnSp>
          <p:nvCxnSpPr>
            <p:cNvPr id="51" name="Straight Connector 76">
              <a:extLst>
                <a:ext uri="{FF2B5EF4-FFF2-40B4-BE49-F238E27FC236}">
                  <a16:creationId xmlns:a16="http://schemas.microsoft.com/office/drawing/2014/main" id="{F7F720A8-9011-44FE-942E-F2619AAA6CF0}"/>
                </a:ext>
              </a:extLst>
            </p:cNvPr>
            <p:cNvCxnSpPr/>
            <p:nvPr/>
          </p:nvCxnSpPr>
          <p:spPr>
            <a:xfrm rot="16200000" flipH="1">
              <a:off x="4561559" y="4618052"/>
              <a:ext cx="1805005" cy="4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椭圆 51">
            <a:extLst>
              <a:ext uri="{FF2B5EF4-FFF2-40B4-BE49-F238E27FC236}">
                <a16:creationId xmlns:a16="http://schemas.microsoft.com/office/drawing/2014/main" id="{8BBB3279-85E4-42B0-9A47-135F578B8A3B}"/>
              </a:ext>
            </a:extLst>
          </p:cNvPr>
          <p:cNvSpPr/>
          <p:nvPr/>
        </p:nvSpPr>
        <p:spPr bwMode="auto">
          <a:xfrm>
            <a:off x="8279983" y="5704702"/>
            <a:ext cx="82550" cy="754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zh-CN" altLang="en-US">
              <a:solidFill>
                <a:srgbClr val="FFFFFF"/>
              </a:solidFill>
              <a:ea typeface="SimHei" panose="02010609060101010101" pitchFamily="49" charset="-122"/>
              <a:cs typeface="Arial" panose="020B0604020202020204" pitchFamily="34" charset="0"/>
            </a:endParaRPr>
          </a:p>
        </p:txBody>
      </p:sp>
      <p:sp>
        <p:nvSpPr>
          <p:cNvPr id="53" name="文本框 52">
            <a:extLst>
              <a:ext uri="{FF2B5EF4-FFF2-40B4-BE49-F238E27FC236}">
                <a16:creationId xmlns:a16="http://schemas.microsoft.com/office/drawing/2014/main" id="{69FE9DF5-F1A8-42E5-9F09-ED82D481980D}"/>
              </a:ext>
            </a:extLst>
          </p:cNvPr>
          <p:cNvSpPr txBox="1"/>
          <p:nvPr/>
        </p:nvSpPr>
        <p:spPr>
          <a:xfrm>
            <a:off x="7333833" y="5763704"/>
            <a:ext cx="2057400" cy="369332"/>
          </a:xfrm>
          <a:prstGeom prst="rect">
            <a:avLst/>
          </a:prstGeom>
          <a:noFill/>
        </p:spPr>
        <p:txBody>
          <a:bodyPr wrap="square">
            <a:spAutoFit/>
          </a:bodyPr>
          <a:lstStyle/>
          <a:p>
            <a:pPr>
              <a:spcBef>
                <a:spcPct val="0"/>
              </a:spcBef>
              <a:buNone/>
            </a:pPr>
            <a:r>
              <a:rPr lang="en-US" altLang="zh-CN" sz="1800" b="1" dirty="0">
                <a:ea typeface="SimHei" panose="02010609060101010101" pitchFamily="49" charset="-122"/>
                <a:cs typeface="Arial" panose="020B0604020202020204" pitchFamily="34" charset="0"/>
              </a:rPr>
              <a:t>PandaX-4T Run1</a:t>
            </a:r>
          </a:p>
        </p:txBody>
      </p:sp>
      <p:sp>
        <p:nvSpPr>
          <p:cNvPr id="54" name="文本框 53">
            <a:extLst>
              <a:ext uri="{FF2B5EF4-FFF2-40B4-BE49-F238E27FC236}">
                <a16:creationId xmlns:a16="http://schemas.microsoft.com/office/drawing/2014/main" id="{EA7D0545-E893-4707-8BD9-65E0D139F768}"/>
              </a:ext>
            </a:extLst>
          </p:cNvPr>
          <p:cNvSpPr txBox="1"/>
          <p:nvPr/>
        </p:nvSpPr>
        <p:spPr>
          <a:xfrm>
            <a:off x="10415276" y="4999791"/>
            <a:ext cx="1377300" cy="369332"/>
          </a:xfrm>
          <a:prstGeom prst="rect">
            <a:avLst/>
          </a:prstGeom>
          <a:noFill/>
        </p:spPr>
        <p:txBody>
          <a:bodyPr wrap="none" rtlCol="0">
            <a:spAutoFit/>
          </a:bodyPr>
          <a:lstStyle/>
          <a:p>
            <a:r>
              <a:rPr lang="en-US" altLang="zh-CN" b="1" dirty="0">
                <a:latin typeface="+mj-lt"/>
                <a:cs typeface="Arial" panose="020B0604020202020204" pitchFamily="34" charset="0"/>
              </a:rPr>
              <a:t>PandaX-</a:t>
            </a:r>
            <a:r>
              <a:rPr lang="en-US" altLang="zh-CN" b="1" dirty="0" err="1">
                <a:latin typeface="+mj-lt"/>
                <a:cs typeface="Arial" panose="020B0604020202020204" pitchFamily="34" charset="0"/>
              </a:rPr>
              <a:t>xT</a:t>
            </a:r>
            <a:endParaRPr lang="zh-CN" altLang="en-US" b="1" dirty="0">
              <a:latin typeface="+mj-lt"/>
              <a:cs typeface="Arial" panose="020B0604020202020204" pitchFamily="34" charset="0"/>
            </a:endParaRPr>
          </a:p>
        </p:txBody>
      </p:sp>
      <p:pic>
        <p:nvPicPr>
          <p:cNvPr id="55" name="图片 54">
            <a:extLst>
              <a:ext uri="{FF2B5EF4-FFF2-40B4-BE49-F238E27FC236}">
                <a16:creationId xmlns:a16="http://schemas.microsoft.com/office/drawing/2014/main" id="{3CCE2C6B-F58D-437C-8BDF-4B5A2269222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276341" y="4464657"/>
            <a:ext cx="2048124" cy="1152000"/>
          </a:xfrm>
          <a:prstGeom prst="rect">
            <a:avLst/>
          </a:prstGeom>
          <a:noFill/>
          <a:ln w="76200">
            <a:noFill/>
          </a:ln>
        </p:spPr>
      </p:pic>
      <p:pic>
        <p:nvPicPr>
          <p:cNvPr id="56" name="Picture 9">
            <a:extLst>
              <a:ext uri="{FF2B5EF4-FFF2-40B4-BE49-F238E27FC236}">
                <a16:creationId xmlns:a16="http://schemas.microsoft.com/office/drawing/2014/main" id="{A60F33F8-8B59-4264-A761-8E96B831C3C4}"/>
              </a:ext>
            </a:extLst>
          </p:cNvPr>
          <p:cNvPicPr>
            <a:picLocks noChangeAspect="1"/>
          </p:cNvPicPr>
          <p:nvPr/>
        </p:nvPicPr>
        <p:blipFill rotWithShape="1">
          <a:blip r:embed="rId11"/>
          <a:srcRect t="20603"/>
          <a:stretch/>
        </p:blipFill>
        <p:spPr>
          <a:xfrm>
            <a:off x="4697161" y="4464657"/>
            <a:ext cx="2185778" cy="1152000"/>
          </a:xfrm>
          <a:prstGeom prst="rect">
            <a:avLst/>
          </a:prstGeom>
        </p:spPr>
      </p:pic>
    </p:spTree>
    <p:extLst>
      <p:ext uri="{BB962C8B-B14F-4D97-AF65-F5344CB8AC3E}">
        <p14:creationId xmlns:p14="http://schemas.microsoft.com/office/powerpoint/2010/main" val="3784008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id="{C515EB88-5C99-4A30-9AA1-57A561B79651}"/>
              </a:ext>
            </a:extLst>
          </p:cNvPr>
          <p:cNvPicPr>
            <a:picLocks noChangeAspect="1"/>
          </p:cNvPicPr>
          <p:nvPr/>
        </p:nvPicPr>
        <p:blipFill>
          <a:blip r:embed="rId3"/>
          <a:stretch>
            <a:fillRect/>
          </a:stretch>
        </p:blipFill>
        <p:spPr>
          <a:xfrm>
            <a:off x="577733" y="727186"/>
            <a:ext cx="11036534" cy="6029810"/>
          </a:xfrm>
          <a:prstGeom prst="rect">
            <a:avLst/>
          </a:prstGeom>
        </p:spPr>
      </p:pic>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fld id="{04E9A4DC-7C28-46D1-B112-3357ECF88159}" type="datetime1">
              <a:rPr lang="zh-CN" altLang="en-US" smtClean="0"/>
              <a:t>2023/8/24</a:t>
            </a:fld>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en-US" altLang="zh-CN" dirty="0"/>
              <a:t>Lomonosov Conference 2023, Moscow</a:t>
            </a:r>
            <a:endParaRPr lang="zh-CN" altLang="en-US" dirty="0"/>
          </a:p>
        </p:txBody>
      </p:sp>
      <p:sp>
        <p:nvSpPr>
          <p:cNvPr id="4" name="灯片编号占位符 3">
            <a:extLst>
              <a:ext uri="{FF2B5EF4-FFF2-40B4-BE49-F238E27FC236}">
                <a16:creationId xmlns:a16="http://schemas.microsoft.com/office/drawing/2014/main" id="{0A37C41A-404A-40B5-BC66-86817B7D18DD}"/>
              </a:ext>
            </a:extLst>
          </p:cNvPr>
          <p:cNvSpPr>
            <a:spLocks noGrp="1"/>
          </p:cNvSpPr>
          <p:nvPr>
            <p:ph type="sldNum" sz="quarter" idx="12"/>
          </p:nvPr>
        </p:nvSpPr>
        <p:spPr/>
        <p:txBody>
          <a:bodyPr/>
          <a:lstStyle/>
          <a:p>
            <a:fld id="{DCB8811A-6C9D-44A2-B549-207BE13A4B02}" type="slidenum">
              <a:rPr lang="zh-CN" altLang="en-US" smtClean="0"/>
              <a:t>6</a:t>
            </a:fld>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PandaX-4T Overview</a:t>
            </a:r>
            <a:endParaRPr lang="zh-CN" altLang="en-US" dirty="0"/>
          </a:p>
        </p:txBody>
      </p:sp>
      <p:sp>
        <p:nvSpPr>
          <p:cNvPr id="5" name="文本框 4">
            <a:extLst>
              <a:ext uri="{FF2B5EF4-FFF2-40B4-BE49-F238E27FC236}">
                <a16:creationId xmlns:a16="http://schemas.microsoft.com/office/drawing/2014/main" id="{A7BBFBA5-4989-454F-9B5B-1E9B7814DA71}"/>
              </a:ext>
            </a:extLst>
          </p:cNvPr>
          <p:cNvSpPr txBox="1"/>
          <p:nvPr/>
        </p:nvSpPr>
        <p:spPr>
          <a:xfrm>
            <a:off x="9848850" y="1000125"/>
            <a:ext cx="1765417" cy="369332"/>
          </a:xfrm>
          <a:prstGeom prst="rect">
            <a:avLst/>
          </a:prstGeom>
          <a:noFill/>
        </p:spPr>
        <p:txBody>
          <a:bodyPr wrap="square" rtlCol="0">
            <a:spAutoFit/>
          </a:bodyPr>
          <a:lstStyle/>
          <a:p>
            <a:r>
              <a:rPr lang="en-US" altLang="zh-CN" dirty="0"/>
              <a:t>System Layout</a:t>
            </a:r>
            <a:endParaRPr lang="zh-CN" altLang="en-US" dirty="0"/>
          </a:p>
        </p:txBody>
      </p:sp>
    </p:spTree>
    <p:extLst>
      <p:ext uri="{BB962C8B-B14F-4D97-AF65-F5344CB8AC3E}">
        <p14:creationId xmlns:p14="http://schemas.microsoft.com/office/powerpoint/2010/main" val="1225538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fld id="{04E9A4DC-7C28-46D1-B112-3357ECF88159}" type="datetime1">
              <a:rPr lang="zh-CN" altLang="en-US" smtClean="0"/>
              <a:t>2023/8/24</a:t>
            </a:fld>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en-US" altLang="zh-CN" dirty="0"/>
              <a:t>Lomonosov Conference 2023, Moscow</a:t>
            </a:r>
            <a:endParaRPr lang="zh-CN" altLang="en-US" dirty="0"/>
          </a:p>
        </p:txBody>
      </p:sp>
      <p:sp>
        <p:nvSpPr>
          <p:cNvPr id="4" name="灯片编号占位符 3">
            <a:extLst>
              <a:ext uri="{FF2B5EF4-FFF2-40B4-BE49-F238E27FC236}">
                <a16:creationId xmlns:a16="http://schemas.microsoft.com/office/drawing/2014/main" id="{0A37C41A-404A-40B5-BC66-86817B7D18DD}"/>
              </a:ext>
            </a:extLst>
          </p:cNvPr>
          <p:cNvSpPr>
            <a:spLocks noGrp="1"/>
          </p:cNvSpPr>
          <p:nvPr>
            <p:ph type="sldNum" sz="quarter" idx="12"/>
          </p:nvPr>
        </p:nvSpPr>
        <p:spPr/>
        <p:txBody>
          <a:bodyPr/>
          <a:lstStyle/>
          <a:p>
            <a:fld id="{DCB8811A-6C9D-44A2-B549-207BE13A4B02}" type="slidenum">
              <a:rPr lang="zh-CN" altLang="en-US" smtClean="0"/>
              <a:t>7</a:t>
            </a:fld>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Cryogenics System</a:t>
            </a:r>
            <a:endParaRPr lang="zh-CN" altLang="en-US" dirty="0"/>
          </a:p>
        </p:txBody>
      </p:sp>
      <p:pic>
        <p:nvPicPr>
          <p:cNvPr id="7" name="图像" descr="图像">
            <a:extLst>
              <a:ext uri="{FF2B5EF4-FFF2-40B4-BE49-F238E27FC236}">
                <a16:creationId xmlns:a16="http://schemas.microsoft.com/office/drawing/2014/main" id="{D1099F5C-406A-4C5C-8578-5261429595EE}"/>
              </a:ext>
            </a:extLst>
          </p:cNvPr>
          <p:cNvPicPr>
            <a:picLocks noChangeAspect="1"/>
          </p:cNvPicPr>
          <p:nvPr/>
        </p:nvPicPr>
        <p:blipFill>
          <a:blip r:embed="rId4"/>
          <a:srcRect/>
          <a:stretch>
            <a:fillRect/>
          </a:stretch>
        </p:blipFill>
        <p:spPr>
          <a:xfrm>
            <a:off x="461357" y="1566985"/>
            <a:ext cx="5413789" cy="3719243"/>
          </a:xfrm>
          <a:prstGeom prst="rect">
            <a:avLst/>
          </a:prstGeom>
          <a:ln w="12700">
            <a:miter lim="400000"/>
            <a:headEnd/>
            <a:tailEnd/>
          </a:ln>
        </p:spPr>
      </p:pic>
      <p:grpSp>
        <p:nvGrpSpPr>
          <p:cNvPr id="8" name="组合 7">
            <a:extLst>
              <a:ext uri="{FF2B5EF4-FFF2-40B4-BE49-F238E27FC236}">
                <a16:creationId xmlns:a16="http://schemas.microsoft.com/office/drawing/2014/main" id="{E73FB0D0-F614-46C2-B7E5-50C479E670C2}"/>
              </a:ext>
            </a:extLst>
          </p:cNvPr>
          <p:cNvGrpSpPr/>
          <p:nvPr/>
        </p:nvGrpSpPr>
        <p:grpSpPr>
          <a:xfrm>
            <a:off x="6314454" y="1566985"/>
            <a:ext cx="5523765" cy="3719243"/>
            <a:chOff x="5711825" y="985460"/>
            <a:chExt cx="6480175" cy="4820920"/>
          </a:xfrm>
        </p:grpSpPr>
        <p:grpSp>
          <p:nvGrpSpPr>
            <p:cNvPr id="9" name="组合 8">
              <a:extLst>
                <a:ext uri="{FF2B5EF4-FFF2-40B4-BE49-F238E27FC236}">
                  <a16:creationId xmlns:a16="http://schemas.microsoft.com/office/drawing/2014/main" id="{0023CC37-36D3-43C0-959F-092D8F4FD213}"/>
                </a:ext>
              </a:extLst>
            </p:cNvPr>
            <p:cNvGrpSpPr/>
            <p:nvPr/>
          </p:nvGrpSpPr>
          <p:grpSpPr>
            <a:xfrm>
              <a:off x="5711825" y="985460"/>
              <a:ext cx="6480175" cy="4820920"/>
              <a:chOff x="2378" y="2983"/>
              <a:chExt cx="10205" cy="7592"/>
            </a:xfrm>
          </p:grpSpPr>
          <p:pic>
            <p:nvPicPr>
              <p:cNvPr id="20" name="图片 19" descr="IV">
                <a:extLst>
                  <a:ext uri="{FF2B5EF4-FFF2-40B4-BE49-F238E27FC236}">
                    <a16:creationId xmlns:a16="http://schemas.microsoft.com/office/drawing/2014/main" id="{2D1E649C-881F-428A-A155-D2FC2251E21A}"/>
                  </a:ext>
                </a:extLst>
              </p:cNvPr>
              <p:cNvPicPr>
                <a:picLocks noChangeAspect="1"/>
              </p:cNvPicPr>
              <p:nvPr/>
            </p:nvPicPr>
            <p:blipFill>
              <a:blip r:embed="rId5"/>
              <a:stretch>
                <a:fillRect/>
              </a:stretch>
            </p:blipFill>
            <p:spPr>
              <a:xfrm>
                <a:off x="2378" y="2983"/>
                <a:ext cx="10205" cy="3824"/>
              </a:xfrm>
              <a:prstGeom prst="rect">
                <a:avLst/>
              </a:prstGeom>
            </p:spPr>
          </p:pic>
          <p:pic>
            <p:nvPicPr>
              <p:cNvPr id="21" name="图片 20" descr="Tem">
                <a:extLst>
                  <a:ext uri="{FF2B5EF4-FFF2-40B4-BE49-F238E27FC236}">
                    <a16:creationId xmlns:a16="http://schemas.microsoft.com/office/drawing/2014/main" id="{6CBEFBF1-FBD0-491E-A438-D5E6F25D6950}"/>
                  </a:ext>
                </a:extLst>
              </p:cNvPr>
              <p:cNvPicPr>
                <a:picLocks noChangeAspect="1"/>
              </p:cNvPicPr>
              <p:nvPr/>
            </p:nvPicPr>
            <p:blipFill>
              <a:blip r:embed="rId6"/>
              <a:stretch>
                <a:fillRect/>
              </a:stretch>
            </p:blipFill>
            <p:spPr>
              <a:xfrm>
                <a:off x="2378" y="6751"/>
                <a:ext cx="10205" cy="3824"/>
              </a:xfrm>
              <a:prstGeom prst="rect">
                <a:avLst/>
              </a:prstGeom>
            </p:spPr>
          </p:pic>
        </p:grpSp>
        <p:cxnSp>
          <p:nvCxnSpPr>
            <p:cNvPr id="11" name="直接连接符 10">
              <a:extLst>
                <a:ext uri="{FF2B5EF4-FFF2-40B4-BE49-F238E27FC236}">
                  <a16:creationId xmlns:a16="http://schemas.microsoft.com/office/drawing/2014/main" id="{68D207BC-AE0A-4F6B-85B9-20F104352C50}"/>
                </a:ext>
              </a:extLst>
            </p:cNvPr>
            <p:cNvCxnSpPr/>
            <p:nvPr/>
          </p:nvCxnSpPr>
          <p:spPr>
            <a:xfrm flipH="1">
              <a:off x="7333615" y="1204535"/>
              <a:ext cx="18415" cy="437134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8ABF45CE-D2F9-465E-8405-37AF294305C5}"/>
                </a:ext>
              </a:extLst>
            </p:cNvPr>
            <p:cNvCxnSpPr/>
            <p:nvPr/>
          </p:nvCxnSpPr>
          <p:spPr>
            <a:xfrm flipH="1">
              <a:off x="8388985" y="1204535"/>
              <a:ext cx="18415" cy="437134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2BC7BC1-32EC-41FA-BAC0-99E3AB29A82C}"/>
                </a:ext>
              </a:extLst>
            </p:cNvPr>
            <p:cNvCxnSpPr/>
            <p:nvPr/>
          </p:nvCxnSpPr>
          <p:spPr>
            <a:xfrm flipH="1">
              <a:off x="9864725" y="1204535"/>
              <a:ext cx="18415" cy="437134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1C543A01-1A62-4D9D-A478-C4DE9D74C45A}"/>
                </a:ext>
              </a:extLst>
            </p:cNvPr>
            <p:cNvSpPr txBox="1"/>
            <p:nvPr/>
          </p:nvSpPr>
          <p:spPr>
            <a:xfrm>
              <a:off x="9955186" y="1110973"/>
              <a:ext cx="1654620" cy="523220"/>
            </a:xfrm>
            <a:prstGeom prst="rect">
              <a:avLst/>
            </a:prstGeom>
            <a:noFill/>
          </p:spPr>
          <p:txBody>
            <a:bodyPr wrap="none" rtlCol="0">
              <a:spAutoFit/>
            </a:bodyPr>
            <a:lstStyle/>
            <a:p>
              <a:r>
                <a:rPr lang="en-US" altLang="zh-CN" sz="1400" b="1" dirty="0">
                  <a:solidFill>
                    <a:srgbClr val="FF0000"/>
                  </a:solidFill>
                  <a:latin typeface="Arial" panose="020B0604020202020204" pitchFamily="34" charset="0"/>
                  <a:cs typeface="Arial" panose="020B0604020202020204" pitchFamily="34" charset="0"/>
                </a:rPr>
                <a:t>Adjust </a:t>
              </a:r>
              <a:r>
                <a:rPr lang="en-US" altLang="zh-CN" sz="1400" b="1" dirty="0" err="1">
                  <a:solidFill>
                    <a:srgbClr val="FF0000"/>
                  </a:solidFill>
                  <a:latin typeface="Arial" panose="020B0604020202020204" pitchFamily="34" charset="0"/>
                  <a:cs typeface="Arial" panose="020B0604020202020204" pitchFamily="34" charset="0"/>
                </a:rPr>
                <a:t>Coldhead</a:t>
              </a:r>
              <a:r>
                <a:rPr lang="en-US" altLang="zh-CN" sz="1400" b="1" dirty="0">
                  <a:solidFill>
                    <a:srgbClr val="FF0000"/>
                  </a:solidFill>
                  <a:latin typeface="Arial" panose="020B0604020202020204" pitchFamily="34" charset="0"/>
                  <a:cs typeface="Arial" panose="020B0604020202020204" pitchFamily="34" charset="0"/>
                </a:rPr>
                <a:t> </a:t>
              </a:r>
            </a:p>
            <a:p>
              <a:r>
                <a:rPr lang="en-US" altLang="zh-CN" sz="1400" b="1" dirty="0">
                  <a:solidFill>
                    <a:srgbClr val="FF0000"/>
                  </a:solidFill>
                  <a:latin typeface="Arial" panose="020B0604020202020204" pitchFamily="34" charset="0"/>
                  <a:cs typeface="Arial" panose="020B0604020202020204" pitchFamily="34" charset="0"/>
                </a:rPr>
                <a:t>temperature</a:t>
              </a:r>
            </a:p>
          </p:txBody>
        </p:sp>
        <p:sp>
          <p:nvSpPr>
            <p:cNvPr id="15" name="文本框 14">
              <a:extLst>
                <a:ext uri="{FF2B5EF4-FFF2-40B4-BE49-F238E27FC236}">
                  <a16:creationId xmlns:a16="http://schemas.microsoft.com/office/drawing/2014/main" id="{0978D599-4BA8-43FC-8AE9-CBBAF24DEFA4}"/>
                </a:ext>
              </a:extLst>
            </p:cNvPr>
            <p:cNvSpPr txBox="1"/>
            <p:nvPr/>
          </p:nvSpPr>
          <p:spPr>
            <a:xfrm rot="16200000">
              <a:off x="6940086" y="3283525"/>
              <a:ext cx="1843405" cy="306705"/>
            </a:xfrm>
            <a:prstGeom prst="rect">
              <a:avLst/>
            </a:prstGeom>
            <a:noFill/>
          </p:spPr>
          <p:txBody>
            <a:bodyPr wrap="none" rtlCol="0">
              <a:spAutoFit/>
            </a:bodyPr>
            <a:lstStyle/>
            <a:p>
              <a:r>
                <a:rPr lang="en-US" altLang="zh-CN" sz="1400" b="1" dirty="0">
                  <a:solidFill>
                    <a:srgbClr val="FF0000"/>
                  </a:solidFill>
                  <a:latin typeface="Arial" panose="020B0604020202020204" pitchFamily="34" charset="0"/>
                  <a:cs typeface="Arial" panose="020B0604020202020204" pitchFamily="34" charset="0"/>
                </a:rPr>
                <a:t>Loop1 Maintenance</a:t>
              </a:r>
            </a:p>
          </p:txBody>
        </p:sp>
        <p:sp>
          <p:nvSpPr>
            <p:cNvPr id="16" name="文本框 15">
              <a:extLst>
                <a:ext uri="{FF2B5EF4-FFF2-40B4-BE49-F238E27FC236}">
                  <a16:creationId xmlns:a16="http://schemas.microsoft.com/office/drawing/2014/main" id="{A97E7422-5D34-47C1-9A4B-FA7A231689EB}"/>
                </a:ext>
              </a:extLst>
            </p:cNvPr>
            <p:cNvSpPr txBox="1"/>
            <p:nvPr/>
          </p:nvSpPr>
          <p:spPr>
            <a:xfrm>
              <a:off x="6278880" y="1400115"/>
              <a:ext cx="928459" cy="307777"/>
            </a:xfrm>
            <a:prstGeom prst="rect">
              <a:avLst/>
            </a:prstGeom>
            <a:noFill/>
          </p:spPr>
          <p:txBody>
            <a:bodyPr wrap="none" rtlCol="0">
              <a:spAutoFit/>
            </a:bodyPr>
            <a:lstStyle/>
            <a:p>
              <a:r>
                <a:rPr lang="en-US" altLang="zh-CN" sz="1400" b="1" dirty="0">
                  <a:solidFill>
                    <a:srgbClr val="FF0000"/>
                  </a:solidFill>
                  <a:latin typeface="Arial" panose="020B0604020202020204" pitchFamily="34" charset="0"/>
                  <a:cs typeface="Arial" panose="020B0604020202020204" pitchFamily="34" charset="0"/>
                </a:rPr>
                <a:t>Loop2 In</a:t>
              </a:r>
            </a:p>
          </p:txBody>
        </p:sp>
        <p:cxnSp>
          <p:nvCxnSpPr>
            <p:cNvPr id="17" name="直接箭头连接符 16">
              <a:extLst>
                <a:ext uri="{FF2B5EF4-FFF2-40B4-BE49-F238E27FC236}">
                  <a16:creationId xmlns:a16="http://schemas.microsoft.com/office/drawing/2014/main" id="{3EA3EF9B-D5A8-4EE2-B38F-99E265435637}"/>
                </a:ext>
              </a:extLst>
            </p:cNvPr>
            <p:cNvCxnSpPr/>
            <p:nvPr/>
          </p:nvCxnSpPr>
          <p:spPr>
            <a:xfrm>
              <a:off x="6687820" y="1706820"/>
              <a:ext cx="566420" cy="46164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8">
              <a:extLst>
                <a:ext uri="{FF2B5EF4-FFF2-40B4-BE49-F238E27FC236}">
                  <a16:creationId xmlns:a16="http://schemas.microsoft.com/office/drawing/2014/main" id="{27CD29B2-D67A-4692-968F-EB5E943E91E1}"/>
                </a:ext>
              </a:extLst>
            </p:cNvPr>
            <p:cNvCxnSpPr/>
            <p:nvPr/>
          </p:nvCxnSpPr>
          <p:spPr>
            <a:xfrm flipH="1">
              <a:off x="9956107" y="1706820"/>
              <a:ext cx="388123" cy="30542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6">
              <a:extLst>
                <a:ext uri="{FF2B5EF4-FFF2-40B4-BE49-F238E27FC236}">
                  <a16:creationId xmlns:a16="http://schemas.microsoft.com/office/drawing/2014/main" id="{6CCD964D-5B34-4615-A767-17721126517F}"/>
                </a:ext>
              </a:extLst>
            </p:cNvPr>
            <p:cNvSpPr/>
            <p:nvPr/>
          </p:nvSpPr>
          <p:spPr>
            <a:xfrm>
              <a:off x="7333615" y="1225426"/>
              <a:ext cx="1073785" cy="4343554"/>
            </a:xfrm>
            <a:prstGeom prst="rect">
              <a:avLst/>
            </a:prstGeom>
            <a:solidFill>
              <a:srgbClr val="7F7F7F">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2" name="表格 21">
            <a:extLst>
              <a:ext uri="{FF2B5EF4-FFF2-40B4-BE49-F238E27FC236}">
                <a16:creationId xmlns:a16="http://schemas.microsoft.com/office/drawing/2014/main" id="{AE616186-E692-4C42-B2B5-3E7C5196DE67}"/>
              </a:ext>
            </a:extLst>
          </p:cNvPr>
          <p:cNvGraphicFramePr/>
          <p:nvPr>
            <p:custDataLst>
              <p:tags r:id="rId1"/>
            </p:custDataLst>
            <p:extLst>
              <p:ext uri="{D42A27DB-BD31-4B8C-83A1-F6EECF244321}">
                <p14:modId xmlns:p14="http://schemas.microsoft.com/office/powerpoint/2010/main" val="109990849"/>
              </p:ext>
            </p:extLst>
          </p:nvPr>
        </p:nvGraphicFramePr>
        <p:xfrm>
          <a:off x="1263654" y="5363194"/>
          <a:ext cx="9664691" cy="1005840"/>
        </p:xfrm>
        <a:graphic>
          <a:graphicData uri="http://schemas.openxmlformats.org/drawingml/2006/table">
            <a:tbl>
              <a:tblPr firstRow="1" bandRow="1">
                <a:tableStyleId>{6E25E649-3F16-4E02-A733-19D2CDBF48F0}</a:tableStyleId>
              </a:tblPr>
              <a:tblGrid>
                <a:gridCol w="1932938">
                  <a:extLst>
                    <a:ext uri="{9D8B030D-6E8A-4147-A177-3AD203B41FA5}">
                      <a16:colId xmlns:a16="http://schemas.microsoft.com/office/drawing/2014/main" val="20000"/>
                    </a:ext>
                  </a:extLst>
                </a:gridCol>
                <a:gridCol w="1932938">
                  <a:extLst>
                    <a:ext uri="{9D8B030D-6E8A-4147-A177-3AD203B41FA5}">
                      <a16:colId xmlns:a16="http://schemas.microsoft.com/office/drawing/2014/main" val="20001"/>
                    </a:ext>
                  </a:extLst>
                </a:gridCol>
                <a:gridCol w="1932938">
                  <a:extLst>
                    <a:ext uri="{9D8B030D-6E8A-4147-A177-3AD203B41FA5}">
                      <a16:colId xmlns:a16="http://schemas.microsoft.com/office/drawing/2014/main" val="20002"/>
                    </a:ext>
                  </a:extLst>
                </a:gridCol>
                <a:gridCol w="2459375">
                  <a:extLst>
                    <a:ext uri="{9D8B030D-6E8A-4147-A177-3AD203B41FA5}">
                      <a16:colId xmlns:a16="http://schemas.microsoft.com/office/drawing/2014/main" val="3456010327"/>
                    </a:ext>
                  </a:extLst>
                </a:gridCol>
                <a:gridCol w="1406502">
                  <a:extLst>
                    <a:ext uri="{9D8B030D-6E8A-4147-A177-3AD203B41FA5}">
                      <a16:colId xmlns:a16="http://schemas.microsoft.com/office/drawing/2014/main" val="20004"/>
                    </a:ext>
                  </a:extLst>
                </a:gridCol>
              </a:tblGrid>
              <a:tr h="630069">
                <a:tc>
                  <a:txBody>
                    <a:bodyPr/>
                    <a:lstStyle/>
                    <a:p>
                      <a:pPr marL="0" algn="ctr" defTabSz="914400" rtl="0" eaLnBrk="1" latinLnBrk="0" hangingPunct="1">
                        <a:buNone/>
                      </a:pPr>
                      <a:r>
                        <a:rPr lang="en-US" altLang="zh-CN" sz="1800" b="1" kern="1200" dirty="0">
                          <a:solidFill>
                            <a:schemeClr val="lt1"/>
                          </a:solidFill>
                          <a:latin typeface="Arial" panose="020B0604020202020204" pitchFamily="34" charset="0"/>
                          <a:cs typeface="Arial" panose="020B0604020202020204" pitchFamily="34" charset="0"/>
                        </a:rPr>
                        <a:t>Parameters</a:t>
                      </a:r>
                      <a:endParaRPr lang="en-US" altLang="zh-CN" sz="18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buNone/>
                      </a:pPr>
                      <a:r>
                        <a:rPr lang="en-US" altLang="zh-CN" sz="1800" b="1" kern="1200" dirty="0">
                          <a:solidFill>
                            <a:schemeClr val="lt1"/>
                          </a:solidFill>
                          <a:latin typeface="Arial" panose="020B0604020202020204" pitchFamily="34" charset="0"/>
                          <a:cs typeface="Arial" panose="020B0604020202020204" pitchFamily="34" charset="0"/>
                        </a:rPr>
                        <a:t>Heating load</a:t>
                      </a:r>
                    </a:p>
                    <a:p>
                      <a:pPr marL="0" algn="ctr" defTabSz="914400" rtl="0" eaLnBrk="1" latinLnBrk="0" hangingPunct="1">
                        <a:buNone/>
                      </a:pPr>
                      <a:r>
                        <a:rPr lang="en-US" altLang="zh-CN" sz="1800" b="1" kern="1200" dirty="0">
                          <a:solidFill>
                            <a:schemeClr val="lt1"/>
                          </a:solidFill>
                          <a:latin typeface="Arial" panose="020B0604020202020204" pitchFamily="34" charset="0"/>
                          <a:cs typeface="Arial" panose="020B0604020202020204" pitchFamily="34" charset="0"/>
                        </a:rPr>
                        <a:t>(No purification)</a:t>
                      </a:r>
                      <a:endParaRPr lang="en-US" altLang="zh-CN" sz="18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buNone/>
                      </a:pPr>
                      <a:r>
                        <a:rPr lang="en-US" altLang="zh-CN" sz="1800" b="1" kern="1200" dirty="0">
                          <a:solidFill>
                            <a:schemeClr val="lt1"/>
                          </a:solidFill>
                          <a:latin typeface="Arial" panose="020B0604020202020204" pitchFamily="34" charset="0"/>
                          <a:cs typeface="Arial" panose="020B0604020202020204" pitchFamily="34" charset="0"/>
                        </a:rPr>
                        <a:t>Maximum Cooling Power</a:t>
                      </a:r>
                      <a:endParaRPr lang="en-US" altLang="zh-CN" sz="18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buNone/>
                      </a:pPr>
                      <a:r>
                        <a:rPr lang="en-US" altLang="zh-CN" sz="1800" b="1" kern="1200" dirty="0">
                          <a:solidFill>
                            <a:schemeClr val="lt1"/>
                          </a:solidFill>
                          <a:latin typeface="Arial" panose="020B0604020202020204" pitchFamily="34" charset="0"/>
                          <a:cs typeface="Arial" panose="020B0604020202020204" pitchFamily="34" charset="0"/>
                        </a:rPr>
                        <a:t>Filling/Recuperation flow rate</a:t>
                      </a:r>
                      <a:endParaRPr lang="en-US" altLang="zh-CN" sz="18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buNone/>
                      </a:pPr>
                      <a:r>
                        <a:rPr lang="en-US" altLang="zh-CN" sz="1800" b="1" kern="1200" dirty="0">
                          <a:solidFill>
                            <a:schemeClr val="lt1"/>
                          </a:solidFill>
                          <a:latin typeface="Arial" panose="020B0604020202020204" pitchFamily="34" charset="0"/>
                          <a:cs typeface="Arial" panose="020B0604020202020204" pitchFamily="34" charset="0"/>
                        </a:rPr>
                        <a:t>Outer Vacuum</a:t>
                      </a:r>
                      <a:endParaRPr lang="en-US" altLang="zh-CN" sz="1800" b="1" kern="1200" dirty="0">
                        <a:solidFill>
                          <a:schemeClr val="lt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0"/>
                  </a:ext>
                </a:extLst>
              </a:tr>
              <a:tr h="360039">
                <a:tc>
                  <a:txBody>
                    <a:bodyPr/>
                    <a:lstStyle/>
                    <a:p>
                      <a:pPr marL="0" algn="ctr" defTabSz="914400" rtl="0" eaLnBrk="1" latinLnBrk="0" hangingPunct="1">
                        <a:buNone/>
                      </a:pPr>
                      <a:r>
                        <a:rPr lang="en-US" altLang="zh-CN" sz="1800" b="0" kern="1200" dirty="0">
                          <a:solidFill>
                            <a:schemeClr val="tx1"/>
                          </a:solidFill>
                          <a:latin typeface="Arial" panose="020B0604020202020204" pitchFamily="34" charset="0"/>
                          <a:cs typeface="Arial" panose="020B0604020202020204" pitchFamily="34" charset="0"/>
                        </a:rPr>
                        <a:t>Value</a:t>
                      </a:r>
                      <a:endParaRPr lang="en-US" altLang="zh-CN" sz="1800" b="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buNone/>
                      </a:pPr>
                      <a:r>
                        <a:rPr lang="en-US" altLang="zh-CN" sz="1800" b="0" kern="1200" dirty="0">
                          <a:solidFill>
                            <a:schemeClr val="tx1"/>
                          </a:solidFill>
                          <a:latin typeface="Arial" panose="020B0604020202020204" pitchFamily="34" charset="0"/>
                          <a:cs typeface="Arial" panose="020B0604020202020204" pitchFamily="34" charset="0"/>
                        </a:rPr>
                        <a:t>~50 W</a:t>
                      </a:r>
                      <a:endParaRPr lang="en-US" altLang="zh-CN" sz="1800" b="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buNone/>
                      </a:pPr>
                      <a:r>
                        <a:rPr lang="en-US" altLang="zh-CN" sz="1800" b="0" kern="1200" dirty="0">
                          <a:solidFill>
                            <a:schemeClr val="tx1"/>
                          </a:solidFill>
                          <a:latin typeface="Arial" panose="020B0604020202020204" pitchFamily="34" charset="0"/>
                          <a:cs typeface="Arial" panose="020B0604020202020204" pitchFamily="34" charset="0"/>
                        </a:rPr>
                        <a:t>~580 W</a:t>
                      </a:r>
                      <a:endParaRPr lang="en-US" altLang="zh-CN" sz="1800" b="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buNone/>
                      </a:pPr>
                      <a:r>
                        <a:rPr lang="en-US" altLang="zh-CN" sz="1800" b="0" kern="1200" dirty="0">
                          <a:solidFill>
                            <a:schemeClr val="tx1"/>
                          </a:solidFill>
                          <a:latin typeface="Arial" panose="020B0604020202020204" pitchFamily="34" charset="0"/>
                          <a:cs typeface="Arial" panose="020B0604020202020204" pitchFamily="34" charset="0"/>
                        </a:rPr>
                        <a:t>~1 ton/day</a:t>
                      </a:r>
                      <a:endParaRPr lang="en-US" altLang="zh-CN" sz="1800" b="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buNone/>
                      </a:pPr>
                      <a:r>
                        <a:rPr lang="en-US" altLang="zh-CN" sz="1800" b="0" kern="1200" dirty="0">
                          <a:solidFill>
                            <a:schemeClr val="tx1"/>
                          </a:solidFill>
                          <a:latin typeface="Arial" panose="020B0604020202020204" pitchFamily="34" charset="0"/>
                          <a:cs typeface="Arial" panose="020B0604020202020204" pitchFamily="34" charset="0"/>
                        </a:rPr>
                        <a:t>&lt;2E-4 Pa</a:t>
                      </a:r>
                      <a:endParaRPr lang="en-US" altLang="zh-CN" sz="1800" b="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1"/>
                  </a:ext>
                </a:extLst>
              </a:tr>
            </a:tbl>
          </a:graphicData>
        </a:graphic>
      </p:graphicFrame>
      <p:sp>
        <p:nvSpPr>
          <p:cNvPr id="23" name="文本框 22">
            <a:extLst>
              <a:ext uri="{FF2B5EF4-FFF2-40B4-BE49-F238E27FC236}">
                <a16:creationId xmlns:a16="http://schemas.microsoft.com/office/drawing/2014/main" id="{E1E1617E-98DF-4A9E-8AFF-37C45C4426A7}"/>
              </a:ext>
            </a:extLst>
          </p:cNvPr>
          <p:cNvSpPr txBox="1"/>
          <p:nvPr/>
        </p:nvSpPr>
        <p:spPr>
          <a:xfrm>
            <a:off x="486032" y="1551331"/>
            <a:ext cx="2327869" cy="338554"/>
          </a:xfrm>
          <a:prstGeom prst="rect">
            <a:avLst/>
          </a:prstGeom>
          <a:noFill/>
        </p:spPr>
        <p:txBody>
          <a:bodyPr wrap="square">
            <a:spAutoFit/>
          </a:bodyPr>
          <a:lstStyle>
            <a:defPPr>
              <a:defRPr lang="zh-CN"/>
            </a:defPPr>
            <a:lvl1pPr>
              <a:defRPr sz="1600" b="1">
                <a:solidFill>
                  <a:srgbClr val="FF0000"/>
                </a:solidFill>
                <a:latin typeface="Times New Roman" panose="02020603050405020304" pitchFamily="18" charset="0"/>
                <a:cs typeface="Times New Roman" panose="02020603050405020304" pitchFamily="18" charset="0"/>
              </a:defRPr>
            </a:lvl1pPr>
          </a:lstStyle>
          <a:p>
            <a:r>
              <a:rPr lang="en-US" altLang="zh-CN" dirty="0">
                <a:solidFill>
                  <a:schemeClr val="tx1"/>
                </a:solidFill>
              </a:rPr>
              <a:t>JINST 16 P07046 (2021)</a:t>
            </a:r>
            <a:endParaRPr lang="zh-CN" altLang="en-US" dirty="0">
              <a:solidFill>
                <a:schemeClr val="tx1"/>
              </a:solidFill>
            </a:endParaRPr>
          </a:p>
        </p:txBody>
      </p:sp>
      <p:sp>
        <p:nvSpPr>
          <p:cNvPr id="24" name="矩形: 圆角 23">
            <a:extLst>
              <a:ext uri="{FF2B5EF4-FFF2-40B4-BE49-F238E27FC236}">
                <a16:creationId xmlns:a16="http://schemas.microsoft.com/office/drawing/2014/main" id="{CAC2DD2F-3F8E-4014-94FD-76502DC0DDAA}"/>
              </a:ext>
            </a:extLst>
          </p:cNvPr>
          <p:cNvSpPr/>
          <p:nvPr/>
        </p:nvSpPr>
        <p:spPr>
          <a:xfrm>
            <a:off x="1477308" y="1829434"/>
            <a:ext cx="1444232" cy="1059381"/>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25" name="矩形: 圆角 24">
            <a:extLst>
              <a:ext uri="{FF2B5EF4-FFF2-40B4-BE49-F238E27FC236}">
                <a16:creationId xmlns:a16="http://schemas.microsoft.com/office/drawing/2014/main" id="{B8F816E2-0561-4F11-961F-0D0565323395}"/>
              </a:ext>
            </a:extLst>
          </p:cNvPr>
          <p:cNvSpPr/>
          <p:nvPr/>
        </p:nvSpPr>
        <p:spPr>
          <a:xfrm>
            <a:off x="2638732" y="2589679"/>
            <a:ext cx="3236414" cy="1846429"/>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26" name="文本框 25">
            <a:extLst>
              <a:ext uri="{FF2B5EF4-FFF2-40B4-BE49-F238E27FC236}">
                <a16:creationId xmlns:a16="http://schemas.microsoft.com/office/drawing/2014/main" id="{AD625E91-C63B-47E4-BBF8-24017FE6E95B}"/>
              </a:ext>
            </a:extLst>
          </p:cNvPr>
          <p:cNvSpPr txBox="1"/>
          <p:nvPr/>
        </p:nvSpPr>
        <p:spPr>
          <a:xfrm>
            <a:off x="2982953" y="1798007"/>
            <a:ext cx="1043876" cy="307777"/>
          </a:xfrm>
          <a:prstGeom prst="rect">
            <a:avLst/>
          </a:prstGeom>
          <a:noFill/>
        </p:spPr>
        <p:txBody>
          <a:bodyPr wrap="none" rtlCol="0">
            <a:spAutoFit/>
          </a:bodyPr>
          <a:lstStyle/>
          <a:p>
            <a:r>
              <a:rPr lang="en-US" altLang="zh-CN" sz="1400" b="1" dirty="0">
                <a:solidFill>
                  <a:srgbClr val="C00000"/>
                </a:solidFill>
              </a:rPr>
              <a:t>Cryogenics</a:t>
            </a:r>
            <a:endParaRPr lang="zh-CN" altLang="en-US" sz="1400" b="1" dirty="0">
              <a:solidFill>
                <a:srgbClr val="C00000"/>
              </a:solidFill>
            </a:endParaRPr>
          </a:p>
        </p:txBody>
      </p:sp>
      <p:sp>
        <p:nvSpPr>
          <p:cNvPr id="27" name="文本框 26">
            <a:extLst>
              <a:ext uri="{FF2B5EF4-FFF2-40B4-BE49-F238E27FC236}">
                <a16:creationId xmlns:a16="http://schemas.microsoft.com/office/drawing/2014/main" id="{FD3701CF-14E3-4AD3-9CE1-98672F7CCC37}"/>
              </a:ext>
            </a:extLst>
          </p:cNvPr>
          <p:cNvSpPr txBox="1"/>
          <p:nvPr/>
        </p:nvSpPr>
        <p:spPr>
          <a:xfrm>
            <a:off x="4831270" y="2224621"/>
            <a:ext cx="1099981" cy="307777"/>
          </a:xfrm>
          <a:prstGeom prst="rect">
            <a:avLst/>
          </a:prstGeom>
          <a:noFill/>
        </p:spPr>
        <p:txBody>
          <a:bodyPr wrap="none" rtlCol="0">
            <a:spAutoFit/>
          </a:bodyPr>
          <a:lstStyle/>
          <a:p>
            <a:r>
              <a:rPr lang="en-US" altLang="zh-CN" sz="1400" b="1" dirty="0">
                <a:solidFill>
                  <a:srgbClr val="C00000"/>
                </a:solidFill>
              </a:rPr>
              <a:t>Purification</a:t>
            </a:r>
            <a:endParaRPr lang="zh-CN" altLang="en-US" sz="1400" b="1" dirty="0">
              <a:solidFill>
                <a:srgbClr val="C00000"/>
              </a:solidFill>
            </a:endParaRPr>
          </a:p>
        </p:txBody>
      </p:sp>
      <p:sp>
        <p:nvSpPr>
          <p:cNvPr id="5" name="矩形 4">
            <a:extLst>
              <a:ext uri="{FF2B5EF4-FFF2-40B4-BE49-F238E27FC236}">
                <a16:creationId xmlns:a16="http://schemas.microsoft.com/office/drawing/2014/main" id="{92F28B91-6583-4912-A25C-2C22EB2BFFBE}"/>
              </a:ext>
            </a:extLst>
          </p:cNvPr>
          <p:cNvSpPr/>
          <p:nvPr/>
        </p:nvSpPr>
        <p:spPr>
          <a:xfrm>
            <a:off x="713742" y="1093067"/>
            <a:ext cx="6816290" cy="400110"/>
          </a:xfrm>
          <a:prstGeom prst="rect">
            <a:avLst/>
          </a:prstGeom>
        </p:spPr>
        <p:txBody>
          <a:bodyPr wrap="none">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Pressure and temperature stability within </a:t>
            </a:r>
            <a:r>
              <a:rPr lang="en-US" altLang="zh-CN" b="1" dirty="0">
                <a:solidFill>
                  <a:srgbClr val="002060"/>
                </a:solidFill>
                <a:ea typeface="黑体" panose="02010609060101010101" pitchFamily="49" charset="-122"/>
                <a:cs typeface="Arial" panose="020B0604020202020204" pitchFamily="34" charset="0"/>
              </a:rPr>
              <a:t>0.5% and 0.1K </a:t>
            </a:r>
            <a:r>
              <a:rPr lang="en-US" altLang="zh-CN" b="1" dirty="0">
                <a:solidFill>
                  <a:srgbClr val="002060"/>
                </a:solidFill>
                <a:latin typeface="黑体" panose="02010609060101010101" pitchFamily="49" charset="-122"/>
                <a:ea typeface="黑体" panose="02010609060101010101" pitchFamily="49" charset="-122"/>
                <a:cs typeface="Arial" panose="020B0604020202020204" pitchFamily="34" charset="0"/>
              </a:rPr>
              <a:t>.</a:t>
            </a:r>
            <a:endParaRPr lang="zh-CN" altLang="en-US" dirty="0"/>
          </a:p>
        </p:txBody>
      </p:sp>
    </p:spTree>
    <p:extLst>
      <p:ext uri="{BB962C8B-B14F-4D97-AF65-F5344CB8AC3E}">
        <p14:creationId xmlns:p14="http://schemas.microsoft.com/office/powerpoint/2010/main" val="607428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fld id="{04E9A4DC-7C28-46D1-B112-3357ECF88159}" type="datetime1">
              <a:rPr lang="zh-CN" altLang="en-US" smtClean="0"/>
              <a:t>2023/8/24</a:t>
            </a:fld>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en-US" altLang="zh-CN" dirty="0"/>
              <a:t>Lomonosov Conference 2023, Moscow</a:t>
            </a:r>
            <a:endParaRPr lang="zh-CN" altLang="en-US" dirty="0"/>
          </a:p>
        </p:txBody>
      </p:sp>
      <p:sp>
        <p:nvSpPr>
          <p:cNvPr id="4" name="灯片编号占位符 3">
            <a:extLst>
              <a:ext uri="{FF2B5EF4-FFF2-40B4-BE49-F238E27FC236}">
                <a16:creationId xmlns:a16="http://schemas.microsoft.com/office/drawing/2014/main" id="{0A37C41A-404A-40B5-BC66-86817B7D18DD}"/>
              </a:ext>
            </a:extLst>
          </p:cNvPr>
          <p:cNvSpPr>
            <a:spLocks noGrp="1"/>
          </p:cNvSpPr>
          <p:nvPr>
            <p:ph type="sldNum" sz="quarter" idx="12"/>
          </p:nvPr>
        </p:nvSpPr>
        <p:spPr/>
        <p:txBody>
          <a:bodyPr/>
          <a:lstStyle/>
          <a:p>
            <a:fld id="{DCB8811A-6C9D-44A2-B549-207BE13A4B02}" type="slidenum">
              <a:rPr lang="zh-CN" altLang="en-US" smtClean="0"/>
              <a:t>8</a:t>
            </a:fld>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Distillation System</a:t>
            </a:r>
            <a:endParaRPr lang="zh-CN" altLang="en-US" dirty="0"/>
          </a:p>
        </p:txBody>
      </p:sp>
      <p:pic>
        <p:nvPicPr>
          <p:cNvPr id="7" name="图片 6">
            <a:extLst>
              <a:ext uri="{FF2B5EF4-FFF2-40B4-BE49-F238E27FC236}">
                <a16:creationId xmlns:a16="http://schemas.microsoft.com/office/drawing/2014/main" id="{22904985-D36D-4FE3-93B6-6402B09D76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130875"/>
            <a:ext cx="3909105" cy="5212140"/>
          </a:xfrm>
          <a:prstGeom prst="rect">
            <a:avLst/>
          </a:prstGeom>
        </p:spPr>
      </p:pic>
      <p:pic>
        <p:nvPicPr>
          <p:cNvPr id="8" name="图片 7">
            <a:extLst>
              <a:ext uri="{FF2B5EF4-FFF2-40B4-BE49-F238E27FC236}">
                <a16:creationId xmlns:a16="http://schemas.microsoft.com/office/drawing/2014/main" id="{3EA3F62A-B27D-487C-9A9F-CE45683613E0}"/>
              </a:ext>
            </a:extLst>
          </p:cNvPr>
          <p:cNvPicPr>
            <a:picLocks noChangeAspect="1"/>
          </p:cNvPicPr>
          <p:nvPr/>
        </p:nvPicPr>
        <p:blipFill>
          <a:blip r:embed="rId4"/>
          <a:stretch>
            <a:fillRect/>
          </a:stretch>
        </p:blipFill>
        <p:spPr>
          <a:xfrm>
            <a:off x="4912509" y="1292244"/>
            <a:ext cx="3359664" cy="2520000"/>
          </a:xfrm>
          <a:prstGeom prst="rect">
            <a:avLst/>
          </a:prstGeom>
        </p:spPr>
      </p:pic>
      <p:pic>
        <p:nvPicPr>
          <p:cNvPr id="9" name="图片 8">
            <a:extLst>
              <a:ext uri="{FF2B5EF4-FFF2-40B4-BE49-F238E27FC236}">
                <a16:creationId xmlns:a16="http://schemas.microsoft.com/office/drawing/2014/main" id="{5172AEB0-E4CB-433E-8011-96081742CC31}"/>
              </a:ext>
            </a:extLst>
          </p:cNvPr>
          <p:cNvPicPr>
            <a:picLocks noChangeAspect="1"/>
          </p:cNvPicPr>
          <p:nvPr/>
        </p:nvPicPr>
        <p:blipFill>
          <a:blip r:embed="rId5"/>
          <a:stretch>
            <a:fillRect/>
          </a:stretch>
        </p:blipFill>
        <p:spPr>
          <a:xfrm>
            <a:off x="8272173" y="1415864"/>
            <a:ext cx="3650594" cy="2520000"/>
          </a:xfrm>
          <a:prstGeom prst="rect">
            <a:avLst/>
          </a:prstGeom>
        </p:spPr>
      </p:pic>
      <p:sp>
        <p:nvSpPr>
          <p:cNvPr id="11" name="文本框 10">
            <a:extLst>
              <a:ext uri="{FF2B5EF4-FFF2-40B4-BE49-F238E27FC236}">
                <a16:creationId xmlns:a16="http://schemas.microsoft.com/office/drawing/2014/main" id="{A6CFF9D2-B84E-45A9-A1C2-46E2B5A272A7}"/>
              </a:ext>
            </a:extLst>
          </p:cNvPr>
          <p:cNvSpPr txBox="1"/>
          <p:nvPr/>
        </p:nvSpPr>
        <p:spPr>
          <a:xfrm>
            <a:off x="4841488" y="1054481"/>
            <a:ext cx="2842445" cy="338554"/>
          </a:xfrm>
          <a:prstGeom prst="rect">
            <a:avLst/>
          </a:prstGeom>
          <a:noFill/>
        </p:spPr>
        <p:txBody>
          <a:bodyPr wrap="none" rtlCol="0">
            <a:spAutoFit/>
          </a:bodyPr>
          <a:lstStyle/>
          <a:p>
            <a:r>
              <a:rPr lang="en-US" altLang="zh-CN" sz="1600" b="1" dirty="0">
                <a:solidFill>
                  <a:srgbClr val="FF0000"/>
                </a:solidFill>
                <a:latin typeface="Arial" panose="020B0604020202020204" pitchFamily="34" charset="0"/>
                <a:cs typeface="Arial" panose="020B0604020202020204" pitchFamily="34" charset="0"/>
              </a:rPr>
              <a:t>Structured packing (inside)</a:t>
            </a:r>
          </a:p>
        </p:txBody>
      </p:sp>
      <p:sp>
        <p:nvSpPr>
          <p:cNvPr id="12" name="文本框 11">
            <a:extLst>
              <a:ext uri="{FF2B5EF4-FFF2-40B4-BE49-F238E27FC236}">
                <a16:creationId xmlns:a16="http://schemas.microsoft.com/office/drawing/2014/main" id="{51DB6FB8-D380-4893-A659-5BC02905F080}"/>
              </a:ext>
            </a:extLst>
          </p:cNvPr>
          <p:cNvSpPr txBox="1"/>
          <p:nvPr/>
        </p:nvSpPr>
        <p:spPr>
          <a:xfrm>
            <a:off x="8536700" y="1178100"/>
            <a:ext cx="2868093" cy="338554"/>
          </a:xfrm>
          <a:prstGeom prst="rect">
            <a:avLst/>
          </a:prstGeom>
          <a:noFill/>
        </p:spPr>
        <p:txBody>
          <a:bodyPr wrap="none" rtlCol="0">
            <a:spAutoFit/>
          </a:bodyPr>
          <a:lstStyle/>
          <a:p>
            <a:r>
              <a:rPr lang="en-US" altLang="zh-CN" sz="1600" b="1" dirty="0">
                <a:solidFill>
                  <a:srgbClr val="FF0000"/>
                </a:solidFill>
                <a:latin typeface="Arial" panose="020B0604020202020204" pitchFamily="34" charset="0"/>
                <a:cs typeface="Arial" panose="020B0604020202020204" pitchFamily="34" charset="0"/>
              </a:rPr>
              <a:t>M-T diagram for Kr removal</a:t>
            </a:r>
          </a:p>
        </p:txBody>
      </p:sp>
      <p:sp>
        <p:nvSpPr>
          <p:cNvPr id="13" name="文本框 12">
            <a:extLst>
              <a:ext uri="{FF2B5EF4-FFF2-40B4-BE49-F238E27FC236}">
                <a16:creationId xmlns:a16="http://schemas.microsoft.com/office/drawing/2014/main" id="{1B272478-8DE9-4B1C-8234-5C6243AB051B}"/>
              </a:ext>
            </a:extLst>
          </p:cNvPr>
          <p:cNvSpPr txBox="1"/>
          <p:nvPr/>
        </p:nvSpPr>
        <p:spPr>
          <a:xfrm>
            <a:off x="5264259" y="4293738"/>
            <a:ext cx="6356241" cy="1938992"/>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Distillation method for the </a:t>
            </a:r>
            <a:r>
              <a:rPr lang="en-US" altLang="zh-CN" sz="2000" dirty="0" err="1">
                <a:latin typeface="Arial" panose="020B0604020202020204" pitchFamily="34" charset="0"/>
                <a:cs typeface="Arial" panose="020B0604020202020204" pitchFamily="34" charset="0"/>
              </a:rPr>
              <a:t>LXe</a:t>
            </a:r>
            <a:r>
              <a:rPr lang="en-US" altLang="zh-CN" sz="2000" dirty="0">
                <a:latin typeface="Arial" panose="020B0604020202020204" pitchFamily="34" charset="0"/>
                <a:cs typeface="Arial" panose="020B0604020202020204" pitchFamily="34" charset="0"/>
              </a:rPr>
              <a:t> intrinsic background Kr &amp; Rn removal;</a:t>
            </a: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~10</a:t>
            </a:r>
            <a:r>
              <a:rPr lang="en-US" altLang="zh-CN" sz="2000" baseline="30000" dirty="0">
                <a:latin typeface="Arial" panose="020B0604020202020204" pitchFamily="34" charset="0"/>
                <a:cs typeface="Arial" panose="020B0604020202020204" pitchFamily="34" charset="0"/>
              </a:rPr>
              <a:t>6</a:t>
            </a:r>
            <a:r>
              <a:rPr lang="en-US" altLang="zh-CN" sz="2000" dirty="0">
                <a:latin typeface="Arial" panose="020B0604020202020204" pitchFamily="34" charset="0"/>
                <a:cs typeface="Arial" panose="020B0604020202020204" pitchFamily="34" charset="0"/>
              </a:rPr>
              <a:t> reduction factor for Kr removal with 10 kg/h;</a:t>
            </a: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Reversed operation mode working for Rn removal;</a:t>
            </a:r>
            <a:endParaRPr lang="zh-CN" altLang="en-US" sz="2000" dirty="0">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38476758-CA7F-4C77-8F20-45AEA3E767AC}"/>
              </a:ext>
            </a:extLst>
          </p:cNvPr>
          <p:cNvSpPr txBox="1"/>
          <p:nvPr/>
        </p:nvSpPr>
        <p:spPr>
          <a:xfrm>
            <a:off x="817202" y="1130875"/>
            <a:ext cx="2288658" cy="338554"/>
          </a:xfrm>
          <a:prstGeom prst="rect">
            <a:avLst/>
          </a:prstGeom>
          <a:noFill/>
        </p:spPr>
        <p:txBody>
          <a:bodyPr wrap="square">
            <a:spAutoFit/>
          </a:bodyPr>
          <a:lstStyle>
            <a:defPPr>
              <a:defRPr lang="zh-CN"/>
            </a:defPPr>
            <a:lvl1pPr>
              <a:defRPr sz="1600" b="1">
                <a:solidFill>
                  <a:srgbClr val="FF0000"/>
                </a:solidFill>
                <a:latin typeface="Times New Roman" panose="02020603050405020304" pitchFamily="18" charset="0"/>
                <a:cs typeface="Times New Roman" panose="02020603050405020304" pitchFamily="18" charset="0"/>
              </a:defRPr>
            </a:lvl1pPr>
          </a:lstStyle>
          <a:p>
            <a:r>
              <a:rPr lang="en-US" altLang="zh-CN" dirty="0">
                <a:solidFill>
                  <a:schemeClr val="tx1"/>
                </a:solidFill>
              </a:rPr>
              <a:t>JINST 16 T06007 (2021)</a:t>
            </a:r>
            <a:endParaRPr lang="zh-CN" altLang="en-US" dirty="0">
              <a:solidFill>
                <a:schemeClr val="tx1"/>
              </a:solidFill>
            </a:endParaRPr>
          </a:p>
        </p:txBody>
      </p:sp>
    </p:spTree>
    <p:extLst>
      <p:ext uri="{BB962C8B-B14F-4D97-AF65-F5344CB8AC3E}">
        <p14:creationId xmlns:p14="http://schemas.microsoft.com/office/powerpoint/2010/main" val="397184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fld id="{04E9A4DC-7C28-46D1-B112-3357ECF88159}" type="datetime1">
              <a:rPr lang="zh-CN" altLang="en-US" smtClean="0"/>
              <a:t>2023/8/24</a:t>
            </a:fld>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en-US" altLang="zh-CN" dirty="0"/>
              <a:t>Lomonosov Conference 2023, Moscow</a:t>
            </a:r>
            <a:endParaRPr lang="zh-CN" altLang="en-US" dirty="0"/>
          </a:p>
        </p:txBody>
      </p:sp>
      <p:sp>
        <p:nvSpPr>
          <p:cNvPr id="4" name="灯片编号占位符 3">
            <a:extLst>
              <a:ext uri="{FF2B5EF4-FFF2-40B4-BE49-F238E27FC236}">
                <a16:creationId xmlns:a16="http://schemas.microsoft.com/office/drawing/2014/main" id="{0A37C41A-404A-40B5-BC66-86817B7D18DD}"/>
              </a:ext>
            </a:extLst>
          </p:cNvPr>
          <p:cNvSpPr>
            <a:spLocks noGrp="1"/>
          </p:cNvSpPr>
          <p:nvPr>
            <p:ph type="sldNum" sz="quarter" idx="12"/>
          </p:nvPr>
        </p:nvSpPr>
        <p:spPr/>
        <p:txBody>
          <a:bodyPr/>
          <a:lstStyle/>
          <a:p>
            <a:fld id="{DCB8811A-6C9D-44A2-B549-207BE13A4B02}" type="slidenum">
              <a:rPr lang="zh-CN" altLang="en-US" smtClean="0"/>
              <a:t>9</a:t>
            </a:fld>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024619"/>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TPC Conditions</a:t>
            </a:r>
            <a:endParaRPr lang="zh-CN" altLang="en-US" dirty="0"/>
          </a:p>
        </p:txBody>
      </p:sp>
      <p:pic>
        <p:nvPicPr>
          <p:cNvPr id="6" name="Picture 15">
            <a:extLst>
              <a:ext uri="{FF2B5EF4-FFF2-40B4-BE49-F238E27FC236}">
                <a16:creationId xmlns:a16="http://schemas.microsoft.com/office/drawing/2014/main" id="{7FA95E80-A677-40B5-BFF1-528CB99D893E}"/>
              </a:ext>
            </a:extLst>
          </p:cNvPr>
          <p:cNvPicPr>
            <a:picLocks noChangeAspect="1"/>
          </p:cNvPicPr>
          <p:nvPr/>
        </p:nvPicPr>
        <p:blipFill rotWithShape="1">
          <a:blip r:embed="rId3"/>
          <a:srcRect l="16995" r="13868"/>
          <a:stretch>
            <a:fillRect/>
          </a:stretch>
        </p:blipFill>
        <p:spPr>
          <a:xfrm>
            <a:off x="309871" y="1179330"/>
            <a:ext cx="4153208" cy="3989323"/>
          </a:xfrm>
          <a:prstGeom prst="rect">
            <a:avLst/>
          </a:prstGeom>
        </p:spPr>
      </p:pic>
      <p:pic>
        <p:nvPicPr>
          <p:cNvPr id="7" name="图片 6" descr="图示&#10;&#10;已自动生成说明">
            <a:extLst>
              <a:ext uri="{FF2B5EF4-FFF2-40B4-BE49-F238E27FC236}">
                <a16:creationId xmlns:a16="http://schemas.microsoft.com/office/drawing/2014/main" id="{EC11163C-6329-4D37-9A37-E1CC1ACF401F}"/>
              </a:ext>
            </a:extLst>
          </p:cNvPr>
          <p:cNvPicPr>
            <a:picLocks noChangeAspect="1"/>
          </p:cNvPicPr>
          <p:nvPr/>
        </p:nvPicPr>
        <p:blipFill>
          <a:blip r:embed="rId4"/>
          <a:stretch>
            <a:fillRect/>
          </a:stretch>
        </p:blipFill>
        <p:spPr>
          <a:xfrm>
            <a:off x="7527095" y="1183325"/>
            <a:ext cx="4260591" cy="5032464"/>
          </a:xfrm>
          <a:prstGeom prst="rect">
            <a:avLst/>
          </a:prstGeom>
        </p:spPr>
      </p:pic>
      <p:graphicFrame>
        <p:nvGraphicFramePr>
          <p:cNvPr id="8" name="表格 27">
            <a:extLst>
              <a:ext uri="{FF2B5EF4-FFF2-40B4-BE49-F238E27FC236}">
                <a16:creationId xmlns:a16="http://schemas.microsoft.com/office/drawing/2014/main" id="{A4AF5AAA-2F46-4A26-BBA5-E86A210D6FA6}"/>
              </a:ext>
            </a:extLst>
          </p:cNvPr>
          <p:cNvGraphicFramePr>
            <a:graphicFrameLocks noGrp="1"/>
          </p:cNvGraphicFramePr>
          <p:nvPr>
            <p:extLst>
              <p:ext uri="{D42A27DB-BD31-4B8C-83A1-F6EECF244321}">
                <p14:modId xmlns:p14="http://schemas.microsoft.com/office/powerpoint/2010/main" val="408812324"/>
              </p:ext>
            </p:extLst>
          </p:nvPr>
        </p:nvGraphicFramePr>
        <p:xfrm>
          <a:off x="257108" y="5322728"/>
          <a:ext cx="6966340" cy="1028700"/>
        </p:xfrm>
        <a:graphic>
          <a:graphicData uri="http://schemas.openxmlformats.org/drawingml/2006/table">
            <a:tbl>
              <a:tblPr firstRow="1" bandRow="1">
                <a:tableStyleId>{6E25E649-3F16-4E02-A733-19D2CDBF48F0}</a:tableStyleId>
              </a:tblPr>
              <a:tblGrid>
                <a:gridCol w="1634490">
                  <a:extLst>
                    <a:ext uri="{9D8B030D-6E8A-4147-A177-3AD203B41FA5}">
                      <a16:colId xmlns:a16="http://schemas.microsoft.com/office/drawing/2014/main" val="20000"/>
                    </a:ext>
                  </a:extLst>
                </a:gridCol>
                <a:gridCol w="1011341">
                  <a:extLst>
                    <a:ext uri="{9D8B030D-6E8A-4147-A177-3AD203B41FA5}">
                      <a16:colId xmlns:a16="http://schemas.microsoft.com/office/drawing/2014/main" val="20001"/>
                    </a:ext>
                  </a:extLst>
                </a:gridCol>
                <a:gridCol w="1145419">
                  <a:extLst>
                    <a:ext uri="{9D8B030D-6E8A-4147-A177-3AD203B41FA5}">
                      <a16:colId xmlns:a16="http://schemas.microsoft.com/office/drawing/2014/main" val="20002"/>
                    </a:ext>
                  </a:extLst>
                </a:gridCol>
                <a:gridCol w="1038033">
                  <a:extLst>
                    <a:ext uri="{9D8B030D-6E8A-4147-A177-3AD203B41FA5}">
                      <a16:colId xmlns:a16="http://schemas.microsoft.com/office/drawing/2014/main" val="20003"/>
                    </a:ext>
                  </a:extLst>
                </a:gridCol>
                <a:gridCol w="1014173">
                  <a:extLst>
                    <a:ext uri="{9D8B030D-6E8A-4147-A177-3AD203B41FA5}">
                      <a16:colId xmlns:a16="http://schemas.microsoft.com/office/drawing/2014/main" val="20004"/>
                    </a:ext>
                  </a:extLst>
                </a:gridCol>
                <a:gridCol w="1122884">
                  <a:extLst>
                    <a:ext uri="{9D8B030D-6E8A-4147-A177-3AD203B41FA5}">
                      <a16:colId xmlns:a16="http://schemas.microsoft.com/office/drawing/2014/main" val="20005"/>
                    </a:ext>
                  </a:extLst>
                </a:gridCol>
              </a:tblGrid>
              <a:tr h="329459">
                <a:tc>
                  <a:txBody>
                    <a:bodyPr/>
                    <a:lstStyle/>
                    <a:p>
                      <a:pPr algn="ctr"/>
                      <a:endParaRPr lang="zh-CN" altLang="en-US" sz="1800" dirty="0">
                        <a:latin typeface="+mn-lt"/>
                        <a:ea typeface="+mj-ea"/>
                        <a:cs typeface="Arial" panose="020B0604020202020204" pitchFamily="34" charset="0"/>
                      </a:endParaRPr>
                    </a:p>
                  </a:txBody>
                  <a:tcPr marL="68580" marR="68580" marT="34290" marB="34290" anchor="ctr"/>
                </a:tc>
                <a:tc>
                  <a:txBody>
                    <a:bodyPr/>
                    <a:lstStyle/>
                    <a:p>
                      <a:pPr algn="ctr"/>
                      <a:r>
                        <a:rPr lang="en-US" altLang="zh-CN" sz="1800" dirty="0"/>
                        <a:t>Set1</a:t>
                      </a:r>
                      <a:endParaRPr lang="zh-CN" altLang="en-US" sz="1800" dirty="0">
                        <a:latin typeface="+mn-lt"/>
                        <a:ea typeface="+mj-ea"/>
                        <a:cs typeface="Arial" panose="020B0604020202020204" pitchFamily="34" charset="0"/>
                      </a:endParaRPr>
                    </a:p>
                  </a:txBody>
                  <a:tcPr marL="68580" marR="68580" marT="34290" marB="34290" anchor="ctr"/>
                </a:tc>
                <a:tc>
                  <a:txBody>
                    <a:bodyPr/>
                    <a:lstStyle/>
                    <a:p>
                      <a:pPr algn="ctr"/>
                      <a:r>
                        <a:rPr lang="en-US" altLang="zh-CN" sz="1800" dirty="0"/>
                        <a:t>Set2</a:t>
                      </a:r>
                      <a:endParaRPr lang="zh-CN" altLang="en-US" sz="1800" dirty="0">
                        <a:latin typeface="+mn-lt"/>
                        <a:ea typeface="+mj-ea"/>
                        <a:cs typeface="Arial" panose="020B0604020202020204" pitchFamily="34" charset="0"/>
                      </a:endParaRPr>
                    </a:p>
                  </a:txBody>
                  <a:tcPr marL="68580" marR="68580" marT="34290" marB="34290" anchor="ctr"/>
                </a:tc>
                <a:tc>
                  <a:txBody>
                    <a:bodyPr/>
                    <a:lstStyle/>
                    <a:p>
                      <a:pPr algn="ctr"/>
                      <a:r>
                        <a:rPr lang="en-US" altLang="zh-CN" sz="1800"/>
                        <a:t>Set3</a:t>
                      </a:r>
                      <a:endParaRPr lang="zh-CN" altLang="en-US" sz="1800">
                        <a:latin typeface="+mn-lt"/>
                        <a:ea typeface="+mj-ea"/>
                        <a:cs typeface="Arial" panose="020B0604020202020204" pitchFamily="34" charset="0"/>
                      </a:endParaRPr>
                    </a:p>
                  </a:txBody>
                  <a:tcPr marL="68580" marR="68580" marT="34290" marB="34290" anchor="ctr"/>
                </a:tc>
                <a:tc>
                  <a:txBody>
                    <a:bodyPr/>
                    <a:lstStyle/>
                    <a:p>
                      <a:pPr algn="ctr"/>
                      <a:r>
                        <a:rPr lang="en-US" altLang="zh-CN" sz="1800"/>
                        <a:t>Set4</a:t>
                      </a:r>
                      <a:endParaRPr lang="zh-CN" altLang="en-US" sz="1800">
                        <a:latin typeface="+mn-lt"/>
                        <a:ea typeface="+mj-ea"/>
                        <a:cs typeface="Arial" panose="020B0604020202020204" pitchFamily="34" charset="0"/>
                      </a:endParaRPr>
                    </a:p>
                  </a:txBody>
                  <a:tcPr marL="68580" marR="68580" marT="34290" marB="34290" anchor="ctr"/>
                </a:tc>
                <a:tc>
                  <a:txBody>
                    <a:bodyPr/>
                    <a:lstStyle/>
                    <a:p>
                      <a:pPr algn="ctr"/>
                      <a:r>
                        <a:rPr lang="en-US" altLang="zh-CN" sz="1800"/>
                        <a:t>Set5</a:t>
                      </a:r>
                      <a:endParaRPr lang="zh-CN" altLang="en-US" sz="1800">
                        <a:latin typeface="+mn-lt"/>
                        <a:ea typeface="+mj-ea"/>
                        <a:cs typeface="Arial" panose="020B0604020202020204" pitchFamily="34" charset="0"/>
                      </a:endParaRPr>
                    </a:p>
                  </a:txBody>
                  <a:tcPr marL="68580" marR="68580" marT="34290" marB="34290" anchor="ctr"/>
                </a:tc>
                <a:extLst>
                  <a:ext uri="{0D108BD9-81ED-4DB2-BD59-A6C34878D82A}">
                    <a16:rowId xmlns:a16="http://schemas.microsoft.com/office/drawing/2014/main" val="10000"/>
                  </a:ext>
                </a:extLst>
              </a:tr>
              <a:tr h="329459">
                <a:tc>
                  <a:txBody>
                    <a:bodyPr/>
                    <a:lstStyle/>
                    <a:p>
                      <a:pPr algn="ctr"/>
                      <a:r>
                        <a:rPr lang="en-US" altLang="zh-CN" sz="1800" dirty="0"/>
                        <a:t>Gate(kV)</a:t>
                      </a:r>
                      <a:endParaRPr lang="zh-CN" altLang="en-US" sz="1800" dirty="0">
                        <a:latin typeface="+mn-lt"/>
                        <a:ea typeface="+mj-ea"/>
                        <a:cs typeface="Arial" panose="020B0604020202020204" pitchFamily="34" charset="0"/>
                      </a:endParaRPr>
                    </a:p>
                  </a:txBody>
                  <a:tcPr marL="68580" marR="68580" marT="34290" marB="34290" anchor="ctr"/>
                </a:tc>
                <a:tc gridSpan="2">
                  <a:txBody>
                    <a:bodyPr/>
                    <a:lstStyle/>
                    <a:p>
                      <a:pPr algn="ctr"/>
                      <a:r>
                        <a:rPr lang="en-US" altLang="zh-CN" sz="1800" dirty="0"/>
                        <a:t>-4.9</a:t>
                      </a:r>
                      <a:endParaRPr lang="en-US" altLang="zh-CN" sz="1800" dirty="0">
                        <a:latin typeface="+mn-lt"/>
                        <a:ea typeface="+mj-ea"/>
                        <a:cs typeface="Arial" panose="020B0604020202020204" pitchFamily="34" charset="0"/>
                      </a:endParaRPr>
                    </a:p>
                  </a:txBody>
                  <a:tcPr marL="68580" marR="68580" marT="34290" marB="34290" anchor="ctr"/>
                </a:tc>
                <a:tc hMerge="1">
                  <a:txBody>
                    <a:bodyPr/>
                    <a:lstStyle/>
                    <a:p>
                      <a:endParaRPr lang="en-US"/>
                    </a:p>
                  </a:txBody>
                  <a:tcPr marL="68580" marR="68580" marT="34290" marB="34290"/>
                </a:tc>
                <a:tc>
                  <a:txBody>
                    <a:bodyPr/>
                    <a:lstStyle/>
                    <a:p>
                      <a:pPr algn="ctr"/>
                      <a:r>
                        <a:rPr lang="en-US" altLang="zh-CN" sz="1800" dirty="0"/>
                        <a:t>-5</a:t>
                      </a:r>
                      <a:endParaRPr lang="en-US" altLang="zh-CN" sz="1800" dirty="0">
                        <a:latin typeface="+mn-lt"/>
                        <a:ea typeface="+mj-ea"/>
                        <a:cs typeface="Arial" panose="020B0604020202020204" pitchFamily="34" charset="0"/>
                      </a:endParaRPr>
                    </a:p>
                  </a:txBody>
                  <a:tcPr marL="68580" marR="68580" marT="34290" marB="34290" anchor="ctr"/>
                </a:tc>
                <a:tc gridSpan="2">
                  <a:txBody>
                    <a:bodyPr/>
                    <a:lstStyle/>
                    <a:p>
                      <a:pPr algn="ctr"/>
                      <a:r>
                        <a:rPr lang="en-US" altLang="zh-CN" sz="1800" dirty="0"/>
                        <a:t>-5</a:t>
                      </a:r>
                      <a:endParaRPr lang="en-US" altLang="zh-CN" sz="1800" dirty="0">
                        <a:latin typeface="+mn-lt"/>
                        <a:ea typeface="+mj-ea"/>
                        <a:cs typeface="Arial" panose="020B0604020202020204" pitchFamily="34" charset="0"/>
                      </a:endParaRPr>
                    </a:p>
                  </a:txBody>
                  <a:tcPr marL="68580" marR="68580" marT="34290" marB="34290" anchor="ctr"/>
                </a:tc>
                <a:tc hMerge="1">
                  <a:txBody>
                    <a:bodyPr/>
                    <a:lstStyle/>
                    <a:p>
                      <a:endParaRPr lang="en-US"/>
                    </a:p>
                  </a:txBody>
                  <a:tcPr marL="68580" marR="68580" marT="34290" marB="34290"/>
                </a:tc>
                <a:extLst>
                  <a:ext uri="{0D108BD9-81ED-4DB2-BD59-A6C34878D82A}">
                    <a16:rowId xmlns:a16="http://schemas.microsoft.com/office/drawing/2014/main" val="10001"/>
                  </a:ext>
                </a:extLst>
              </a:tr>
              <a:tr h="329459">
                <a:tc>
                  <a:txBody>
                    <a:bodyPr/>
                    <a:lstStyle/>
                    <a:p>
                      <a:pPr algn="ctr"/>
                      <a:r>
                        <a:rPr lang="en-US" altLang="zh-CN" sz="1800"/>
                        <a:t>Cathode (kV)</a:t>
                      </a:r>
                      <a:endParaRPr lang="zh-CN" altLang="en-US" sz="1800">
                        <a:latin typeface="+mn-lt"/>
                        <a:ea typeface="+mj-ea"/>
                        <a:cs typeface="Arial" panose="020B0604020202020204" pitchFamily="34" charset="0"/>
                      </a:endParaRPr>
                    </a:p>
                  </a:txBody>
                  <a:tcPr marL="68580" marR="68580" marT="34290" marB="34290" anchor="ctr"/>
                </a:tc>
                <a:tc>
                  <a:txBody>
                    <a:bodyPr/>
                    <a:lstStyle/>
                    <a:p>
                      <a:pPr algn="ctr"/>
                      <a:r>
                        <a:rPr lang="en-US" altLang="zh-CN" sz="1800"/>
                        <a:t>-20</a:t>
                      </a:r>
                      <a:endParaRPr lang="zh-CN" altLang="en-US" sz="1800">
                        <a:latin typeface="+mn-lt"/>
                        <a:ea typeface="+mj-ea"/>
                        <a:cs typeface="Arial" panose="020B0604020202020204" pitchFamily="34" charset="0"/>
                      </a:endParaRPr>
                    </a:p>
                  </a:txBody>
                  <a:tcPr marL="68580" marR="68580" marT="34290" marB="34290" anchor="ctr"/>
                </a:tc>
                <a:tc>
                  <a:txBody>
                    <a:bodyPr/>
                    <a:lstStyle/>
                    <a:p>
                      <a:pPr algn="ctr"/>
                      <a:r>
                        <a:rPr lang="en-US" altLang="zh-CN" sz="1800" dirty="0"/>
                        <a:t>-18.6</a:t>
                      </a:r>
                      <a:endParaRPr lang="zh-CN" altLang="en-US" sz="1800" dirty="0">
                        <a:latin typeface="+mn-lt"/>
                        <a:ea typeface="+mj-ea"/>
                        <a:cs typeface="Arial" panose="020B0604020202020204" pitchFamily="34" charset="0"/>
                      </a:endParaRPr>
                    </a:p>
                  </a:txBody>
                  <a:tcPr marL="68580" marR="68580" marT="34290" marB="34290" anchor="ctr"/>
                </a:tc>
                <a:tc>
                  <a:txBody>
                    <a:bodyPr/>
                    <a:lstStyle/>
                    <a:p>
                      <a:pPr algn="ctr"/>
                      <a:r>
                        <a:rPr lang="en-US" altLang="zh-CN" sz="1800" dirty="0"/>
                        <a:t>-18</a:t>
                      </a:r>
                      <a:endParaRPr lang="zh-CN" altLang="en-US" sz="1800" dirty="0">
                        <a:latin typeface="+mn-lt"/>
                        <a:ea typeface="+mj-ea"/>
                        <a:cs typeface="Arial" panose="020B0604020202020204" pitchFamily="34" charset="0"/>
                      </a:endParaRPr>
                    </a:p>
                  </a:txBody>
                  <a:tcPr marL="68580" marR="68580" marT="34290" marB="34290" anchor="ctr"/>
                </a:tc>
                <a:tc gridSpan="2">
                  <a:txBody>
                    <a:bodyPr/>
                    <a:lstStyle/>
                    <a:p>
                      <a:pPr algn="ctr"/>
                      <a:r>
                        <a:rPr lang="en-US" altLang="zh-CN" sz="1800" dirty="0"/>
                        <a:t>-16</a:t>
                      </a:r>
                      <a:endParaRPr lang="en-US" altLang="zh-CN" sz="1800" dirty="0">
                        <a:latin typeface="+mn-lt"/>
                        <a:ea typeface="+mj-ea"/>
                        <a:cs typeface="Arial" panose="020B0604020202020204" pitchFamily="34" charset="0"/>
                      </a:endParaRPr>
                    </a:p>
                  </a:txBody>
                  <a:tcPr marL="68580" marR="68580" marT="34290" marB="34290" anchor="ctr"/>
                </a:tc>
                <a:tc hMerge="1">
                  <a:txBody>
                    <a:bodyPr/>
                    <a:lstStyle/>
                    <a:p>
                      <a:endParaRPr lang="en-US"/>
                    </a:p>
                  </a:txBody>
                  <a:tcPr marL="68580" marR="68580" marT="34290" marB="34290"/>
                </a:tc>
                <a:extLst>
                  <a:ext uri="{0D108BD9-81ED-4DB2-BD59-A6C34878D82A}">
                    <a16:rowId xmlns:a16="http://schemas.microsoft.com/office/drawing/2014/main" val="10002"/>
                  </a:ext>
                </a:extLst>
              </a:tr>
            </a:tbl>
          </a:graphicData>
        </a:graphic>
      </p:graphicFrame>
      <p:pic>
        <p:nvPicPr>
          <p:cNvPr id="9" name="Picture 4">
            <a:extLst>
              <a:ext uri="{FF2B5EF4-FFF2-40B4-BE49-F238E27FC236}">
                <a16:creationId xmlns:a16="http://schemas.microsoft.com/office/drawing/2014/main" id="{60188C2A-AE19-488E-A25D-5A8C7899BBA2}"/>
              </a:ext>
            </a:extLst>
          </p:cNvPr>
          <p:cNvPicPr>
            <a:picLocks noChangeAspect="1" noChangeArrowheads="1"/>
          </p:cNvPicPr>
          <p:nvPr/>
        </p:nvPicPr>
        <p:blipFill rotWithShape="1">
          <a:blip r:embed="rId5" cstate="screen"/>
          <a:srcRect r="6947"/>
          <a:stretch/>
        </p:blipFill>
        <p:spPr bwMode="auto">
          <a:xfrm>
            <a:off x="4703448" y="1183325"/>
            <a:ext cx="2520000" cy="203111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a:extLst>
              <a:ext uri="{FF2B5EF4-FFF2-40B4-BE49-F238E27FC236}">
                <a16:creationId xmlns:a16="http://schemas.microsoft.com/office/drawing/2014/main" id="{D57EA3FF-C29E-4F4C-9E5A-F46A6C80F7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3448" y="3278653"/>
            <a:ext cx="2520000" cy="1890000"/>
          </a:xfrm>
          <a:prstGeom prst="rect">
            <a:avLst/>
          </a:prstGeom>
        </p:spPr>
      </p:pic>
    </p:spTree>
    <p:extLst>
      <p:ext uri="{BB962C8B-B14F-4D97-AF65-F5344CB8AC3E}">
        <p14:creationId xmlns:p14="http://schemas.microsoft.com/office/powerpoint/2010/main" val="31102494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dd83c03a-7cdc-404d-97ea-7cb3c1c6ecc8}"/>
  <p:tag name="TABLE_ENDDRAG_ORIGIN_RECT" val="640*87"/>
  <p:tag name="TABLE_ENDDRAG_RECT" val="39*92*640*8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6642</TotalTime>
  <Words>4946</Words>
  <Application>Microsoft Macintosh PowerPoint</Application>
  <PresentationFormat>Widescreen</PresentationFormat>
  <Paragraphs>584</Paragraphs>
  <Slides>43</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等线</vt:lpstr>
      <vt:lpstr>等线 Light</vt:lpstr>
      <vt:lpstr>Microsoft YaHei</vt:lpstr>
      <vt:lpstr>黑体</vt:lpstr>
      <vt:lpstr>Arial</vt:lpstr>
      <vt:lpstr>Cambria Math</vt:lpstr>
      <vt:lpstr>Helvetica</vt:lpstr>
      <vt:lpstr>Symbol</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dark is dark matter?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TaoYi</dc:creator>
  <cp:lastModifiedBy>Wei Wang</cp:lastModifiedBy>
  <cp:revision>364</cp:revision>
  <dcterms:created xsi:type="dcterms:W3CDTF">2023-05-27T14:22:42Z</dcterms:created>
  <dcterms:modified xsi:type="dcterms:W3CDTF">2023-08-24T08:42:53Z</dcterms:modified>
</cp:coreProperties>
</file>